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4.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1"/>
  </p:handoutMasterIdLst>
  <p:sldIdLst>
    <p:sldId id="256" r:id="rId3"/>
    <p:sldId id="4946" r:id="rId5"/>
    <p:sldId id="4947" r:id="rId6"/>
    <p:sldId id="4954" r:id="rId7"/>
    <p:sldId id="4961" r:id="rId8"/>
    <p:sldId id="4962" r:id="rId9"/>
    <p:sldId id="4963" r:id="rId10"/>
    <p:sldId id="4948" r:id="rId11"/>
    <p:sldId id="4980" r:id="rId12"/>
    <p:sldId id="4981" r:id="rId13"/>
    <p:sldId id="4964" r:id="rId14"/>
    <p:sldId id="4971" r:id="rId15"/>
    <p:sldId id="4949" r:id="rId16"/>
    <p:sldId id="4989" r:id="rId17"/>
    <p:sldId id="4974" r:id="rId18"/>
    <p:sldId id="4975" r:id="rId19"/>
    <p:sldId id="4976" r:id="rId20"/>
    <p:sldId id="4977" r:id="rId21"/>
    <p:sldId id="4978" r:id="rId22"/>
    <p:sldId id="4982" r:id="rId23"/>
    <p:sldId id="4987" r:id="rId24"/>
    <p:sldId id="4988" r:id="rId25"/>
    <p:sldId id="4991" r:id="rId26"/>
    <p:sldId id="4992" r:id="rId27"/>
    <p:sldId id="4990" r:id="rId28"/>
    <p:sldId id="4994" r:id="rId29"/>
    <p:sldId id="4995" r:id="rId30"/>
    <p:sldId id="4996" r:id="rId31"/>
    <p:sldId id="4997" r:id="rId32"/>
    <p:sldId id="5000" r:id="rId33"/>
    <p:sldId id="5021" r:id="rId34"/>
    <p:sldId id="5022" r:id="rId35"/>
    <p:sldId id="5023" r:id="rId36"/>
    <p:sldId id="5002" r:id="rId37"/>
    <p:sldId id="5003" r:id="rId38"/>
    <p:sldId id="5004" r:id="rId39"/>
    <p:sldId id="5005" r:id="rId40"/>
    <p:sldId id="5006" r:id="rId41"/>
    <p:sldId id="5009" r:id="rId42"/>
    <p:sldId id="5010" r:id="rId43"/>
    <p:sldId id="5018" r:id="rId44"/>
    <p:sldId id="5016" r:id="rId45"/>
    <p:sldId id="5031" r:id="rId46"/>
    <p:sldId id="5029" r:id="rId47"/>
    <p:sldId id="5028" r:id="rId48"/>
    <p:sldId id="5033" r:id="rId49"/>
    <p:sldId id="5019" r:id="rId50"/>
    <p:sldId id="5025" r:id="rId51"/>
    <p:sldId id="5035" r:id="rId52"/>
    <p:sldId id="5048" r:id="rId53"/>
    <p:sldId id="5049" r:id="rId54"/>
    <p:sldId id="5037" r:id="rId55"/>
    <p:sldId id="5058" r:id="rId56"/>
    <p:sldId id="5061" r:id="rId57"/>
    <p:sldId id="5059" r:id="rId58"/>
    <p:sldId id="5062" r:id="rId59"/>
    <p:sldId id="5063" r:id="rId60"/>
    <p:sldId id="5064" r:id="rId61"/>
    <p:sldId id="5065" r:id="rId62"/>
    <p:sldId id="5038" r:id="rId63"/>
    <p:sldId id="4979" r:id="rId64"/>
    <p:sldId id="5008" r:id="rId65"/>
    <p:sldId id="5039" r:id="rId66"/>
    <p:sldId id="5007" r:id="rId67"/>
    <p:sldId id="5024" r:id="rId68"/>
    <p:sldId id="5073" r:id="rId69"/>
    <p:sldId id="5074" r:id="rId70"/>
  </p:sldIdLst>
  <p:sldSz cx="12192000" cy="6858000"/>
  <p:notesSz cx="6858000" cy="9144000"/>
  <p:custDataLst>
    <p:tags r:id="rId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7" userDrawn="1">
          <p15:clr>
            <a:srgbClr val="A4A3A4"/>
          </p15:clr>
        </p15:guide>
        <p15:guide id="2" pos="387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妍洁" initials="王妍洁" lastIdx="3" clrIdx="0"/>
  <p:cmAuthor id="2" name="Administrat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C0B15"/>
    <a:srgbClr val="D02F35"/>
    <a:srgbClr val="CD858A"/>
    <a:srgbClr val="8BA8DB"/>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7" d="100"/>
          <a:sy n="77" d="100"/>
        </p:scale>
        <p:origin x="108" y="36"/>
      </p:cViewPr>
      <p:guideLst>
        <p:guide orient="horz" pos="2277"/>
        <p:guide pos="38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gs" Target="tags/tag907.xml"/><Relationship Id="rId75" Type="http://schemas.openxmlformats.org/officeDocument/2006/relationships/commentAuthors" Target="commentAuthors.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handoutMaster" Target="handoutMasters/handoutMaster1.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pPr fontAlgn="base"/>
            <a:r>
              <a:rPr lang="en-US" strike="noStrike" noProof="1"/>
              <a:t>Click to edit Master title style</a:t>
            </a:r>
            <a:endParaRPr lang="en-US" strike="noStrike" noProof="1"/>
          </a:p>
        </p:txBody>
      </p:sp>
      <p:sp>
        <p:nvSpPr>
          <p:cNvPr id="3" name="Text Placeholder 2"/>
          <p:cNvSpPr>
            <a:spLocks noGrp="1"/>
          </p:cNvSpPr>
          <p:nvPr>
            <p:ph type="body" sz="half" idx="1"/>
          </p:nvPr>
        </p:nvSpPr>
        <p:spPr>
          <a:xfrm>
            <a:off x="914400" y="1981200"/>
            <a:ext cx="5080000" cy="4114800"/>
          </a:xfrm>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Content Placeholder 3"/>
          <p:cNvSpPr>
            <a:spLocks noGrp="1"/>
          </p:cNvSpPr>
          <p:nvPr>
            <p:ph sz="half" idx="2"/>
          </p:nvPr>
        </p:nvSpPr>
        <p:spPr>
          <a:xfrm>
            <a:off x="6197600" y="1981200"/>
            <a:ext cx="5080000" cy="4114800"/>
          </a:xfrm>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7" name="Date Placeholder 4"/>
          <p:cNvSpPr>
            <a:spLocks noGrp="1"/>
          </p:cNvSpPr>
          <p:nvPr>
            <p:ph type="dt" sz="half" idx="12"/>
          </p:nvPr>
        </p:nvSpPr>
        <p:spPr>
          <a:xfrm>
            <a:off x="914400" y="6248400"/>
            <a:ext cx="2540000" cy="45720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5"/>
          <p:cNvSpPr>
            <a:spLocks noGrp="1"/>
          </p:cNvSpPr>
          <p:nvPr>
            <p:ph type="ftr" sz="quarter" idx="3"/>
          </p:nvPr>
        </p:nvSpPr>
        <p:spPr>
          <a:xfrm>
            <a:off x="4165600" y="6248400"/>
            <a:ext cx="3860800" cy="45720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6"/>
          <p:cNvSpPr>
            <a:spLocks noGrp="1"/>
          </p:cNvSpPr>
          <p:nvPr>
            <p:ph type="sldNum" sz="quarter" idx="4"/>
          </p:nvPr>
        </p:nvSpPr>
        <p:spPr>
          <a:xfrm>
            <a:off x="8737600" y="6248400"/>
            <a:ext cx="2540000" cy="457200"/>
          </a:xfrm>
          <a:prstGeom prst="rect">
            <a:avLst/>
          </a:prstGeom>
        </p:spPr>
        <p:txBody>
          <a:bodyPr vert="horz" lIns="91440" tIns="45720" rIns="91440" bIns="45720" rtlCol="0" anchor="ctr"/>
          <a:p>
            <a:pPr algn="r" eaLnBrk="1" fontAlgn="base" hangingPunct="1">
              <a:buNone/>
            </a:pPr>
            <a:fld id="{9A0DB2DC-4C9A-4742-B13C-FB6460FD3503}" type="slidenum">
              <a:rPr lang="en-US" altLang="zh-CN" strike="noStrike" noProof="1">
                <a:latin typeface="Calibri" panose="020F0502020204030204" charset="0"/>
                <a:ea typeface="等线" panose="02010600030101010101" charset="-122"/>
                <a:cs typeface="+mn-cs"/>
              </a:rPr>
            </a:fld>
            <a:endParaRPr lang="en-US" altLang="zh-CN" strike="noStrike" noProof="1">
              <a:ea typeface="等线" panose="02010600030101010101" charset="-12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2" name="圆: 空心 11"/>
          <p:cNvSpPr/>
          <p:nvPr userDrawn="1"/>
        </p:nvSpPr>
        <p:spPr>
          <a:xfrm>
            <a:off x="11604170" y="6385918"/>
            <a:ext cx="1248229" cy="1248229"/>
          </a:xfrm>
          <a:prstGeom prst="donut">
            <a:avLst>
              <a:gd name="adj" fmla="val 21798"/>
            </a:avLst>
          </a:prstGeom>
          <a:solidFill>
            <a:srgbClr val="9C0B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tags" Target="../tags/tag41.xml"/><Relationship Id="rId5" Type="http://schemas.openxmlformats.org/officeDocument/2006/relationships/image" Target="../media/image6.png"/><Relationship Id="rId4" Type="http://schemas.openxmlformats.org/officeDocument/2006/relationships/tags" Target="../tags/tag40.xml"/><Relationship Id="rId3" Type="http://schemas.openxmlformats.org/officeDocument/2006/relationships/image" Target="../media/image5.png"/><Relationship Id="rId2" Type="http://schemas.openxmlformats.org/officeDocument/2006/relationships/tags" Target="../tags/tag39.xml"/><Relationship Id="rId1" Type="http://schemas.openxmlformats.org/officeDocument/2006/relationships/tags" Target="../tags/tag38.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tags" Target="../tags/tag42.xml"/></Relationships>
</file>

<file path=ppt/slides/_rels/slide12.xml.rels><?xml version="1.0" encoding="UTF-8" standalone="yes"?>
<Relationships xmlns="http://schemas.openxmlformats.org/package/2006/relationships"><Relationship Id="rId9" Type="http://schemas.openxmlformats.org/officeDocument/2006/relationships/tags" Target="../tags/tag52.xml"/><Relationship Id="rId83" Type="http://schemas.openxmlformats.org/officeDocument/2006/relationships/notesSlide" Target="../notesSlides/notesSlide12.xml"/><Relationship Id="rId82" Type="http://schemas.openxmlformats.org/officeDocument/2006/relationships/slideLayout" Target="../slideLayouts/slideLayout2.xml"/><Relationship Id="rId81" Type="http://schemas.openxmlformats.org/officeDocument/2006/relationships/tags" Target="../tags/tag124.xml"/><Relationship Id="rId80" Type="http://schemas.openxmlformats.org/officeDocument/2006/relationships/tags" Target="../tags/tag123.xml"/><Relationship Id="rId8" Type="http://schemas.openxmlformats.org/officeDocument/2006/relationships/tags" Target="../tags/tag51.xml"/><Relationship Id="rId79" Type="http://schemas.openxmlformats.org/officeDocument/2006/relationships/tags" Target="../tags/tag122.xml"/><Relationship Id="rId78" Type="http://schemas.openxmlformats.org/officeDocument/2006/relationships/tags" Target="../tags/tag121.xml"/><Relationship Id="rId77" Type="http://schemas.openxmlformats.org/officeDocument/2006/relationships/tags" Target="../tags/tag120.xml"/><Relationship Id="rId76" Type="http://schemas.openxmlformats.org/officeDocument/2006/relationships/tags" Target="../tags/tag119.xml"/><Relationship Id="rId75" Type="http://schemas.openxmlformats.org/officeDocument/2006/relationships/tags" Target="../tags/tag118.xml"/><Relationship Id="rId74" Type="http://schemas.openxmlformats.org/officeDocument/2006/relationships/tags" Target="../tags/tag117.xml"/><Relationship Id="rId73" Type="http://schemas.openxmlformats.org/officeDocument/2006/relationships/tags" Target="../tags/tag116.xml"/><Relationship Id="rId72" Type="http://schemas.openxmlformats.org/officeDocument/2006/relationships/tags" Target="../tags/tag115.xml"/><Relationship Id="rId71" Type="http://schemas.openxmlformats.org/officeDocument/2006/relationships/tags" Target="../tags/tag114.xml"/><Relationship Id="rId70" Type="http://schemas.openxmlformats.org/officeDocument/2006/relationships/tags" Target="../tags/tag113.xml"/><Relationship Id="rId7" Type="http://schemas.openxmlformats.org/officeDocument/2006/relationships/tags" Target="../tags/tag50.xml"/><Relationship Id="rId69" Type="http://schemas.openxmlformats.org/officeDocument/2006/relationships/tags" Target="../tags/tag112.xml"/><Relationship Id="rId68" Type="http://schemas.openxmlformats.org/officeDocument/2006/relationships/tags" Target="../tags/tag111.xml"/><Relationship Id="rId67" Type="http://schemas.openxmlformats.org/officeDocument/2006/relationships/tags" Target="../tags/tag110.xml"/><Relationship Id="rId66" Type="http://schemas.openxmlformats.org/officeDocument/2006/relationships/tags" Target="../tags/tag109.xml"/><Relationship Id="rId65" Type="http://schemas.openxmlformats.org/officeDocument/2006/relationships/tags" Target="../tags/tag108.xml"/><Relationship Id="rId64" Type="http://schemas.openxmlformats.org/officeDocument/2006/relationships/tags" Target="../tags/tag107.xml"/><Relationship Id="rId63" Type="http://schemas.openxmlformats.org/officeDocument/2006/relationships/tags" Target="../tags/tag106.xml"/><Relationship Id="rId62" Type="http://schemas.openxmlformats.org/officeDocument/2006/relationships/tags" Target="../tags/tag105.xml"/><Relationship Id="rId61" Type="http://schemas.openxmlformats.org/officeDocument/2006/relationships/tags" Target="../tags/tag104.xml"/><Relationship Id="rId60" Type="http://schemas.openxmlformats.org/officeDocument/2006/relationships/tags" Target="../tags/tag103.xml"/><Relationship Id="rId6" Type="http://schemas.openxmlformats.org/officeDocument/2006/relationships/tags" Target="../tags/tag49.xml"/><Relationship Id="rId59" Type="http://schemas.openxmlformats.org/officeDocument/2006/relationships/tags" Target="../tags/tag102.xml"/><Relationship Id="rId58" Type="http://schemas.openxmlformats.org/officeDocument/2006/relationships/tags" Target="../tags/tag101.xml"/><Relationship Id="rId57" Type="http://schemas.openxmlformats.org/officeDocument/2006/relationships/tags" Target="../tags/tag100.xml"/><Relationship Id="rId56" Type="http://schemas.openxmlformats.org/officeDocument/2006/relationships/tags" Target="../tags/tag99.xml"/><Relationship Id="rId55" Type="http://schemas.openxmlformats.org/officeDocument/2006/relationships/tags" Target="../tags/tag98.xml"/><Relationship Id="rId54" Type="http://schemas.openxmlformats.org/officeDocument/2006/relationships/tags" Target="../tags/tag97.xml"/><Relationship Id="rId53" Type="http://schemas.openxmlformats.org/officeDocument/2006/relationships/tags" Target="../tags/tag96.xml"/><Relationship Id="rId52" Type="http://schemas.openxmlformats.org/officeDocument/2006/relationships/tags" Target="../tags/tag95.xml"/><Relationship Id="rId51" Type="http://schemas.openxmlformats.org/officeDocument/2006/relationships/tags" Target="../tags/tag94.xml"/><Relationship Id="rId50" Type="http://schemas.openxmlformats.org/officeDocument/2006/relationships/tags" Target="../tags/tag93.xml"/><Relationship Id="rId5" Type="http://schemas.openxmlformats.org/officeDocument/2006/relationships/tags" Target="../tags/tag48.xml"/><Relationship Id="rId49" Type="http://schemas.openxmlformats.org/officeDocument/2006/relationships/tags" Target="../tags/tag92.xml"/><Relationship Id="rId48" Type="http://schemas.openxmlformats.org/officeDocument/2006/relationships/tags" Target="../tags/tag91.xml"/><Relationship Id="rId47" Type="http://schemas.openxmlformats.org/officeDocument/2006/relationships/tags" Target="../tags/tag90.xml"/><Relationship Id="rId46" Type="http://schemas.openxmlformats.org/officeDocument/2006/relationships/tags" Target="../tags/tag89.xml"/><Relationship Id="rId45" Type="http://schemas.openxmlformats.org/officeDocument/2006/relationships/tags" Target="../tags/tag88.xml"/><Relationship Id="rId44" Type="http://schemas.openxmlformats.org/officeDocument/2006/relationships/tags" Target="../tags/tag87.xml"/><Relationship Id="rId43" Type="http://schemas.openxmlformats.org/officeDocument/2006/relationships/tags" Target="../tags/tag86.xml"/><Relationship Id="rId42" Type="http://schemas.openxmlformats.org/officeDocument/2006/relationships/tags" Target="../tags/tag85.xml"/><Relationship Id="rId41" Type="http://schemas.openxmlformats.org/officeDocument/2006/relationships/tags" Target="../tags/tag84.xml"/><Relationship Id="rId40" Type="http://schemas.openxmlformats.org/officeDocument/2006/relationships/tags" Target="../tags/tag83.xml"/><Relationship Id="rId4" Type="http://schemas.openxmlformats.org/officeDocument/2006/relationships/tags" Target="../tags/tag47.xml"/><Relationship Id="rId39" Type="http://schemas.openxmlformats.org/officeDocument/2006/relationships/tags" Target="../tags/tag82.xml"/><Relationship Id="rId38" Type="http://schemas.openxmlformats.org/officeDocument/2006/relationships/tags" Target="../tags/tag81.xml"/><Relationship Id="rId37" Type="http://schemas.openxmlformats.org/officeDocument/2006/relationships/tags" Target="../tags/tag80.xml"/><Relationship Id="rId36" Type="http://schemas.openxmlformats.org/officeDocument/2006/relationships/tags" Target="../tags/tag79.xml"/><Relationship Id="rId35" Type="http://schemas.openxmlformats.org/officeDocument/2006/relationships/tags" Target="../tags/tag78.xml"/><Relationship Id="rId34" Type="http://schemas.openxmlformats.org/officeDocument/2006/relationships/tags" Target="../tags/tag77.xml"/><Relationship Id="rId33" Type="http://schemas.openxmlformats.org/officeDocument/2006/relationships/tags" Target="../tags/tag76.xml"/><Relationship Id="rId32" Type="http://schemas.openxmlformats.org/officeDocument/2006/relationships/tags" Target="../tags/tag75.xml"/><Relationship Id="rId31" Type="http://schemas.openxmlformats.org/officeDocument/2006/relationships/tags" Target="../tags/tag74.xml"/><Relationship Id="rId30" Type="http://schemas.openxmlformats.org/officeDocument/2006/relationships/tags" Target="../tags/tag73.xml"/><Relationship Id="rId3" Type="http://schemas.openxmlformats.org/officeDocument/2006/relationships/tags" Target="../tags/tag46.xml"/><Relationship Id="rId29" Type="http://schemas.openxmlformats.org/officeDocument/2006/relationships/tags" Target="../tags/tag72.xml"/><Relationship Id="rId28" Type="http://schemas.openxmlformats.org/officeDocument/2006/relationships/tags" Target="../tags/tag71.xml"/><Relationship Id="rId27" Type="http://schemas.openxmlformats.org/officeDocument/2006/relationships/tags" Target="../tags/tag70.xml"/><Relationship Id="rId26" Type="http://schemas.openxmlformats.org/officeDocument/2006/relationships/tags" Target="../tags/tag69.xml"/><Relationship Id="rId25" Type="http://schemas.openxmlformats.org/officeDocument/2006/relationships/tags" Target="../tags/tag68.xml"/><Relationship Id="rId24" Type="http://schemas.openxmlformats.org/officeDocument/2006/relationships/tags" Target="../tags/tag67.xml"/><Relationship Id="rId23" Type="http://schemas.openxmlformats.org/officeDocument/2006/relationships/tags" Target="../tags/tag66.xml"/><Relationship Id="rId22" Type="http://schemas.openxmlformats.org/officeDocument/2006/relationships/tags" Target="../tags/tag65.xml"/><Relationship Id="rId21" Type="http://schemas.openxmlformats.org/officeDocument/2006/relationships/tags" Target="../tags/tag64.xml"/><Relationship Id="rId20" Type="http://schemas.openxmlformats.org/officeDocument/2006/relationships/tags" Target="../tags/tag63.xml"/><Relationship Id="rId2" Type="http://schemas.openxmlformats.org/officeDocument/2006/relationships/tags" Target="../tags/tag45.xml"/><Relationship Id="rId19" Type="http://schemas.openxmlformats.org/officeDocument/2006/relationships/tags" Target="../tags/tag62.xml"/><Relationship Id="rId18" Type="http://schemas.openxmlformats.org/officeDocument/2006/relationships/tags" Target="../tags/tag61.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tags" Target="../tags/tag54.xml"/><Relationship Id="rId10" Type="http://schemas.openxmlformats.org/officeDocument/2006/relationships/tags" Target="../tags/tag53.xml"/><Relationship Id="rId1" Type="http://schemas.openxmlformats.org/officeDocument/2006/relationships/tags" Target="../tags/tag44.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tags" Target="../tags/tag126.xml"/><Relationship Id="rId1" Type="http://schemas.openxmlformats.org/officeDocument/2006/relationships/tags" Target="../tags/tag125.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tags" Target="../tags/tag128.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127.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tags" Target="../tags/tag131.xml"/><Relationship Id="rId4" Type="http://schemas.openxmlformats.org/officeDocument/2006/relationships/image" Target="../media/image10.jpeg"/><Relationship Id="rId3" Type="http://schemas.openxmlformats.org/officeDocument/2006/relationships/tags" Target="../tags/tag130.xml"/><Relationship Id="rId2" Type="http://schemas.openxmlformats.org/officeDocument/2006/relationships/image" Target="../media/image9.png"/><Relationship Id="rId1" Type="http://schemas.openxmlformats.org/officeDocument/2006/relationships/tags" Target="../tags/tag129.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2.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image" Target="../media/image12.png"/><Relationship Id="rId3" Type="http://schemas.openxmlformats.org/officeDocument/2006/relationships/image" Target="../media/image11.jpeg"/><Relationship Id="rId2" Type="http://schemas.openxmlformats.org/officeDocument/2006/relationships/tags" Target="../tags/tag133.xml"/><Relationship Id="rId1" Type="http://schemas.openxmlformats.org/officeDocument/2006/relationships/tags" Target="../tags/tag132.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41.xml"/><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tags" Target="../tags/tag140.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0" Type="http://schemas.openxmlformats.org/officeDocument/2006/relationships/notesSlide" Target="../notesSlides/notesSlide17.xml"/><Relationship Id="rId1" Type="http://schemas.openxmlformats.org/officeDocument/2006/relationships/tags" Target="../tags/tag136.xml"/></Relationships>
</file>

<file path=ppt/slides/_rels/slide18.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148.xml"/><Relationship Id="rId7" Type="http://schemas.openxmlformats.org/officeDocument/2006/relationships/image" Target="../media/image15.png"/><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2" Type="http://schemas.openxmlformats.org/officeDocument/2006/relationships/notesSlide" Target="../notesSlides/notesSlide18.xml"/><Relationship Id="rId11" Type="http://schemas.openxmlformats.org/officeDocument/2006/relationships/slideLayout" Target="../slideLayouts/slideLayout2.xml"/><Relationship Id="rId10" Type="http://schemas.openxmlformats.org/officeDocument/2006/relationships/tags" Target="../tags/tag149.xml"/><Relationship Id="rId1" Type="http://schemas.openxmlformats.org/officeDocument/2006/relationships/tags" Target="../tags/tag142.xml"/></Relationships>
</file>

<file path=ppt/slides/_rels/slide19.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3" Type="http://schemas.openxmlformats.org/officeDocument/2006/relationships/notesSlide" Target="../notesSlides/notesSlide19.xml"/><Relationship Id="rId12" Type="http://schemas.openxmlformats.org/officeDocument/2006/relationships/slideLayout" Target="../slideLayouts/slideLayout2.xml"/><Relationship Id="rId11" Type="http://schemas.openxmlformats.org/officeDocument/2006/relationships/tags" Target="../tags/tag159.xml"/><Relationship Id="rId10" Type="http://schemas.openxmlformats.org/officeDocument/2006/relationships/image" Target="../media/image16.jpeg"/><Relationship Id="rId1" Type="http://schemas.openxmlformats.org/officeDocument/2006/relationships/tags" Target="../tags/tag150.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tags" Target="../tags/tag5.xml"/><Relationship Id="rId5" Type="http://schemas.openxmlformats.org/officeDocument/2006/relationships/image" Target="../media/image3.png"/><Relationship Id="rId4" Type="http://schemas.openxmlformats.org/officeDocument/2006/relationships/tags" Target="../tags/tag4.xml"/><Relationship Id="rId3" Type="http://schemas.openxmlformats.org/officeDocument/2006/relationships/image" Target="../media/image2.jpeg"/><Relationship Id="rId2" Type="http://schemas.openxmlformats.org/officeDocument/2006/relationships/tags" Target="../tags/tag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tags" Target="../tags/tag161.xml"/><Relationship Id="rId1" Type="http://schemas.openxmlformats.org/officeDocument/2006/relationships/tags" Target="../tags/tag160.xml"/></Relationships>
</file>

<file path=ppt/slides/_rels/slide21.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tags" Target="../tags/tag169.xml"/><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7" Type="http://schemas.openxmlformats.org/officeDocument/2006/relationships/notesSlide" Target="../notesSlides/notesSlide21.xml"/><Relationship Id="rId16" Type="http://schemas.openxmlformats.org/officeDocument/2006/relationships/slideLayout" Target="../slideLayouts/slideLayout2.xml"/><Relationship Id="rId15" Type="http://schemas.openxmlformats.org/officeDocument/2006/relationships/tags" Target="../tags/tag176.xml"/><Relationship Id="rId14" Type="http://schemas.openxmlformats.org/officeDocument/2006/relationships/tags" Target="../tags/tag175.xml"/><Relationship Id="rId13" Type="http://schemas.openxmlformats.org/officeDocument/2006/relationships/tags" Target="../tags/tag174.xml"/><Relationship Id="rId12" Type="http://schemas.openxmlformats.org/officeDocument/2006/relationships/tags" Target="../tags/tag173.xml"/><Relationship Id="rId11" Type="http://schemas.openxmlformats.org/officeDocument/2006/relationships/tags" Target="../tags/tag172.xml"/><Relationship Id="rId10" Type="http://schemas.openxmlformats.org/officeDocument/2006/relationships/tags" Target="../tags/tag171.xml"/><Relationship Id="rId1" Type="http://schemas.openxmlformats.org/officeDocument/2006/relationships/tags" Target="../tags/tag162.xml"/></Relationships>
</file>

<file path=ppt/slides/_rels/slide22.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tags" Target="../tags/tag184.xml"/><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7" Type="http://schemas.openxmlformats.org/officeDocument/2006/relationships/notesSlide" Target="../notesSlides/notesSlide22.xml"/><Relationship Id="rId16" Type="http://schemas.openxmlformats.org/officeDocument/2006/relationships/slideLayout" Target="../slideLayouts/slideLayout2.xml"/><Relationship Id="rId15" Type="http://schemas.openxmlformats.org/officeDocument/2006/relationships/tags" Target="../tags/tag191.xml"/><Relationship Id="rId14" Type="http://schemas.openxmlformats.org/officeDocument/2006/relationships/tags" Target="../tags/tag190.xml"/><Relationship Id="rId13" Type="http://schemas.openxmlformats.org/officeDocument/2006/relationships/tags" Target="../tags/tag189.xml"/><Relationship Id="rId12" Type="http://schemas.openxmlformats.org/officeDocument/2006/relationships/tags" Target="../tags/tag188.xml"/><Relationship Id="rId11" Type="http://schemas.openxmlformats.org/officeDocument/2006/relationships/tags" Target="../tags/tag187.xml"/><Relationship Id="rId10" Type="http://schemas.openxmlformats.org/officeDocument/2006/relationships/tags" Target="../tags/tag186.xml"/><Relationship Id="rId1" Type="http://schemas.openxmlformats.org/officeDocument/2006/relationships/tags" Target="../tags/tag177.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s>
</file>

<file path=ppt/slides/_rels/slide25.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4" Type="http://schemas.openxmlformats.org/officeDocument/2006/relationships/notesSlide" Target="../notesSlides/notesSlide25.xml"/><Relationship Id="rId23" Type="http://schemas.openxmlformats.org/officeDocument/2006/relationships/slideLayout" Target="../slideLayouts/slideLayout2.xml"/><Relationship Id="rId22" Type="http://schemas.openxmlformats.org/officeDocument/2006/relationships/tags" Target="../tags/tag219.xml"/><Relationship Id="rId21" Type="http://schemas.openxmlformats.org/officeDocument/2006/relationships/tags" Target="../tags/tag218.xml"/><Relationship Id="rId20" Type="http://schemas.openxmlformats.org/officeDocument/2006/relationships/tags" Target="../tags/tag217.xml"/><Relationship Id="rId2" Type="http://schemas.openxmlformats.org/officeDocument/2006/relationships/tags" Target="../tags/tag199.xml"/><Relationship Id="rId19" Type="http://schemas.openxmlformats.org/officeDocument/2006/relationships/tags" Target="../tags/tag216.xml"/><Relationship Id="rId18" Type="http://schemas.openxmlformats.org/officeDocument/2006/relationships/tags" Target="../tags/tag215.xml"/><Relationship Id="rId17" Type="http://schemas.openxmlformats.org/officeDocument/2006/relationships/tags" Target="../tags/tag214.xml"/><Relationship Id="rId16" Type="http://schemas.openxmlformats.org/officeDocument/2006/relationships/tags" Target="../tags/tag213.xml"/><Relationship Id="rId15" Type="http://schemas.openxmlformats.org/officeDocument/2006/relationships/tags" Target="../tags/tag212.xml"/><Relationship Id="rId14" Type="http://schemas.openxmlformats.org/officeDocument/2006/relationships/tags" Target="../tags/tag211.xml"/><Relationship Id="rId13" Type="http://schemas.openxmlformats.org/officeDocument/2006/relationships/tags" Target="../tags/tag210.xml"/><Relationship Id="rId12" Type="http://schemas.openxmlformats.org/officeDocument/2006/relationships/tags" Target="../tags/tag209.xml"/><Relationship Id="rId11" Type="http://schemas.openxmlformats.org/officeDocument/2006/relationships/tags" Target="../tags/tag208.xml"/><Relationship Id="rId10" Type="http://schemas.openxmlformats.org/officeDocument/2006/relationships/tags" Target="../tags/tag207.xml"/><Relationship Id="rId1" Type="http://schemas.openxmlformats.org/officeDocument/2006/relationships/tags" Target="../tags/tag198.xml"/></Relationships>
</file>

<file path=ppt/slides/_rels/slide26.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tags" Target="../tags/tag227.xml"/><Relationship Id="rId7" Type="http://schemas.openxmlformats.org/officeDocument/2006/relationships/tags" Target="../tags/tag226.xml"/><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36" Type="http://schemas.openxmlformats.org/officeDocument/2006/relationships/notesSlide" Target="../notesSlides/notesSlide26.xml"/><Relationship Id="rId35" Type="http://schemas.openxmlformats.org/officeDocument/2006/relationships/slideLayout" Target="../slideLayouts/slideLayout2.xml"/><Relationship Id="rId34" Type="http://schemas.openxmlformats.org/officeDocument/2006/relationships/tags" Target="../tags/tag253.xml"/><Relationship Id="rId33" Type="http://schemas.openxmlformats.org/officeDocument/2006/relationships/tags" Target="../tags/tag252.xml"/><Relationship Id="rId32" Type="http://schemas.openxmlformats.org/officeDocument/2006/relationships/tags" Target="../tags/tag251.xml"/><Relationship Id="rId31" Type="http://schemas.openxmlformats.org/officeDocument/2006/relationships/tags" Target="../tags/tag250.xml"/><Relationship Id="rId30" Type="http://schemas.openxmlformats.org/officeDocument/2006/relationships/tags" Target="../tags/tag249.xml"/><Relationship Id="rId3" Type="http://schemas.openxmlformats.org/officeDocument/2006/relationships/tags" Target="../tags/tag222.xml"/><Relationship Id="rId29" Type="http://schemas.openxmlformats.org/officeDocument/2006/relationships/tags" Target="../tags/tag248.xml"/><Relationship Id="rId28" Type="http://schemas.openxmlformats.org/officeDocument/2006/relationships/tags" Target="../tags/tag247.xml"/><Relationship Id="rId27" Type="http://schemas.openxmlformats.org/officeDocument/2006/relationships/tags" Target="../tags/tag246.xml"/><Relationship Id="rId26" Type="http://schemas.openxmlformats.org/officeDocument/2006/relationships/tags" Target="../tags/tag245.xml"/><Relationship Id="rId25" Type="http://schemas.openxmlformats.org/officeDocument/2006/relationships/tags" Target="../tags/tag244.xml"/><Relationship Id="rId24" Type="http://schemas.openxmlformats.org/officeDocument/2006/relationships/tags" Target="../tags/tag243.xml"/><Relationship Id="rId23" Type="http://schemas.openxmlformats.org/officeDocument/2006/relationships/tags" Target="../tags/tag242.xml"/><Relationship Id="rId22" Type="http://schemas.openxmlformats.org/officeDocument/2006/relationships/tags" Target="../tags/tag241.xml"/><Relationship Id="rId21" Type="http://schemas.openxmlformats.org/officeDocument/2006/relationships/tags" Target="../tags/tag240.xml"/><Relationship Id="rId20" Type="http://schemas.openxmlformats.org/officeDocument/2006/relationships/tags" Target="../tags/tag239.xml"/><Relationship Id="rId2" Type="http://schemas.openxmlformats.org/officeDocument/2006/relationships/tags" Target="../tags/tag221.xml"/><Relationship Id="rId19" Type="http://schemas.openxmlformats.org/officeDocument/2006/relationships/tags" Target="../tags/tag238.xml"/><Relationship Id="rId18" Type="http://schemas.openxmlformats.org/officeDocument/2006/relationships/tags" Target="../tags/tag237.xml"/><Relationship Id="rId17" Type="http://schemas.openxmlformats.org/officeDocument/2006/relationships/tags" Target="../tags/tag236.xml"/><Relationship Id="rId16" Type="http://schemas.openxmlformats.org/officeDocument/2006/relationships/tags" Target="../tags/tag235.xml"/><Relationship Id="rId15" Type="http://schemas.openxmlformats.org/officeDocument/2006/relationships/tags" Target="../tags/tag234.xml"/><Relationship Id="rId14" Type="http://schemas.openxmlformats.org/officeDocument/2006/relationships/tags" Target="../tags/tag233.xml"/><Relationship Id="rId13" Type="http://schemas.openxmlformats.org/officeDocument/2006/relationships/tags" Target="../tags/tag232.xml"/><Relationship Id="rId12" Type="http://schemas.openxmlformats.org/officeDocument/2006/relationships/tags" Target="../tags/tag231.xml"/><Relationship Id="rId11" Type="http://schemas.openxmlformats.org/officeDocument/2006/relationships/tags" Target="../tags/tag230.xml"/><Relationship Id="rId10" Type="http://schemas.openxmlformats.org/officeDocument/2006/relationships/tags" Target="../tags/tag229.xml"/><Relationship Id="rId1" Type="http://schemas.openxmlformats.org/officeDocument/2006/relationships/tags" Target="../tags/tag220.xml"/></Relationships>
</file>

<file path=ppt/slides/_rels/slide27.xml.rels><?xml version="1.0" encoding="UTF-8" standalone="yes"?>
<Relationships xmlns="http://schemas.openxmlformats.org/package/2006/relationships"><Relationship Id="rId9" Type="http://schemas.openxmlformats.org/officeDocument/2006/relationships/tags" Target="../tags/tag262.xml"/><Relationship Id="rId8" Type="http://schemas.openxmlformats.org/officeDocument/2006/relationships/tags" Target="../tags/tag261.xml"/><Relationship Id="rId7" Type="http://schemas.openxmlformats.org/officeDocument/2006/relationships/tags" Target="../tags/tag260.xml"/><Relationship Id="rId6" Type="http://schemas.openxmlformats.org/officeDocument/2006/relationships/tags" Target="../tags/tag259.xml"/><Relationship Id="rId5" Type="http://schemas.openxmlformats.org/officeDocument/2006/relationships/tags" Target="../tags/tag258.xml"/><Relationship Id="rId4" Type="http://schemas.openxmlformats.org/officeDocument/2006/relationships/tags" Target="../tags/tag257.xml"/><Relationship Id="rId3" Type="http://schemas.openxmlformats.org/officeDocument/2006/relationships/tags" Target="../tags/tag256.xml"/><Relationship Id="rId22" Type="http://schemas.openxmlformats.org/officeDocument/2006/relationships/notesSlide" Target="../notesSlides/notesSlide27.xml"/><Relationship Id="rId21" Type="http://schemas.openxmlformats.org/officeDocument/2006/relationships/slideLayout" Target="../slideLayouts/slideLayout2.xml"/><Relationship Id="rId20" Type="http://schemas.openxmlformats.org/officeDocument/2006/relationships/tags" Target="../tags/tag273.xml"/><Relationship Id="rId2" Type="http://schemas.openxmlformats.org/officeDocument/2006/relationships/tags" Target="../tags/tag255.xml"/><Relationship Id="rId19" Type="http://schemas.openxmlformats.org/officeDocument/2006/relationships/tags" Target="../tags/tag272.xml"/><Relationship Id="rId18" Type="http://schemas.openxmlformats.org/officeDocument/2006/relationships/tags" Target="../tags/tag271.xml"/><Relationship Id="rId17" Type="http://schemas.openxmlformats.org/officeDocument/2006/relationships/tags" Target="../tags/tag270.xml"/><Relationship Id="rId16" Type="http://schemas.openxmlformats.org/officeDocument/2006/relationships/tags" Target="../tags/tag269.xml"/><Relationship Id="rId15" Type="http://schemas.openxmlformats.org/officeDocument/2006/relationships/tags" Target="../tags/tag268.xml"/><Relationship Id="rId14" Type="http://schemas.openxmlformats.org/officeDocument/2006/relationships/tags" Target="../tags/tag267.xml"/><Relationship Id="rId13" Type="http://schemas.openxmlformats.org/officeDocument/2006/relationships/tags" Target="../tags/tag266.xml"/><Relationship Id="rId12" Type="http://schemas.openxmlformats.org/officeDocument/2006/relationships/tags" Target="../tags/tag265.xml"/><Relationship Id="rId11" Type="http://schemas.openxmlformats.org/officeDocument/2006/relationships/tags" Target="../tags/tag264.xml"/><Relationship Id="rId10" Type="http://schemas.openxmlformats.org/officeDocument/2006/relationships/tags" Target="../tags/tag263.xml"/><Relationship Id="rId1" Type="http://schemas.openxmlformats.org/officeDocument/2006/relationships/tags" Target="../tags/tag254.xml"/></Relationships>
</file>

<file path=ppt/slides/_rels/slide28.xml.rels><?xml version="1.0" encoding="UTF-8" standalone="yes"?>
<Relationships xmlns="http://schemas.openxmlformats.org/package/2006/relationships"><Relationship Id="rId9" Type="http://schemas.openxmlformats.org/officeDocument/2006/relationships/tags" Target="../tags/tag282.xml"/><Relationship Id="rId8" Type="http://schemas.openxmlformats.org/officeDocument/2006/relationships/tags" Target="../tags/tag281.xml"/><Relationship Id="rId7" Type="http://schemas.openxmlformats.org/officeDocument/2006/relationships/tags" Target="../tags/tag280.xml"/><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tags" Target="../tags/tag277.xml"/><Relationship Id="rId32" Type="http://schemas.openxmlformats.org/officeDocument/2006/relationships/notesSlide" Target="../notesSlides/notesSlide28.xml"/><Relationship Id="rId31" Type="http://schemas.openxmlformats.org/officeDocument/2006/relationships/slideLayout" Target="../slideLayouts/slideLayout2.xml"/><Relationship Id="rId30" Type="http://schemas.openxmlformats.org/officeDocument/2006/relationships/tags" Target="../tags/tag303.xml"/><Relationship Id="rId3" Type="http://schemas.openxmlformats.org/officeDocument/2006/relationships/tags" Target="../tags/tag276.xml"/><Relationship Id="rId29" Type="http://schemas.openxmlformats.org/officeDocument/2006/relationships/tags" Target="../tags/tag302.xml"/><Relationship Id="rId28" Type="http://schemas.openxmlformats.org/officeDocument/2006/relationships/tags" Target="../tags/tag301.xml"/><Relationship Id="rId27" Type="http://schemas.openxmlformats.org/officeDocument/2006/relationships/tags" Target="../tags/tag300.xml"/><Relationship Id="rId26" Type="http://schemas.openxmlformats.org/officeDocument/2006/relationships/tags" Target="../tags/tag299.xml"/><Relationship Id="rId25" Type="http://schemas.openxmlformats.org/officeDocument/2006/relationships/tags" Target="../tags/tag298.xml"/><Relationship Id="rId24" Type="http://schemas.openxmlformats.org/officeDocument/2006/relationships/tags" Target="../tags/tag297.xml"/><Relationship Id="rId23" Type="http://schemas.openxmlformats.org/officeDocument/2006/relationships/tags" Target="../tags/tag296.xml"/><Relationship Id="rId22" Type="http://schemas.openxmlformats.org/officeDocument/2006/relationships/tags" Target="../tags/tag295.xml"/><Relationship Id="rId21" Type="http://schemas.openxmlformats.org/officeDocument/2006/relationships/tags" Target="../tags/tag294.xml"/><Relationship Id="rId20" Type="http://schemas.openxmlformats.org/officeDocument/2006/relationships/tags" Target="../tags/tag293.xml"/><Relationship Id="rId2" Type="http://schemas.openxmlformats.org/officeDocument/2006/relationships/tags" Target="../tags/tag275.xml"/><Relationship Id="rId19" Type="http://schemas.openxmlformats.org/officeDocument/2006/relationships/tags" Target="../tags/tag292.xml"/><Relationship Id="rId18" Type="http://schemas.openxmlformats.org/officeDocument/2006/relationships/tags" Target="../tags/tag291.xml"/><Relationship Id="rId17" Type="http://schemas.openxmlformats.org/officeDocument/2006/relationships/tags" Target="../tags/tag290.xml"/><Relationship Id="rId16" Type="http://schemas.openxmlformats.org/officeDocument/2006/relationships/tags" Target="../tags/tag289.xml"/><Relationship Id="rId15" Type="http://schemas.openxmlformats.org/officeDocument/2006/relationships/tags" Target="../tags/tag288.xml"/><Relationship Id="rId14" Type="http://schemas.openxmlformats.org/officeDocument/2006/relationships/tags" Target="../tags/tag287.xml"/><Relationship Id="rId13" Type="http://schemas.openxmlformats.org/officeDocument/2006/relationships/tags" Target="../tags/tag286.xml"/><Relationship Id="rId12" Type="http://schemas.openxmlformats.org/officeDocument/2006/relationships/tags" Target="../tags/tag285.xml"/><Relationship Id="rId11" Type="http://schemas.openxmlformats.org/officeDocument/2006/relationships/tags" Target="../tags/tag284.xml"/><Relationship Id="rId10" Type="http://schemas.openxmlformats.org/officeDocument/2006/relationships/tags" Target="../tags/tag283.xml"/><Relationship Id="rId1" Type="http://schemas.openxmlformats.org/officeDocument/2006/relationships/tags" Target="../tags/tag274.xml"/></Relationships>
</file>

<file path=ppt/slides/_rels/slide29.xml.rels><?xml version="1.0" encoding="UTF-8" standalone="yes"?>
<Relationships xmlns="http://schemas.openxmlformats.org/package/2006/relationships"><Relationship Id="rId9" Type="http://schemas.openxmlformats.org/officeDocument/2006/relationships/tags" Target="../tags/tag312.xml"/><Relationship Id="rId8" Type="http://schemas.openxmlformats.org/officeDocument/2006/relationships/tags" Target="../tags/tag311.xml"/><Relationship Id="rId7" Type="http://schemas.openxmlformats.org/officeDocument/2006/relationships/tags" Target="../tags/tag310.xml"/><Relationship Id="rId6" Type="http://schemas.openxmlformats.org/officeDocument/2006/relationships/tags" Target="../tags/tag309.xml"/><Relationship Id="rId5" Type="http://schemas.openxmlformats.org/officeDocument/2006/relationships/tags" Target="../tags/tag308.xml"/><Relationship Id="rId4" Type="http://schemas.openxmlformats.org/officeDocument/2006/relationships/tags" Target="../tags/tag307.xml"/><Relationship Id="rId3" Type="http://schemas.openxmlformats.org/officeDocument/2006/relationships/tags" Target="../tags/tag306.xml"/><Relationship Id="rId27" Type="http://schemas.openxmlformats.org/officeDocument/2006/relationships/notesSlide" Target="../notesSlides/notesSlide29.xml"/><Relationship Id="rId26" Type="http://schemas.openxmlformats.org/officeDocument/2006/relationships/slideLayout" Target="../slideLayouts/slideLayout2.xml"/><Relationship Id="rId25" Type="http://schemas.openxmlformats.org/officeDocument/2006/relationships/tags" Target="../tags/tag328.xml"/><Relationship Id="rId24" Type="http://schemas.openxmlformats.org/officeDocument/2006/relationships/tags" Target="../tags/tag327.xml"/><Relationship Id="rId23" Type="http://schemas.openxmlformats.org/officeDocument/2006/relationships/tags" Target="../tags/tag326.xml"/><Relationship Id="rId22" Type="http://schemas.openxmlformats.org/officeDocument/2006/relationships/tags" Target="../tags/tag325.xml"/><Relationship Id="rId21" Type="http://schemas.openxmlformats.org/officeDocument/2006/relationships/tags" Target="../tags/tag324.xml"/><Relationship Id="rId20" Type="http://schemas.openxmlformats.org/officeDocument/2006/relationships/tags" Target="../tags/tag323.xml"/><Relationship Id="rId2" Type="http://schemas.openxmlformats.org/officeDocument/2006/relationships/tags" Target="../tags/tag305.xml"/><Relationship Id="rId19" Type="http://schemas.openxmlformats.org/officeDocument/2006/relationships/tags" Target="../tags/tag322.xml"/><Relationship Id="rId18" Type="http://schemas.openxmlformats.org/officeDocument/2006/relationships/tags" Target="../tags/tag321.xml"/><Relationship Id="rId17" Type="http://schemas.openxmlformats.org/officeDocument/2006/relationships/tags" Target="../tags/tag320.xml"/><Relationship Id="rId16" Type="http://schemas.openxmlformats.org/officeDocument/2006/relationships/tags" Target="../tags/tag319.xml"/><Relationship Id="rId15" Type="http://schemas.openxmlformats.org/officeDocument/2006/relationships/tags" Target="../tags/tag318.xml"/><Relationship Id="rId14" Type="http://schemas.openxmlformats.org/officeDocument/2006/relationships/tags" Target="../tags/tag317.xml"/><Relationship Id="rId13" Type="http://schemas.openxmlformats.org/officeDocument/2006/relationships/tags" Target="../tags/tag316.xml"/><Relationship Id="rId12" Type="http://schemas.openxmlformats.org/officeDocument/2006/relationships/tags" Target="../tags/tag315.xml"/><Relationship Id="rId11" Type="http://schemas.openxmlformats.org/officeDocument/2006/relationships/tags" Target="../tags/tag314.xml"/><Relationship Id="rId10" Type="http://schemas.openxmlformats.org/officeDocument/2006/relationships/tags" Target="../tags/tag313.xml"/><Relationship Id="rId1" Type="http://schemas.openxmlformats.org/officeDocument/2006/relationships/tags" Target="../tags/tag304.xml"/></Relationships>
</file>

<file path=ppt/slides/_rels/slide3.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image" Target="../media/image3.png"/><Relationship Id="rId5" Type="http://schemas.openxmlformats.org/officeDocument/2006/relationships/tags" Target="../tags/tag9.xml"/><Relationship Id="rId4" Type="http://schemas.openxmlformats.org/officeDocument/2006/relationships/image" Target="../media/image2.jpeg"/><Relationship Id="rId3" Type="http://schemas.openxmlformats.org/officeDocument/2006/relationships/tags" Target="../tags/tag8.xml"/><Relationship Id="rId23" Type="http://schemas.openxmlformats.org/officeDocument/2006/relationships/notesSlide" Target="../notesSlides/notesSlide3.xml"/><Relationship Id="rId22" Type="http://schemas.openxmlformats.org/officeDocument/2006/relationships/slideLayout" Target="../slideLayouts/slideLayout2.xml"/><Relationship Id="rId21" Type="http://schemas.openxmlformats.org/officeDocument/2006/relationships/tags" Target="../tags/tag24.xml"/><Relationship Id="rId20" Type="http://schemas.openxmlformats.org/officeDocument/2006/relationships/tags" Target="../tags/tag23.xml"/><Relationship Id="rId2" Type="http://schemas.openxmlformats.org/officeDocument/2006/relationships/tags" Target="../tags/tag7.xml"/><Relationship Id="rId19" Type="http://schemas.openxmlformats.org/officeDocument/2006/relationships/tags" Target="../tags/tag22.xml"/><Relationship Id="rId18" Type="http://schemas.openxmlformats.org/officeDocument/2006/relationships/tags" Target="../tags/tag21.xml"/><Relationship Id="rId17" Type="http://schemas.openxmlformats.org/officeDocument/2006/relationships/tags" Target="../tags/tag20.xml"/><Relationship Id="rId16" Type="http://schemas.openxmlformats.org/officeDocument/2006/relationships/tags" Target="../tags/tag19.xml"/><Relationship Id="rId15" Type="http://schemas.openxmlformats.org/officeDocument/2006/relationships/tags" Target="../tags/tag18.xml"/><Relationship Id="rId14" Type="http://schemas.openxmlformats.org/officeDocument/2006/relationships/tags" Target="../tags/tag17.xml"/><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tags" Target="../tags/tag6.xml"/></Relationships>
</file>

<file path=ppt/slides/_rels/slide30.xml.rels><?xml version="1.0" encoding="UTF-8" standalone="yes"?>
<Relationships xmlns="http://schemas.openxmlformats.org/package/2006/relationships"><Relationship Id="rId9" Type="http://schemas.openxmlformats.org/officeDocument/2006/relationships/tags" Target="../tags/tag337.xml"/><Relationship Id="rId8" Type="http://schemas.openxmlformats.org/officeDocument/2006/relationships/tags" Target="../tags/tag336.xml"/><Relationship Id="rId7" Type="http://schemas.openxmlformats.org/officeDocument/2006/relationships/tags" Target="../tags/tag335.xml"/><Relationship Id="rId6" Type="http://schemas.openxmlformats.org/officeDocument/2006/relationships/tags" Target="../tags/tag334.xml"/><Relationship Id="rId5" Type="http://schemas.openxmlformats.org/officeDocument/2006/relationships/tags" Target="../tags/tag333.xml"/><Relationship Id="rId4" Type="http://schemas.openxmlformats.org/officeDocument/2006/relationships/tags" Target="../tags/tag332.xml"/><Relationship Id="rId31" Type="http://schemas.openxmlformats.org/officeDocument/2006/relationships/notesSlide" Target="../notesSlides/notesSlide30.xml"/><Relationship Id="rId30" Type="http://schemas.openxmlformats.org/officeDocument/2006/relationships/slideLayout" Target="../slideLayouts/slideLayout2.xml"/><Relationship Id="rId3" Type="http://schemas.openxmlformats.org/officeDocument/2006/relationships/tags" Target="../tags/tag331.xml"/><Relationship Id="rId29" Type="http://schemas.openxmlformats.org/officeDocument/2006/relationships/tags" Target="../tags/tag357.xml"/><Relationship Id="rId28" Type="http://schemas.openxmlformats.org/officeDocument/2006/relationships/tags" Target="../tags/tag356.xml"/><Relationship Id="rId27" Type="http://schemas.openxmlformats.org/officeDocument/2006/relationships/tags" Target="../tags/tag355.xml"/><Relationship Id="rId26" Type="http://schemas.openxmlformats.org/officeDocument/2006/relationships/tags" Target="../tags/tag354.xml"/><Relationship Id="rId25" Type="http://schemas.openxmlformats.org/officeDocument/2006/relationships/tags" Target="../tags/tag353.xml"/><Relationship Id="rId24" Type="http://schemas.openxmlformats.org/officeDocument/2006/relationships/tags" Target="../tags/tag352.xml"/><Relationship Id="rId23" Type="http://schemas.openxmlformats.org/officeDocument/2006/relationships/tags" Target="../tags/tag351.xml"/><Relationship Id="rId22" Type="http://schemas.openxmlformats.org/officeDocument/2006/relationships/tags" Target="../tags/tag350.xml"/><Relationship Id="rId21" Type="http://schemas.openxmlformats.org/officeDocument/2006/relationships/tags" Target="../tags/tag349.xml"/><Relationship Id="rId20" Type="http://schemas.openxmlformats.org/officeDocument/2006/relationships/tags" Target="../tags/tag348.xml"/><Relationship Id="rId2" Type="http://schemas.openxmlformats.org/officeDocument/2006/relationships/tags" Target="../tags/tag330.xml"/><Relationship Id="rId19" Type="http://schemas.openxmlformats.org/officeDocument/2006/relationships/tags" Target="../tags/tag347.xml"/><Relationship Id="rId18" Type="http://schemas.openxmlformats.org/officeDocument/2006/relationships/tags" Target="../tags/tag346.xml"/><Relationship Id="rId17" Type="http://schemas.openxmlformats.org/officeDocument/2006/relationships/tags" Target="../tags/tag345.xml"/><Relationship Id="rId16" Type="http://schemas.openxmlformats.org/officeDocument/2006/relationships/tags" Target="../tags/tag344.xml"/><Relationship Id="rId15" Type="http://schemas.openxmlformats.org/officeDocument/2006/relationships/tags" Target="../tags/tag343.xml"/><Relationship Id="rId14" Type="http://schemas.openxmlformats.org/officeDocument/2006/relationships/tags" Target="../tags/tag342.xml"/><Relationship Id="rId13" Type="http://schemas.openxmlformats.org/officeDocument/2006/relationships/tags" Target="../tags/tag341.xml"/><Relationship Id="rId12" Type="http://schemas.openxmlformats.org/officeDocument/2006/relationships/tags" Target="../tags/tag340.xml"/><Relationship Id="rId11" Type="http://schemas.openxmlformats.org/officeDocument/2006/relationships/tags" Target="../tags/tag339.xml"/><Relationship Id="rId10" Type="http://schemas.openxmlformats.org/officeDocument/2006/relationships/tags" Target="../tags/tag338.xml"/><Relationship Id="rId1" Type="http://schemas.openxmlformats.org/officeDocument/2006/relationships/tags" Target="../tags/tag329.xml"/></Relationships>
</file>

<file path=ppt/slides/_rels/slide31.xml.rels><?xml version="1.0" encoding="UTF-8" standalone="yes"?>
<Relationships xmlns="http://schemas.openxmlformats.org/package/2006/relationships"><Relationship Id="rId9" Type="http://schemas.openxmlformats.org/officeDocument/2006/relationships/tags" Target="../tags/tag366.xml"/><Relationship Id="rId8" Type="http://schemas.openxmlformats.org/officeDocument/2006/relationships/tags" Target="../tags/tag365.xml"/><Relationship Id="rId7" Type="http://schemas.openxmlformats.org/officeDocument/2006/relationships/tags" Target="../tags/tag364.xml"/><Relationship Id="rId6" Type="http://schemas.openxmlformats.org/officeDocument/2006/relationships/tags" Target="../tags/tag363.xml"/><Relationship Id="rId5" Type="http://schemas.openxmlformats.org/officeDocument/2006/relationships/tags" Target="../tags/tag362.xml"/><Relationship Id="rId4" Type="http://schemas.openxmlformats.org/officeDocument/2006/relationships/tags" Target="../tags/tag361.xml"/><Relationship Id="rId36" Type="http://schemas.openxmlformats.org/officeDocument/2006/relationships/notesSlide" Target="../notesSlides/notesSlide31.xml"/><Relationship Id="rId35" Type="http://schemas.openxmlformats.org/officeDocument/2006/relationships/slideLayout" Target="../slideLayouts/slideLayout2.xml"/><Relationship Id="rId34" Type="http://schemas.openxmlformats.org/officeDocument/2006/relationships/tags" Target="../tags/tag391.xml"/><Relationship Id="rId33" Type="http://schemas.openxmlformats.org/officeDocument/2006/relationships/tags" Target="../tags/tag390.xml"/><Relationship Id="rId32" Type="http://schemas.openxmlformats.org/officeDocument/2006/relationships/tags" Target="../tags/tag389.xml"/><Relationship Id="rId31" Type="http://schemas.openxmlformats.org/officeDocument/2006/relationships/tags" Target="../tags/tag388.xml"/><Relationship Id="rId30" Type="http://schemas.openxmlformats.org/officeDocument/2006/relationships/tags" Target="../tags/tag387.xml"/><Relationship Id="rId3" Type="http://schemas.openxmlformats.org/officeDocument/2006/relationships/tags" Target="../tags/tag360.xml"/><Relationship Id="rId29" Type="http://schemas.openxmlformats.org/officeDocument/2006/relationships/tags" Target="../tags/tag386.xml"/><Relationship Id="rId28" Type="http://schemas.openxmlformats.org/officeDocument/2006/relationships/tags" Target="../tags/tag385.xml"/><Relationship Id="rId27" Type="http://schemas.openxmlformats.org/officeDocument/2006/relationships/tags" Target="../tags/tag384.xml"/><Relationship Id="rId26" Type="http://schemas.openxmlformats.org/officeDocument/2006/relationships/tags" Target="../tags/tag383.xml"/><Relationship Id="rId25" Type="http://schemas.openxmlformats.org/officeDocument/2006/relationships/tags" Target="../tags/tag382.xml"/><Relationship Id="rId24" Type="http://schemas.openxmlformats.org/officeDocument/2006/relationships/tags" Target="../tags/tag381.xml"/><Relationship Id="rId23" Type="http://schemas.openxmlformats.org/officeDocument/2006/relationships/tags" Target="../tags/tag380.xml"/><Relationship Id="rId22" Type="http://schemas.openxmlformats.org/officeDocument/2006/relationships/tags" Target="../tags/tag379.xml"/><Relationship Id="rId21" Type="http://schemas.openxmlformats.org/officeDocument/2006/relationships/tags" Target="../tags/tag378.xml"/><Relationship Id="rId20" Type="http://schemas.openxmlformats.org/officeDocument/2006/relationships/tags" Target="../tags/tag377.xml"/><Relationship Id="rId2" Type="http://schemas.openxmlformats.org/officeDocument/2006/relationships/tags" Target="../tags/tag359.xml"/><Relationship Id="rId19" Type="http://schemas.openxmlformats.org/officeDocument/2006/relationships/tags" Target="../tags/tag376.xml"/><Relationship Id="rId18" Type="http://schemas.openxmlformats.org/officeDocument/2006/relationships/tags" Target="../tags/tag375.xml"/><Relationship Id="rId17" Type="http://schemas.openxmlformats.org/officeDocument/2006/relationships/tags" Target="../tags/tag374.xml"/><Relationship Id="rId16" Type="http://schemas.openxmlformats.org/officeDocument/2006/relationships/tags" Target="../tags/tag373.xml"/><Relationship Id="rId15" Type="http://schemas.openxmlformats.org/officeDocument/2006/relationships/tags" Target="../tags/tag372.xml"/><Relationship Id="rId14" Type="http://schemas.openxmlformats.org/officeDocument/2006/relationships/tags" Target="../tags/tag371.xml"/><Relationship Id="rId13" Type="http://schemas.openxmlformats.org/officeDocument/2006/relationships/tags" Target="../tags/tag370.xml"/><Relationship Id="rId12" Type="http://schemas.openxmlformats.org/officeDocument/2006/relationships/tags" Target="../tags/tag369.xml"/><Relationship Id="rId11" Type="http://schemas.openxmlformats.org/officeDocument/2006/relationships/tags" Target="../tags/tag368.xml"/><Relationship Id="rId10" Type="http://schemas.openxmlformats.org/officeDocument/2006/relationships/tags" Target="../tags/tag367.xml"/><Relationship Id="rId1" Type="http://schemas.openxmlformats.org/officeDocument/2006/relationships/tags" Target="../tags/tag358.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ags" Target="../tags/tag393.xml"/><Relationship Id="rId1" Type="http://schemas.openxmlformats.org/officeDocument/2006/relationships/tags" Target="../tags/tag392.xml"/></Relationships>
</file>

<file path=ppt/slides/_rels/slide33.xml.rels><?xml version="1.0" encoding="UTF-8" standalone="yes"?>
<Relationships xmlns="http://schemas.openxmlformats.org/package/2006/relationships"><Relationship Id="rId9" Type="http://schemas.openxmlformats.org/officeDocument/2006/relationships/tags" Target="../tags/tag402.xml"/><Relationship Id="rId8" Type="http://schemas.openxmlformats.org/officeDocument/2006/relationships/tags" Target="../tags/tag401.xml"/><Relationship Id="rId7" Type="http://schemas.openxmlformats.org/officeDocument/2006/relationships/tags" Target="../tags/tag400.xml"/><Relationship Id="rId6" Type="http://schemas.openxmlformats.org/officeDocument/2006/relationships/tags" Target="../tags/tag399.xml"/><Relationship Id="rId5" Type="http://schemas.openxmlformats.org/officeDocument/2006/relationships/tags" Target="../tags/tag398.xml"/><Relationship Id="rId4" Type="http://schemas.openxmlformats.org/officeDocument/2006/relationships/tags" Target="../tags/tag397.xml"/><Relationship Id="rId37" Type="http://schemas.openxmlformats.org/officeDocument/2006/relationships/notesSlide" Target="../notesSlides/notesSlide33.xml"/><Relationship Id="rId36" Type="http://schemas.openxmlformats.org/officeDocument/2006/relationships/slideLayout" Target="../slideLayouts/slideLayout2.xml"/><Relationship Id="rId35" Type="http://schemas.openxmlformats.org/officeDocument/2006/relationships/tags" Target="../tags/tag428.xml"/><Relationship Id="rId34" Type="http://schemas.openxmlformats.org/officeDocument/2006/relationships/tags" Target="../tags/tag427.xml"/><Relationship Id="rId33" Type="http://schemas.openxmlformats.org/officeDocument/2006/relationships/tags" Target="../tags/tag426.xml"/><Relationship Id="rId32" Type="http://schemas.openxmlformats.org/officeDocument/2006/relationships/tags" Target="../tags/tag425.xml"/><Relationship Id="rId31" Type="http://schemas.openxmlformats.org/officeDocument/2006/relationships/tags" Target="../tags/tag424.xml"/><Relationship Id="rId30" Type="http://schemas.openxmlformats.org/officeDocument/2006/relationships/tags" Target="../tags/tag423.xml"/><Relationship Id="rId3" Type="http://schemas.openxmlformats.org/officeDocument/2006/relationships/tags" Target="../tags/tag396.xml"/><Relationship Id="rId29" Type="http://schemas.openxmlformats.org/officeDocument/2006/relationships/tags" Target="../tags/tag422.xml"/><Relationship Id="rId28" Type="http://schemas.openxmlformats.org/officeDocument/2006/relationships/tags" Target="../tags/tag421.xml"/><Relationship Id="rId27" Type="http://schemas.openxmlformats.org/officeDocument/2006/relationships/tags" Target="../tags/tag420.xml"/><Relationship Id="rId26" Type="http://schemas.openxmlformats.org/officeDocument/2006/relationships/tags" Target="../tags/tag419.xml"/><Relationship Id="rId25" Type="http://schemas.openxmlformats.org/officeDocument/2006/relationships/tags" Target="../tags/tag418.xml"/><Relationship Id="rId24" Type="http://schemas.openxmlformats.org/officeDocument/2006/relationships/tags" Target="../tags/tag417.xml"/><Relationship Id="rId23" Type="http://schemas.openxmlformats.org/officeDocument/2006/relationships/tags" Target="../tags/tag416.xml"/><Relationship Id="rId22" Type="http://schemas.openxmlformats.org/officeDocument/2006/relationships/tags" Target="../tags/tag415.xml"/><Relationship Id="rId21" Type="http://schemas.openxmlformats.org/officeDocument/2006/relationships/tags" Target="../tags/tag414.xml"/><Relationship Id="rId20" Type="http://schemas.openxmlformats.org/officeDocument/2006/relationships/tags" Target="../tags/tag413.xml"/><Relationship Id="rId2" Type="http://schemas.openxmlformats.org/officeDocument/2006/relationships/tags" Target="../tags/tag395.xml"/><Relationship Id="rId19" Type="http://schemas.openxmlformats.org/officeDocument/2006/relationships/tags" Target="../tags/tag412.xml"/><Relationship Id="rId18" Type="http://schemas.openxmlformats.org/officeDocument/2006/relationships/tags" Target="../tags/tag411.xml"/><Relationship Id="rId17" Type="http://schemas.openxmlformats.org/officeDocument/2006/relationships/tags" Target="../tags/tag410.xml"/><Relationship Id="rId16" Type="http://schemas.openxmlformats.org/officeDocument/2006/relationships/tags" Target="../tags/tag409.xml"/><Relationship Id="rId15" Type="http://schemas.openxmlformats.org/officeDocument/2006/relationships/tags" Target="../tags/tag408.xml"/><Relationship Id="rId14" Type="http://schemas.openxmlformats.org/officeDocument/2006/relationships/tags" Target="../tags/tag407.xml"/><Relationship Id="rId13" Type="http://schemas.openxmlformats.org/officeDocument/2006/relationships/tags" Target="../tags/tag406.xml"/><Relationship Id="rId12" Type="http://schemas.openxmlformats.org/officeDocument/2006/relationships/tags" Target="../tags/tag405.xml"/><Relationship Id="rId11" Type="http://schemas.openxmlformats.org/officeDocument/2006/relationships/tags" Target="../tags/tag404.xml"/><Relationship Id="rId10" Type="http://schemas.openxmlformats.org/officeDocument/2006/relationships/tags" Target="../tags/tag403.xml"/><Relationship Id="rId1" Type="http://schemas.openxmlformats.org/officeDocument/2006/relationships/tags" Target="../tags/tag394.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tags" Target="../tags/tag430.xml"/><Relationship Id="rId1" Type="http://schemas.openxmlformats.org/officeDocument/2006/relationships/tags" Target="../tags/tag429.xml"/></Relationships>
</file>

<file path=ppt/slides/_rels/slide35.xml.rels><?xml version="1.0" encoding="UTF-8" standalone="yes"?>
<Relationships xmlns="http://schemas.openxmlformats.org/package/2006/relationships"><Relationship Id="rId9" Type="http://schemas.openxmlformats.org/officeDocument/2006/relationships/tags" Target="../tags/tag439.xml"/><Relationship Id="rId8" Type="http://schemas.openxmlformats.org/officeDocument/2006/relationships/tags" Target="../tags/tag438.xml"/><Relationship Id="rId7" Type="http://schemas.openxmlformats.org/officeDocument/2006/relationships/tags" Target="../tags/tag437.xml"/><Relationship Id="rId6" Type="http://schemas.openxmlformats.org/officeDocument/2006/relationships/tags" Target="../tags/tag436.xml"/><Relationship Id="rId5" Type="http://schemas.openxmlformats.org/officeDocument/2006/relationships/tags" Target="../tags/tag435.xml"/><Relationship Id="rId4" Type="http://schemas.openxmlformats.org/officeDocument/2006/relationships/tags" Target="../tags/tag434.xml"/><Relationship Id="rId33" Type="http://schemas.openxmlformats.org/officeDocument/2006/relationships/notesSlide" Target="../notesSlides/notesSlide35.xml"/><Relationship Id="rId32" Type="http://schemas.openxmlformats.org/officeDocument/2006/relationships/slideLayout" Target="../slideLayouts/slideLayout2.xml"/><Relationship Id="rId31" Type="http://schemas.openxmlformats.org/officeDocument/2006/relationships/tags" Target="../tags/tag461.xml"/><Relationship Id="rId30" Type="http://schemas.openxmlformats.org/officeDocument/2006/relationships/tags" Target="../tags/tag460.xml"/><Relationship Id="rId3" Type="http://schemas.openxmlformats.org/officeDocument/2006/relationships/tags" Target="../tags/tag433.xml"/><Relationship Id="rId29" Type="http://schemas.openxmlformats.org/officeDocument/2006/relationships/tags" Target="../tags/tag459.xml"/><Relationship Id="rId28" Type="http://schemas.openxmlformats.org/officeDocument/2006/relationships/tags" Target="../tags/tag458.xml"/><Relationship Id="rId27" Type="http://schemas.openxmlformats.org/officeDocument/2006/relationships/tags" Target="../tags/tag457.xml"/><Relationship Id="rId26" Type="http://schemas.openxmlformats.org/officeDocument/2006/relationships/tags" Target="../tags/tag456.xml"/><Relationship Id="rId25" Type="http://schemas.openxmlformats.org/officeDocument/2006/relationships/tags" Target="../tags/tag455.xml"/><Relationship Id="rId24" Type="http://schemas.openxmlformats.org/officeDocument/2006/relationships/tags" Target="../tags/tag454.xml"/><Relationship Id="rId23" Type="http://schemas.openxmlformats.org/officeDocument/2006/relationships/tags" Target="../tags/tag453.xml"/><Relationship Id="rId22" Type="http://schemas.openxmlformats.org/officeDocument/2006/relationships/tags" Target="../tags/tag452.xml"/><Relationship Id="rId21" Type="http://schemas.openxmlformats.org/officeDocument/2006/relationships/tags" Target="../tags/tag451.xml"/><Relationship Id="rId20" Type="http://schemas.openxmlformats.org/officeDocument/2006/relationships/tags" Target="../tags/tag450.xml"/><Relationship Id="rId2" Type="http://schemas.openxmlformats.org/officeDocument/2006/relationships/tags" Target="../tags/tag432.xml"/><Relationship Id="rId19" Type="http://schemas.openxmlformats.org/officeDocument/2006/relationships/tags" Target="../tags/tag449.xml"/><Relationship Id="rId18" Type="http://schemas.openxmlformats.org/officeDocument/2006/relationships/tags" Target="../tags/tag448.xml"/><Relationship Id="rId17" Type="http://schemas.openxmlformats.org/officeDocument/2006/relationships/tags" Target="../tags/tag447.xml"/><Relationship Id="rId16" Type="http://schemas.openxmlformats.org/officeDocument/2006/relationships/tags" Target="../tags/tag446.xml"/><Relationship Id="rId15" Type="http://schemas.openxmlformats.org/officeDocument/2006/relationships/tags" Target="../tags/tag445.xml"/><Relationship Id="rId14" Type="http://schemas.openxmlformats.org/officeDocument/2006/relationships/tags" Target="../tags/tag444.xml"/><Relationship Id="rId13" Type="http://schemas.openxmlformats.org/officeDocument/2006/relationships/tags" Target="../tags/tag443.xml"/><Relationship Id="rId12" Type="http://schemas.openxmlformats.org/officeDocument/2006/relationships/tags" Target="../tags/tag442.xml"/><Relationship Id="rId11" Type="http://schemas.openxmlformats.org/officeDocument/2006/relationships/tags" Target="../tags/tag441.xml"/><Relationship Id="rId10" Type="http://schemas.openxmlformats.org/officeDocument/2006/relationships/tags" Target="../tags/tag440.xml"/><Relationship Id="rId1" Type="http://schemas.openxmlformats.org/officeDocument/2006/relationships/tags" Target="../tags/tag431.xml"/></Relationships>
</file>

<file path=ppt/slides/_rels/slide36.xml.rels><?xml version="1.0" encoding="UTF-8" standalone="yes"?>
<Relationships xmlns="http://schemas.openxmlformats.org/package/2006/relationships"><Relationship Id="rId9" Type="http://schemas.openxmlformats.org/officeDocument/2006/relationships/tags" Target="../tags/tag470.xml"/><Relationship Id="rId8" Type="http://schemas.openxmlformats.org/officeDocument/2006/relationships/tags" Target="../tags/tag469.xml"/><Relationship Id="rId7" Type="http://schemas.openxmlformats.org/officeDocument/2006/relationships/tags" Target="../tags/tag468.xml"/><Relationship Id="rId6" Type="http://schemas.openxmlformats.org/officeDocument/2006/relationships/tags" Target="../tags/tag467.xml"/><Relationship Id="rId5" Type="http://schemas.openxmlformats.org/officeDocument/2006/relationships/tags" Target="../tags/tag466.xml"/><Relationship Id="rId4" Type="http://schemas.openxmlformats.org/officeDocument/2006/relationships/tags" Target="../tags/tag465.xml"/><Relationship Id="rId3" Type="http://schemas.openxmlformats.org/officeDocument/2006/relationships/tags" Target="../tags/tag464.xml"/><Relationship Id="rId27" Type="http://schemas.openxmlformats.org/officeDocument/2006/relationships/notesSlide" Target="../notesSlides/notesSlide36.xml"/><Relationship Id="rId26" Type="http://schemas.openxmlformats.org/officeDocument/2006/relationships/slideLayout" Target="../slideLayouts/slideLayout2.xml"/><Relationship Id="rId25" Type="http://schemas.openxmlformats.org/officeDocument/2006/relationships/tags" Target="../tags/tag486.xml"/><Relationship Id="rId24" Type="http://schemas.openxmlformats.org/officeDocument/2006/relationships/tags" Target="../tags/tag485.xml"/><Relationship Id="rId23" Type="http://schemas.openxmlformats.org/officeDocument/2006/relationships/tags" Target="../tags/tag484.xml"/><Relationship Id="rId22" Type="http://schemas.openxmlformats.org/officeDocument/2006/relationships/tags" Target="../tags/tag483.xml"/><Relationship Id="rId21" Type="http://schemas.openxmlformats.org/officeDocument/2006/relationships/tags" Target="../tags/tag482.xml"/><Relationship Id="rId20" Type="http://schemas.openxmlformats.org/officeDocument/2006/relationships/tags" Target="../tags/tag481.xml"/><Relationship Id="rId2" Type="http://schemas.openxmlformats.org/officeDocument/2006/relationships/tags" Target="../tags/tag463.xml"/><Relationship Id="rId19" Type="http://schemas.openxmlformats.org/officeDocument/2006/relationships/tags" Target="../tags/tag480.xml"/><Relationship Id="rId18" Type="http://schemas.openxmlformats.org/officeDocument/2006/relationships/tags" Target="../tags/tag479.xml"/><Relationship Id="rId17" Type="http://schemas.openxmlformats.org/officeDocument/2006/relationships/tags" Target="../tags/tag478.xml"/><Relationship Id="rId16" Type="http://schemas.openxmlformats.org/officeDocument/2006/relationships/tags" Target="../tags/tag477.xml"/><Relationship Id="rId15" Type="http://schemas.openxmlformats.org/officeDocument/2006/relationships/tags" Target="../tags/tag476.xml"/><Relationship Id="rId14" Type="http://schemas.openxmlformats.org/officeDocument/2006/relationships/tags" Target="../tags/tag475.xml"/><Relationship Id="rId13" Type="http://schemas.openxmlformats.org/officeDocument/2006/relationships/tags" Target="../tags/tag474.xml"/><Relationship Id="rId12" Type="http://schemas.openxmlformats.org/officeDocument/2006/relationships/tags" Target="../tags/tag473.xml"/><Relationship Id="rId11" Type="http://schemas.openxmlformats.org/officeDocument/2006/relationships/tags" Target="../tags/tag472.xml"/><Relationship Id="rId10" Type="http://schemas.openxmlformats.org/officeDocument/2006/relationships/tags" Target="../tags/tag471.xml"/><Relationship Id="rId1" Type="http://schemas.openxmlformats.org/officeDocument/2006/relationships/tags" Target="../tags/tag462.xml"/></Relationships>
</file>

<file path=ppt/slides/_rels/slide37.xml.rels><?xml version="1.0" encoding="UTF-8" standalone="yes"?>
<Relationships xmlns="http://schemas.openxmlformats.org/package/2006/relationships"><Relationship Id="rId9" Type="http://schemas.openxmlformats.org/officeDocument/2006/relationships/tags" Target="../tags/tag495.xml"/><Relationship Id="rId8" Type="http://schemas.openxmlformats.org/officeDocument/2006/relationships/tags" Target="../tags/tag494.xml"/><Relationship Id="rId7" Type="http://schemas.openxmlformats.org/officeDocument/2006/relationships/tags" Target="../tags/tag493.xml"/><Relationship Id="rId6" Type="http://schemas.openxmlformats.org/officeDocument/2006/relationships/tags" Target="../tags/tag492.xml"/><Relationship Id="rId5" Type="http://schemas.openxmlformats.org/officeDocument/2006/relationships/tags" Target="../tags/tag491.xml"/><Relationship Id="rId4" Type="http://schemas.openxmlformats.org/officeDocument/2006/relationships/tags" Target="../tags/tag490.xml"/><Relationship Id="rId3" Type="http://schemas.openxmlformats.org/officeDocument/2006/relationships/tags" Target="../tags/tag489.xml"/><Relationship Id="rId27" Type="http://schemas.openxmlformats.org/officeDocument/2006/relationships/notesSlide" Target="../notesSlides/notesSlide37.xml"/><Relationship Id="rId26" Type="http://schemas.openxmlformats.org/officeDocument/2006/relationships/slideLayout" Target="../slideLayouts/slideLayout2.xml"/><Relationship Id="rId25" Type="http://schemas.openxmlformats.org/officeDocument/2006/relationships/tags" Target="../tags/tag511.xml"/><Relationship Id="rId24" Type="http://schemas.openxmlformats.org/officeDocument/2006/relationships/tags" Target="../tags/tag510.xml"/><Relationship Id="rId23" Type="http://schemas.openxmlformats.org/officeDocument/2006/relationships/tags" Target="../tags/tag509.xml"/><Relationship Id="rId22" Type="http://schemas.openxmlformats.org/officeDocument/2006/relationships/tags" Target="../tags/tag508.xml"/><Relationship Id="rId21" Type="http://schemas.openxmlformats.org/officeDocument/2006/relationships/tags" Target="../tags/tag507.xml"/><Relationship Id="rId20" Type="http://schemas.openxmlformats.org/officeDocument/2006/relationships/tags" Target="../tags/tag506.xml"/><Relationship Id="rId2" Type="http://schemas.openxmlformats.org/officeDocument/2006/relationships/tags" Target="../tags/tag488.xml"/><Relationship Id="rId19" Type="http://schemas.openxmlformats.org/officeDocument/2006/relationships/tags" Target="../tags/tag505.xml"/><Relationship Id="rId18" Type="http://schemas.openxmlformats.org/officeDocument/2006/relationships/tags" Target="../tags/tag504.xml"/><Relationship Id="rId17" Type="http://schemas.openxmlformats.org/officeDocument/2006/relationships/tags" Target="../tags/tag503.xml"/><Relationship Id="rId16" Type="http://schemas.openxmlformats.org/officeDocument/2006/relationships/tags" Target="../tags/tag502.xml"/><Relationship Id="rId15" Type="http://schemas.openxmlformats.org/officeDocument/2006/relationships/tags" Target="../tags/tag501.xml"/><Relationship Id="rId14" Type="http://schemas.openxmlformats.org/officeDocument/2006/relationships/tags" Target="../tags/tag500.xml"/><Relationship Id="rId13" Type="http://schemas.openxmlformats.org/officeDocument/2006/relationships/tags" Target="../tags/tag499.xml"/><Relationship Id="rId12" Type="http://schemas.openxmlformats.org/officeDocument/2006/relationships/tags" Target="../tags/tag498.xml"/><Relationship Id="rId11" Type="http://schemas.openxmlformats.org/officeDocument/2006/relationships/tags" Target="../tags/tag497.xml"/><Relationship Id="rId10" Type="http://schemas.openxmlformats.org/officeDocument/2006/relationships/tags" Target="../tags/tag496.xml"/><Relationship Id="rId1" Type="http://schemas.openxmlformats.org/officeDocument/2006/relationships/tags" Target="../tags/tag487.xml"/></Relationships>
</file>

<file path=ppt/slides/_rels/slide38.xml.rels><?xml version="1.0" encoding="UTF-8" standalone="yes"?>
<Relationships xmlns="http://schemas.openxmlformats.org/package/2006/relationships"><Relationship Id="rId9" Type="http://schemas.openxmlformats.org/officeDocument/2006/relationships/tags" Target="../tags/tag520.xml"/><Relationship Id="rId8" Type="http://schemas.openxmlformats.org/officeDocument/2006/relationships/tags" Target="../tags/tag519.xml"/><Relationship Id="rId7" Type="http://schemas.openxmlformats.org/officeDocument/2006/relationships/tags" Target="../tags/tag518.xml"/><Relationship Id="rId6" Type="http://schemas.openxmlformats.org/officeDocument/2006/relationships/tags" Target="../tags/tag517.xml"/><Relationship Id="rId5" Type="http://schemas.openxmlformats.org/officeDocument/2006/relationships/tags" Target="../tags/tag516.xml"/><Relationship Id="rId4" Type="http://schemas.openxmlformats.org/officeDocument/2006/relationships/tags" Target="../tags/tag515.xml"/><Relationship Id="rId38" Type="http://schemas.openxmlformats.org/officeDocument/2006/relationships/notesSlide" Target="../notesSlides/notesSlide38.xml"/><Relationship Id="rId37" Type="http://schemas.openxmlformats.org/officeDocument/2006/relationships/slideLayout" Target="../slideLayouts/slideLayout2.xml"/><Relationship Id="rId36" Type="http://schemas.openxmlformats.org/officeDocument/2006/relationships/tags" Target="../tags/tag547.xml"/><Relationship Id="rId35" Type="http://schemas.openxmlformats.org/officeDocument/2006/relationships/tags" Target="../tags/tag546.xml"/><Relationship Id="rId34" Type="http://schemas.openxmlformats.org/officeDocument/2006/relationships/tags" Target="../tags/tag545.xml"/><Relationship Id="rId33" Type="http://schemas.openxmlformats.org/officeDocument/2006/relationships/tags" Target="../tags/tag544.xml"/><Relationship Id="rId32" Type="http://schemas.openxmlformats.org/officeDocument/2006/relationships/tags" Target="../tags/tag543.xml"/><Relationship Id="rId31" Type="http://schemas.openxmlformats.org/officeDocument/2006/relationships/tags" Target="../tags/tag542.xml"/><Relationship Id="rId30" Type="http://schemas.openxmlformats.org/officeDocument/2006/relationships/tags" Target="../tags/tag541.xml"/><Relationship Id="rId3" Type="http://schemas.openxmlformats.org/officeDocument/2006/relationships/tags" Target="../tags/tag514.xml"/><Relationship Id="rId29" Type="http://schemas.openxmlformats.org/officeDocument/2006/relationships/tags" Target="../tags/tag540.xml"/><Relationship Id="rId28" Type="http://schemas.openxmlformats.org/officeDocument/2006/relationships/tags" Target="../tags/tag539.xml"/><Relationship Id="rId27" Type="http://schemas.openxmlformats.org/officeDocument/2006/relationships/tags" Target="../tags/tag538.xml"/><Relationship Id="rId26" Type="http://schemas.openxmlformats.org/officeDocument/2006/relationships/tags" Target="../tags/tag537.xml"/><Relationship Id="rId25" Type="http://schemas.openxmlformats.org/officeDocument/2006/relationships/tags" Target="../tags/tag536.xml"/><Relationship Id="rId24" Type="http://schemas.openxmlformats.org/officeDocument/2006/relationships/tags" Target="../tags/tag535.xml"/><Relationship Id="rId23" Type="http://schemas.openxmlformats.org/officeDocument/2006/relationships/tags" Target="../tags/tag534.xml"/><Relationship Id="rId22" Type="http://schemas.openxmlformats.org/officeDocument/2006/relationships/tags" Target="../tags/tag533.xml"/><Relationship Id="rId21" Type="http://schemas.openxmlformats.org/officeDocument/2006/relationships/tags" Target="../tags/tag532.xml"/><Relationship Id="rId20" Type="http://schemas.openxmlformats.org/officeDocument/2006/relationships/tags" Target="../tags/tag531.xml"/><Relationship Id="rId2" Type="http://schemas.openxmlformats.org/officeDocument/2006/relationships/tags" Target="../tags/tag513.xml"/><Relationship Id="rId19" Type="http://schemas.openxmlformats.org/officeDocument/2006/relationships/tags" Target="../tags/tag530.xml"/><Relationship Id="rId18" Type="http://schemas.openxmlformats.org/officeDocument/2006/relationships/tags" Target="../tags/tag529.xml"/><Relationship Id="rId17" Type="http://schemas.openxmlformats.org/officeDocument/2006/relationships/tags" Target="../tags/tag528.xml"/><Relationship Id="rId16" Type="http://schemas.openxmlformats.org/officeDocument/2006/relationships/tags" Target="../tags/tag527.xml"/><Relationship Id="rId15" Type="http://schemas.openxmlformats.org/officeDocument/2006/relationships/tags" Target="../tags/tag526.xml"/><Relationship Id="rId14" Type="http://schemas.openxmlformats.org/officeDocument/2006/relationships/tags" Target="../tags/tag525.xml"/><Relationship Id="rId13" Type="http://schemas.openxmlformats.org/officeDocument/2006/relationships/tags" Target="../tags/tag524.xml"/><Relationship Id="rId12" Type="http://schemas.openxmlformats.org/officeDocument/2006/relationships/tags" Target="../tags/tag523.xml"/><Relationship Id="rId11" Type="http://schemas.openxmlformats.org/officeDocument/2006/relationships/tags" Target="../tags/tag522.xml"/><Relationship Id="rId10" Type="http://schemas.openxmlformats.org/officeDocument/2006/relationships/tags" Target="../tags/tag521.xml"/><Relationship Id="rId1" Type="http://schemas.openxmlformats.org/officeDocument/2006/relationships/tags" Target="../tags/tag512.xml"/></Relationships>
</file>

<file path=ppt/slides/_rels/slide39.xml.rels><?xml version="1.0" encoding="UTF-8" standalone="yes"?>
<Relationships xmlns="http://schemas.openxmlformats.org/package/2006/relationships"><Relationship Id="rId9" Type="http://schemas.openxmlformats.org/officeDocument/2006/relationships/tags" Target="../tags/tag556.xml"/><Relationship Id="rId8" Type="http://schemas.openxmlformats.org/officeDocument/2006/relationships/tags" Target="../tags/tag555.xml"/><Relationship Id="rId7" Type="http://schemas.openxmlformats.org/officeDocument/2006/relationships/tags" Target="../tags/tag554.xml"/><Relationship Id="rId6" Type="http://schemas.openxmlformats.org/officeDocument/2006/relationships/tags" Target="../tags/tag553.xml"/><Relationship Id="rId5" Type="http://schemas.openxmlformats.org/officeDocument/2006/relationships/tags" Target="../tags/tag552.xml"/><Relationship Id="rId4" Type="http://schemas.openxmlformats.org/officeDocument/2006/relationships/tags" Target="../tags/tag551.xml"/><Relationship Id="rId38" Type="http://schemas.openxmlformats.org/officeDocument/2006/relationships/notesSlide" Target="../notesSlides/notesSlide39.xml"/><Relationship Id="rId37" Type="http://schemas.openxmlformats.org/officeDocument/2006/relationships/slideLayout" Target="../slideLayouts/slideLayout2.xml"/><Relationship Id="rId36" Type="http://schemas.openxmlformats.org/officeDocument/2006/relationships/tags" Target="../tags/tag583.xml"/><Relationship Id="rId35" Type="http://schemas.openxmlformats.org/officeDocument/2006/relationships/tags" Target="../tags/tag582.xml"/><Relationship Id="rId34" Type="http://schemas.openxmlformats.org/officeDocument/2006/relationships/tags" Target="../tags/tag581.xml"/><Relationship Id="rId33" Type="http://schemas.openxmlformats.org/officeDocument/2006/relationships/tags" Target="../tags/tag580.xml"/><Relationship Id="rId32" Type="http://schemas.openxmlformats.org/officeDocument/2006/relationships/tags" Target="../tags/tag579.xml"/><Relationship Id="rId31" Type="http://schemas.openxmlformats.org/officeDocument/2006/relationships/tags" Target="../tags/tag578.xml"/><Relationship Id="rId30" Type="http://schemas.openxmlformats.org/officeDocument/2006/relationships/tags" Target="../tags/tag577.xml"/><Relationship Id="rId3" Type="http://schemas.openxmlformats.org/officeDocument/2006/relationships/tags" Target="../tags/tag550.xml"/><Relationship Id="rId29" Type="http://schemas.openxmlformats.org/officeDocument/2006/relationships/tags" Target="../tags/tag576.xml"/><Relationship Id="rId28" Type="http://schemas.openxmlformats.org/officeDocument/2006/relationships/tags" Target="../tags/tag575.xml"/><Relationship Id="rId27" Type="http://schemas.openxmlformats.org/officeDocument/2006/relationships/tags" Target="../tags/tag574.xml"/><Relationship Id="rId26" Type="http://schemas.openxmlformats.org/officeDocument/2006/relationships/tags" Target="../tags/tag573.xml"/><Relationship Id="rId25" Type="http://schemas.openxmlformats.org/officeDocument/2006/relationships/tags" Target="../tags/tag572.xml"/><Relationship Id="rId24" Type="http://schemas.openxmlformats.org/officeDocument/2006/relationships/tags" Target="../tags/tag571.xml"/><Relationship Id="rId23" Type="http://schemas.openxmlformats.org/officeDocument/2006/relationships/tags" Target="../tags/tag570.xml"/><Relationship Id="rId22" Type="http://schemas.openxmlformats.org/officeDocument/2006/relationships/tags" Target="../tags/tag569.xml"/><Relationship Id="rId21" Type="http://schemas.openxmlformats.org/officeDocument/2006/relationships/tags" Target="../tags/tag568.xml"/><Relationship Id="rId20" Type="http://schemas.openxmlformats.org/officeDocument/2006/relationships/tags" Target="../tags/tag567.xml"/><Relationship Id="rId2" Type="http://schemas.openxmlformats.org/officeDocument/2006/relationships/tags" Target="../tags/tag549.xml"/><Relationship Id="rId19" Type="http://schemas.openxmlformats.org/officeDocument/2006/relationships/tags" Target="../tags/tag566.xml"/><Relationship Id="rId18" Type="http://schemas.openxmlformats.org/officeDocument/2006/relationships/tags" Target="../tags/tag565.xml"/><Relationship Id="rId17" Type="http://schemas.openxmlformats.org/officeDocument/2006/relationships/tags" Target="../tags/tag564.xml"/><Relationship Id="rId16" Type="http://schemas.openxmlformats.org/officeDocument/2006/relationships/tags" Target="../tags/tag563.xml"/><Relationship Id="rId15" Type="http://schemas.openxmlformats.org/officeDocument/2006/relationships/tags" Target="../tags/tag562.xml"/><Relationship Id="rId14" Type="http://schemas.openxmlformats.org/officeDocument/2006/relationships/tags" Target="../tags/tag561.xml"/><Relationship Id="rId13" Type="http://schemas.openxmlformats.org/officeDocument/2006/relationships/tags" Target="../tags/tag560.xml"/><Relationship Id="rId12" Type="http://schemas.openxmlformats.org/officeDocument/2006/relationships/tags" Target="../tags/tag559.xml"/><Relationship Id="rId11" Type="http://schemas.openxmlformats.org/officeDocument/2006/relationships/tags" Target="../tags/tag558.xml"/><Relationship Id="rId10" Type="http://schemas.openxmlformats.org/officeDocument/2006/relationships/tags" Target="../tags/tag557.xml"/><Relationship Id="rId1" Type="http://schemas.openxmlformats.org/officeDocument/2006/relationships/tags" Target="../tags/tag548.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s>
</file>

<file path=ppt/slides/_rels/slide40.xml.rels><?xml version="1.0" encoding="UTF-8" standalone="yes"?>
<Relationships xmlns="http://schemas.openxmlformats.org/package/2006/relationships"><Relationship Id="rId9" Type="http://schemas.openxmlformats.org/officeDocument/2006/relationships/tags" Target="../tags/tag592.xml"/><Relationship Id="rId8" Type="http://schemas.openxmlformats.org/officeDocument/2006/relationships/tags" Target="../tags/tag591.xml"/><Relationship Id="rId7" Type="http://schemas.openxmlformats.org/officeDocument/2006/relationships/tags" Target="../tags/tag590.xml"/><Relationship Id="rId6" Type="http://schemas.openxmlformats.org/officeDocument/2006/relationships/tags" Target="../tags/tag589.xml"/><Relationship Id="rId5" Type="http://schemas.openxmlformats.org/officeDocument/2006/relationships/tags" Target="../tags/tag588.xml"/><Relationship Id="rId48" Type="http://schemas.openxmlformats.org/officeDocument/2006/relationships/notesSlide" Target="../notesSlides/notesSlide40.xml"/><Relationship Id="rId47" Type="http://schemas.openxmlformats.org/officeDocument/2006/relationships/slideLayout" Target="../slideLayouts/slideLayout2.xml"/><Relationship Id="rId46" Type="http://schemas.openxmlformats.org/officeDocument/2006/relationships/tags" Target="../tags/tag629.xml"/><Relationship Id="rId45" Type="http://schemas.openxmlformats.org/officeDocument/2006/relationships/tags" Target="../tags/tag628.xml"/><Relationship Id="rId44" Type="http://schemas.openxmlformats.org/officeDocument/2006/relationships/tags" Target="../tags/tag627.xml"/><Relationship Id="rId43" Type="http://schemas.openxmlformats.org/officeDocument/2006/relationships/tags" Target="../tags/tag626.xml"/><Relationship Id="rId42" Type="http://schemas.openxmlformats.org/officeDocument/2006/relationships/tags" Target="../tags/tag625.xml"/><Relationship Id="rId41" Type="http://schemas.openxmlformats.org/officeDocument/2006/relationships/tags" Target="../tags/tag624.xml"/><Relationship Id="rId40" Type="http://schemas.openxmlformats.org/officeDocument/2006/relationships/tags" Target="../tags/tag623.xml"/><Relationship Id="rId4" Type="http://schemas.openxmlformats.org/officeDocument/2006/relationships/tags" Target="../tags/tag587.xml"/><Relationship Id="rId39" Type="http://schemas.openxmlformats.org/officeDocument/2006/relationships/tags" Target="../tags/tag622.xml"/><Relationship Id="rId38" Type="http://schemas.openxmlformats.org/officeDocument/2006/relationships/tags" Target="../tags/tag621.xml"/><Relationship Id="rId37" Type="http://schemas.openxmlformats.org/officeDocument/2006/relationships/tags" Target="../tags/tag620.xml"/><Relationship Id="rId36" Type="http://schemas.openxmlformats.org/officeDocument/2006/relationships/tags" Target="../tags/tag619.xml"/><Relationship Id="rId35" Type="http://schemas.openxmlformats.org/officeDocument/2006/relationships/tags" Target="../tags/tag618.xml"/><Relationship Id="rId34" Type="http://schemas.openxmlformats.org/officeDocument/2006/relationships/tags" Target="../tags/tag617.xml"/><Relationship Id="rId33" Type="http://schemas.openxmlformats.org/officeDocument/2006/relationships/tags" Target="../tags/tag616.xml"/><Relationship Id="rId32" Type="http://schemas.openxmlformats.org/officeDocument/2006/relationships/tags" Target="../tags/tag615.xml"/><Relationship Id="rId31" Type="http://schemas.openxmlformats.org/officeDocument/2006/relationships/tags" Target="../tags/tag614.xml"/><Relationship Id="rId30" Type="http://schemas.openxmlformats.org/officeDocument/2006/relationships/tags" Target="../tags/tag613.xml"/><Relationship Id="rId3" Type="http://schemas.openxmlformats.org/officeDocument/2006/relationships/tags" Target="../tags/tag586.xml"/><Relationship Id="rId29" Type="http://schemas.openxmlformats.org/officeDocument/2006/relationships/tags" Target="../tags/tag612.xml"/><Relationship Id="rId28" Type="http://schemas.openxmlformats.org/officeDocument/2006/relationships/tags" Target="../tags/tag611.xml"/><Relationship Id="rId27" Type="http://schemas.openxmlformats.org/officeDocument/2006/relationships/tags" Target="../tags/tag610.xml"/><Relationship Id="rId26" Type="http://schemas.openxmlformats.org/officeDocument/2006/relationships/tags" Target="../tags/tag609.xml"/><Relationship Id="rId25" Type="http://schemas.openxmlformats.org/officeDocument/2006/relationships/tags" Target="../tags/tag608.xml"/><Relationship Id="rId24" Type="http://schemas.openxmlformats.org/officeDocument/2006/relationships/tags" Target="../tags/tag607.xml"/><Relationship Id="rId23" Type="http://schemas.openxmlformats.org/officeDocument/2006/relationships/tags" Target="../tags/tag606.xml"/><Relationship Id="rId22" Type="http://schemas.openxmlformats.org/officeDocument/2006/relationships/tags" Target="../tags/tag605.xml"/><Relationship Id="rId21" Type="http://schemas.openxmlformats.org/officeDocument/2006/relationships/tags" Target="../tags/tag604.xml"/><Relationship Id="rId20" Type="http://schemas.openxmlformats.org/officeDocument/2006/relationships/tags" Target="../tags/tag603.xml"/><Relationship Id="rId2" Type="http://schemas.openxmlformats.org/officeDocument/2006/relationships/tags" Target="../tags/tag585.xml"/><Relationship Id="rId19" Type="http://schemas.openxmlformats.org/officeDocument/2006/relationships/tags" Target="../tags/tag602.xml"/><Relationship Id="rId18" Type="http://schemas.openxmlformats.org/officeDocument/2006/relationships/tags" Target="../tags/tag601.xml"/><Relationship Id="rId17" Type="http://schemas.openxmlformats.org/officeDocument/2006/relationships/tags" Target="../tags/tag600.xml"/><Relationship Id="rId16" Type="http://schemas.openxmlformats.org/officeDocument/2006/relationships/tags" Target="../tags/tag599.xml"/><Relationship Id="rId15" Type="http://schemas.openxmlformats.org/officeDocument/2006/relationships/tags" Target="../tags/tag598.xml"/><Relationship Id="rId14" Type="http://schemas.openxmlformats.org/officeDocument/2006/relationships/tags" Target="../tags/tag597.xml"/><Relationship Id="rId13" Type="http://schemas.openxmlformats.org/officeDocument/2006/relationships/tags" Target="../tags/tag596.xml"/><Relationship Id="rId12" Type="http://schemas.openxmlformats.org/officeDocument/2006/relationships/tags" Target="../tags/tag595.xml"/><Relationship Id="rId11" Type="http://schemas.openxmlformats.org/officeDocument/2006/relationships/tags" Target="../tags/tag594.xml"/><Relationship Id="rId10" Type="http://schemas.openxmlformats.org/officeDocument/2006/relationships/tags" Target="../tags/tag593.xml"/><Relationship Id="rId1" Type="http://schemas.openxmlformats.org/officeDocument/2006/relationships/tags" Target="../tags/tag584.xml"/></Relationships>
</file>

<file path=ppt/slides/_rels/slide41.xml.rels><?xml version="1.0" encoding="UTF-8" standalone="yes"?>
<Relationships xmlns="http://schemas.openxmlformats.org/package/2006/relationships"><Relationship Id="rId9" Type="http://schemas.openxmlformats.org/officeDocument/2006/relationships/tags" Target="../tags/tag638.xml"/><Relationship Id="rId8" Type="http://schemas.openxmlformats.org/officeDocument/2006/relationships/tags" Target="../tags/tag637.xml"/><Relationship Id="rId7" Type="http://schemas.openxmlformats.org/officeDocument/2006/relationships/tags" Target="../tags/tag636.xml"/><Relationship Id="rId6" Type="http://schemas.openxmlformats.org/officeDocument/2006/relationships/tags" Target="../tags/tag635.xml"/><Relationship Id="rId5" Type="http://schemas.openxmlformats.org/officeDocument/2006/relationships/tags" Target="../tags/tag634.xml"/><Relationship Id="rId4" Type="http://schemas.openxmlformats.org/officeDocument/2006/relationships/tags" Target="../tags/tag633.xml"/><Relationship Id="rId3" Type="http://schemas.openxmlformats.org/officeDocument/2006/relationships/tags" Target="../tags/tag632.xml"/><Relationship Id="rId24" Type="http://schemas.openxmlformats.org/officeDocument/2006/relationships/notesSlide" Target="../notesSlides/notesSlide41.xml"/><Relationship Id="rId23" Type="http://schemas.openxmlformats.org/officeDocument/2006/relationships/slideLayout" Target="../slideLayouts/slideLayout2.xml"/><Relationship Id="rId22" Type="http://schemas.openxmlformats.org/officeDocument/2006/relationships/tags" Target="../tags/tag651.xml"/><Relationship Id="rId21" Type="http://schemas.openxmlformats.org/officeDocument/2006/relationships/tags" Target="../tags/tag650.xml"/><Relationship Id="rId20" Type="http://schemas.openxmlformats.org/officeDocument/2006/relationships/tags" Target="../tags/tag649.xml"/><Relationship Id="rId2" Type="http://schemas.openxmlformats.org/officeDocument/2006/relationships/tags" Target="../tags/tag631.xml"/><Relationship Id="rId19" Type="http://schemas.openxmlformats.org/officeDocument/2006/relationships/tags" Target="../tags/tag648.xml"/><Relationship Id="rId18" Type="http://schemas.openxmlformats.org/officeDocument/2006/relationships/tags" Target="../tags/tag647.xml"/><Relationship Id="rId17" Type="http://schemas.openxmlformats.org/officeDocument/2006/relationships/tags" Target="../tags/tag646.xml"/><Relationship Id="rId16" Type="http://schemas.openxmlformats.org/officeDocument/2006/relationships/tags" Target="../tags/tag645.xml"/><Relationship Id="rId15" Type="http://schemas.openxmlformats.org/officeDocument/2006/relationships/tags" Target="../tags/tag644.xml"/><Relationship Id="rId14" Type="http://schemas.openxmlformats.org/officeDocument/2006/relationships/tags" Target="../tags/tag643.xml"/><Relationship Id="rId13" Type="http://schemas.openxmlformats.org/officeDocument/2006/relationships/tags" Target="../tags/tag642.xml"/><Relationship Id="rId12" Type="http://schemas.openxmlformats.org/officeDocument/2006/relationships/tags" Target="../tags/tag641.xml"/><Relationship Id="rId11" Type="http://schemas.openxmlformats.org/officeDocument/2006/relationships/tags" Target="../tags/tag640.xml"/><Relationship Id="rId10" Type="http://schemas.openxmlformats.org/officeDocument/2006/relationships/tags" Target="../tags/tag639.xml"/><Relationship Id="rId1" Type="http://schemas.openxmlformats.org/officeDocument/2006/relationships/tags" Target="../tags/tag630.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tags" Target="../tags/tag653.xml"/><Relationship Id="rId1" Type="http://schemas.openxmlformats.org/officeDocument/2006/relationships/tags" Target="../tags/tag652.xml"/></Relationships>
</file>

<file path=ppt/slides/_rels/slide43.xml.rels><?xml version="1.0" encoding="UTF-8" standalone="yes"?>
<Relationships xmlns="http://schemas.openxmlformats.org/package/2006/relationships"><Relationship Id="rId9" Type="http://schemas.openxmlformats.org/officeDocument/2006/relationships/tags" Target="../tags/tag662.xml"/><Relationship Id="rId8" Type="http://schemas.openxmlformats.org/officeDocument/2006/relationships/tags" Target="../tags/tag661.xml"/><Relationship Id="rId7" Type="http://schemas.openxmlformats.org/officeDocument/2006/relationships/tags" Target="../tags/tag660.xml"/><Relationship Id="rId6" Type="http://schemas.openxmlformats.org/officeDocument/2006/relationships/tags" Target="../tags/tag659.xml"/><Relationship Id="rId5" Type="http://schemas.openxmlformats.org/officeDocument/2006/relationships/tags" Target="../tags/tag658.xml"/><Relationship Id="rId4" Type="http://schemas.openxmlformats.org/officeDocument/2006/relationships/tags" Target="../tags/tag657.xml"/><Relationship Id="rId3" Type="http://schemas.openxmlformats.org/officeDocument/2006/relationships/tags" Target="../tags/tag656.xml"/><Relationship Id="rId28" Type="http://schemas.openxmlformats.org/officeDocument/2006/relationships/notesSlide" Target="../notesSlides/notesSlide43.xml"/><Relationship Id="rId27" Type="http://schemas.openxmlformats.org/officeDocument/2006/relationships/slideLayout" Target="../slideLayouts/slideLayout2.xml"/><Relationship Id="rId26" Type="http://schemas.openxmlformats.org/officeDocument/2006/relationships/tags" Target="../tags/tag679.xml"/><Relationship Id="rId25" Type="http://schemas.openxmlformats.org/officeDocument/2006/relationships/tags" Target="../tags/tag678.xml"/><Relationship Id="rId24" Type="http://schemas.openxmlformats.org/officeDocument/2006/relationships/tags" Target="../tags/tag677.xml"/><Relationship Id="rId23" Type="http://schemas.openxmlformats.org/officeDocument/2006/relationships/tags" Target="../tags/tag676.xml"/><Relationship Id="rId22" Type="http://schemas.openxmlformats.org/officeDocument/2006/relationships/tags" Target="../tags/tag675.xml"/><Relationship Id="rId21" Type="http://schemas.openxmlformats.org/officeDocument/2006/relationships/tags" Target="../tags/tag674.xml"/><Relationship Id="rId20" Type="http://schemas.openxmlformats.org/officeDocument/2006/relationships/tags" Target="../tags/tag673.xml"/><Relationship Id="rId2" Type="http://schemas.openxmlformats.org/officeDocument/2006/relationships/tags" Target="../tags/tag655.xml"/><Relationship Id="rId19" Type="http://schemas.openxmlformats.org/officeDocument/2006/relationships/tags" Target="../tags/tag672.xml"/><Relationship Id="rId18" Type="http://schemas.openxmlformats.org/officeDocument/2006/relationships/tags" Target="../tags/tag671.xml"/><Relationship Id="rId17" Type="http://schemas.openxmlformats.org/officeDocument/2006/relationships/tags" Target="../tags/tag670.xml"/><Relationship Id="rId16" Type="http://schemas.openxmlformats.org/officeDocument/2006/relationships/tags" Target="../tags/tag669.xml"/><Relationship Id="rId15" Type="http://schemas.openxmlformats.org/officeDocument/2006/relationships/tags" Target="../tags/tag668.xml"/><Relationship Id="rId14" Type="http://schemas.openxmlformats.org/officeDocument/2006/relationships/tags" Target="../tags/tag667.xml"/><Relationship Id="rId13" Type="http://schemas.openxmlformats.org/officeDocument/2006/relationships/tags" Target="../tags/tag666.xml"/><Relationship Id="rId12" Type="http://schemas.openxmlformats.org/officeDocument/2006/relationships/tags" Target="../tags/tag665.xml"/><Relationship Id="rId11" Type="http://schemas.openxmlformats.org/officeDocument/2006/relationships/tags" Target="../tags/tag664.xml"/><Relationship Id="rId10" Type="http://schemas.openxmlformats.org/officeDocument/2006/relationships/tags" Target="../tags/tag663.xml"/><Relationship Id="rId1" Type="http://schemas.openxmlformats.org/officeDocument/2006/relationships/tags" Target="../tags/tag654.xml"/></Relationships>
</file>

<file path=ppt/slides/_rels/slide44.xml.rels><?xml version="1.0" encoding="UTF-8" standalone="yes"?>
<Relationships xmlns="http://schemas.openxmlformats.org/package/2006/relationships"><Relationship Id="rId9" Type="http://schemas.openxmlformats.org/officeDocument/2006/relationships/tags" Target="../tags/tag688.xml"/><Relationship Id="rId8" Type="http://schemas.openxmlformats.org/officeDocument/2006/relationships/tags" Target="../tags/tag687.xml"/><Relationship Id="rId7" Type="http://schemas.openxmlformats.org/officeDocument/2006/relationships/tags" Target="../tags/tag686.xml"/><Relationship Id="rId6" Type="http://schemas.openxmlformats.org/officeDocument/2006/relationships/tags" Target="../tags/tag685.xml"/><Relationship Id="rId50" Type="http://schemas.openxmlformats.org/officeDocument/2006/relationships/notesSlide" Target="../notesSlides/notesSlide44.xml"/><Relationship Id="rId5" Type="http://schemas.openxmlformats.org/officeDocument/2006/relationships/tags" Target="../tags/tag684.xml"/><Relationship Id="rId49" Type="http://schemas.openxmlformats.org/officeDocument/2006/relationships/slideLayout" Target="../slideLayouts/slideLayout2.xml"/><Relationship Id="rId48" Type="http://schemas.openxmlformats.org/officeDocument/2006/relationships/tags" Target="../tags/tag727.xml"/><Relationship Id="rId47" Type="http://schemas.openxmlformats.org/officeDocument/2006/relationships/tags" Target="../tags/tag726.xml"/><Relationship Id="rId46" Type="http://schemas.openxmlformats.org/officeDocument/2006/relationships/tags" Target="../tags/tag725.xml"/><Relationship Id="rId45" Type="http://schemas.openxmlformats.org/officeDocument/2006/relationships/tags" Target="../tags/tag724.xml"/><Relationship Id="rId44" Type="http://schemas.openxmlformats.org/officeDocument/2006/relationships/tags" Target="../tags/tag723.xml"/><Relationship Id="rId43" Type="http://schemas.openxmlformats.org/officeDocument/2006/relationships/tags" Target="../tags/tag722.xml"/><Relationship Id="rId42" Type="http://schemas.openxmlformats.org/officeDocument/2006/relationships/tags" Target="../tags/tag721.xml"/><Relationship Id="rId41" Type="http://schemas.openxmlformats.org/officeDocument/2006/relationships/tags" Target="../tags/tag720.xml"/><Relationship Id="rId40" Type="http://schemas.openxmlformats.org/officeDocument/2006/relationships/tags" Target="../tags/tag719.xml"/><Relationship Id="rId4" Type="http://schemas.openxmlformats.org/officeDocument/2006/relationships/tags" Target="../tags/tag683.xml"/><Relationship Id="rId39" Type="http://schemas.openxmlformats.org/officeDocument/2006/relationships/tags" Target="../tags/tag718.xml"/><Relationship Id="rId38" Type="http://schemas.openxmlformats.org/officeDocument/2006/relationships/tags" Target="../tags/tag717.xml"/><Relationship Id="rId37" Type="http://schemas.openxmlformats.org/officeDocument/2006/relationships/tags" Target="../tags/tag716.xml"/><Relationship Id="rId36" Type="http://schemas.openxmlformats.org/officeDocument/2006/relationships/tags" Target="../tags/tag715.xml"/><Relationship Id="rId35" Type="http://schemas.openxmlformats.org/officeDocument/2006/relationships/tags" Target="../tags/tag714.xml"/><Relationship Id="rId34" Type="http://schemas.openxmlformats.org/officeDocument/2006/relationships/tags" Target="../tags/tag713.xml"/><Relationship Id="rId33" Type="http://schemas.openxmlformats.org/officeDocument/2006/relationships/tags" Target="../tags/tag712.xml"/><Relationship Id="rId32" Type="http://schemas.openxmlformats.org/officeDocument/2006/relationships/tags" Target="../tags/tag711.xml"/><Relationship Id="rId31" Type="http://schemas.openxmlformats.org/officeDocument/2006/relationships/tags" Target="../tags/tag710.xml"/><Relationship Id="rId30" Type="http://schemas.openxmlformats.org/officeDocument/2006/relationships/tags" Target="../tags/tag709.xml"/><Relationship Id="rId3" Type="http://schemas.openxmlformats.org/officeDocument/2006/relationships/tags" Target="../tags/tag682.xml"/><Relationship Id="rId29" Type="http://schemas.openxmlformats.org/officeDocument/2006/relationships/tags" Target="../tags/tag708.xml"/><Relationship Id="rId28" Type="http://schemas.openxmlformats.org/officeDocument/2006/relationships/tags" Target="../tags/tag707.xml"/><Relationship Id="rId27" Type="http://schemas.openxmlformats.org/officeDocument/2006/relationships/tags" Target="../tags/tag706.xml"/><Relationship Id="rId26" Type="http://schemas.openxmlformats.org/officeDocument/2006/relationships/tags" Target="../tags/tag705.xml"/><Relationship Id="rId25" Type="http://schemas.openxmlformats.org/officeDocument/2006/relationships/tags" Target="../tags/tag704.xml"/><Relationship Id="rId24" Type="http://schemas.openxmlformats.org/officeDocument/2006/relationships/tags" Target="../tags/tag703.xml"/><Relationship Id="rId23" Type="http://schemas.openxmlformats.org/officeDocument/2006/relationships/tags" Target="../tags/tag702.xml"/><Relationship Id="rId22" Type="http://schemas.openxmlformats.org/officeDocument/2006/relationships/tags" Target="../tags/tag701.xml"/><Relationship Id="rId21" Type="http://schemas.openxmlformats.org/officeDocument/2006/relationships/tags" Target="../tags/tag700.xml"/><Relationship Id="rId20" Type="http://schemas.openxmlformats.org/officeDocument/2006/relationships/tags" Target="../tags/tag699.xml"/><Relationship Id="rId2" Type="http://schemas.openxmlformats.org/officeDocument/2006/relationships/tags" Target="../tags/tag681.xml"/><Relationship Id="rId19" Type="http://schemas.openxmlformats.org/officeDocument/2006/relationships/tags" Target="../tags/tag698.xml"/><Relationship Id="rId18" Type="http://schemas.openxmlformats.org/officeDocument/2006/relationships/tags" Target="../tags/tag697.xml"/><Relationship Id="rId17" Type="http://schemas.openxmlformats.org/officeDocument/2006/relationships/tags" Target="../tags/tag696.xml"/><Relationship Id="rId16" Type="http://schemas.openxmlformats.org/officeDocument/2006/relationships/tags" Target="../tags/tag695.xml"/><Relationship Id="rId15" Type="http://schemas.openxmlformats.org/officeDocument/2006/relationships/tags" Target="../tags/tag694.xml"/><Relationship Id="rId14" Type="http://schemas.openxmlformats.org/officeDocument/2006/relationships/tags" Target="../tags/tag693.xml"/><Relationship Id="rId13" Type="http://schemas.openxmlformats.org/officeDocument/2006/relationships/tags" Target="../tags/tag692.xml"/><Relationship Id="rId12" Type="http://schemas.openxmlformats.org/officeDocument/2006/relationships/tags" Target="../tags/tag691.xml"/><Relationship Id="rId11" Type="http://schemas.openxmlformats.org/officeDocument/2006/relationships/tags" Target="../tags/tag690.xml"/><Relationship Id="rId10" Type="http://schemas.openxmlformats.org/officeDocument/2006/relationships/tags" Target="../tags/tag689.xml"/><Relationship Id="rId1" Type="http://schemas.openxmlformats.org/officeDocument/2006/relationships/tags" Target="../tags/tag680.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tags" Target="../tags/tag729.xml"/><Relationship Id="rId1" Type="http://schemas.openxmlformats.org/officeDocument/2006/relationships/tags" Target="../tags/tag728.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2.xml"/><Relationship Id="rId2" Type="http://schemas.openxmlformats.org/officeDocument/2006/relationships/tags" Target="../tags/tag731.xml"/><Relationship Id="rId1" Type="http://schemas.openxmlformats.org/officeDocument/2006/relationships/tags" Target="../tags/tag730.xml"/></Relationships>
</file>

<file path=ppt/slides/_rels/slide47.xml.rels><?xml version="1.0" encoding="UTF-8" standalone="yes"?>
<Relationships xmlns="http://schemas.openxmlformats.org/package/2006/relationships"><Relationship Id="rId9" Type="http://schemas.openxmlformats.org/officeDocument/2006/relationships/tags" Target="../tags/tag740.xml"/><Relationship Id="rId8" Type="http://schemas.openxmlformats.org/officeDocument/2006/relationships/tags" Target="../tags/tag739.xml"/><Relationship Id="rId7" Type="http://schemas.openxmlformats.org/officeDocument/2006/relationships/tags" Target="../tags/tag738.xml"/><Relationship Id="rId6" Type="http://schemas.openxmlformats.org/officeDocument/2006/relationships/tags" Target="../tags/tag737.xml"/><Relationship Id="rId5" Type="http://schemas.openxmlformats.org/officeDocument/2006/relationships/tags" Target="../tags/tag736.xml"/><Relationship Id="rId4" Type="http://schemas.openxmlformats.org/officeDocument/2006/relationships/tags" Target="../tags/tag735.xml"/><Relationship Id="rId39" Type="http://schemas.openxmlformats.org/officeDocument/2006/relationships/notesSlide" Target="../notesSlides/notesSlide47.xml"/><Relationship Id="rId38" Type="http://schemas.openxmlformats.org/officeDocument/2006/relationships/slideLayout" Target="../slideLayouts/slideLayout2.xml"/><Relationship Id="rId37" Type="http://schemas.openxmlformats.org/officeDocument/2006/relationships/tags" Target="../tags/tag768.xml"/><Relationship Id="rId36" Type="http://schemas.openxmlformats.org/officeDocument/2006/relationships/tags" Target="../tags/tag767.xml"/><Relationship Id="rId35" Type="http://schemas.openxmlformats.org/officeDocument/2006/relationships/tags" Target="../tags/tag766.xml"/><Relationship Id="rId34" Type="http://schemas.openxmlformats.org/officeDocument/2006/relationships/tags" Target="../tags/tag765.xml"/><Relationship Id="rId33" Type="http://schemas.openxmlformats.org/officeDocument/2006/relationships/tags" Target="../tags/tag764.xml"/><Relationship Id="rId32" Type="http://schemas.openxmlformats.org/officeDocument/2006/relationships/tags" Target="../tags/tag763.xml"/><Relationship Id="rId31" Type="http://schemas.openxmlformats.org/officeDocument/2006/relationships/tags" Target="../tags/tag762.xml"/><Relationship Id="rId30" Type="http://schemas.openxmlformats.org/officeDocument/2006/relationships/tags" Target="../tags/tag761.xml"/><Relationship Id="rId3" Type="http://schemas.openxmlformats.org/officeDocument/2006/relationships/tags" Target="../tags/tag734.xml"/><Relationship Id="rId29" Type="http://schemas.openxmlformats.org/officeDocument/2006/relationships/tags" Target="../tags/tag760.xml"/><Relationship Id="rId28" Type="http://schemas.openxmlformats.org/officeDocument/2006/relationships/tags" Target="../tags/tag759.xml"/><Relationship Id="rId27" Type="http://schemas.openxmlformats.org/officeDocument/2006/relationships/tags" Target="../tags/tag758.xml"/><Relationship Id="rId26" Type="http://schemas.openxmlformats.org/officeDocument/2006/relationships/tags" Target="../tags/tag757.xml"/><Relationship Id="rId25" Type="http://schemas.openxmlformats.org/officeDocument/2006/relationships/tags" Target="../tags/tag756.xml"/><Relationship Id="rId24" Type="http://schemas.openxmlformats.org/officeDocument/2006/relationships/tags" Target="../tags/tag755.xml"/><Relationship Id="rId23" Type="http://schemas.openxmlformats.org/officeDocument/2006/relationships/tags" Target="../tags/tag754.xml"/><Relationship Id="rId22" Type="http://schemas.openxmlformats.org/officeDocument/2006/relationships/tags" Target="../tags/tag753.xml"/><Relationship Id="rId21" Type="http://schemas.openxmlformats.org/officeDocument/2006/relationships/tags" Target="../tags/tag752.xml"/><Relationship Id="rId20" Type="http://schemas.openxmlformats.org/officeDocument/2006/relationships/tags" Target="../tags/tag751.xml"/><Relationship Id="rId2" Type="http://schemas.openxmlformats.org/officeDocument/2006/relationships/tags" Target="../tags/tag733.xml"/><Relationship Id="rId19" Type="http://schemas.openxmlformats.org/officeDocument/2006/relationships/tags" Target="../tags/tag750.xml"/><Relationship Id="rId18" Type="http://schemas.openxmlformats.org/officeDocument/2006/relationships/tags" Target="../tags/tag749.xml"/><Relationship Id="rId17" Type="http://schemas.openxmlformats.org/officeDocument/2006/relationships/tags" Target="../tags/tag748.xml"/><Relationship Id="rId16" Type="http://schemas.openxmlformats.org/officeDocument/2006/relationships/tags" Target="../tags/tag747.xml"/><Relationship Id="rId15" Type="http://schemas.openxmlformats.org/officeDocument/2006/relationships/tags" Target="../tags/tag746.xml"/><Relationship Id="rId14" Type="http://schemas.openxmlformats.org/officeDocument/2006/relationships/tags" Target="../tags/tag745.xml"/><Relationship Id="rId13" Type="http://schemas.openxmlformats.org/officeDocument/2006/relationships/tags" Target="../tags/tag744.xml"/><Relationship Id="rId12" Type="http://schemas.openxmlformats.org/officeDocument/2006/relationships/tags" Target="../tags/tag743.xml"/><Relationship Id="rId11" Type="http://schemas.openxmlformats.org/officeDocument/2006/relationships/tags" Target="../tags/tag742.xml"/><Relationship Id="rId10" Type="http://schemas.openxmlformats.org/officeDocument/2006/relationships/tags" Target="../tags/tag741.xml"/><Relationship Id="rId1" Type="http://schemas.openxmlformats.org/officeDocument/2006/relationships/tags" Target="../tags/tag732.xml"/></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2.xml"/><Relationship Id="rId3" Type="http://schemas.openxmlformats.org/officeDocument/2006/relationships/tags" Target="../tags/tag771.xml"/><Relationship Id="rId2" Type="http://schemas.openxmlformats.org/officeDocument/2006/relationships/tags" Target="../tags/tag770.xml"/><Relationship Id="rId1" Type="http://schemas.openxmlformats.org/officeDocument/2006/relationships/tags" Target="../tags/tag769.xml"/></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2.xml"/><Relationship Id="rId3" Type="http://schemas.openxmlformats.org/officeDocument/2006/relationships/tags" Target="../tags/tag774.xml"/><Relationship Id="rId2" Type="http://schemas.openxmlformats.org/officeDocument/2006/relationships/tags" Target="../tags/tag773.xml"/><Relationship Id="rId1" Type="http://schemas.openxmlformats.org/officeDocument/2006/relationships/tags" Target="../tags/tag77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s>
</file>

<file path=ppt/slides/_rels/slide50.xml.rels><?xml version="1.0" encoding="UTF-8" standalone="yes"?>
<Relationships xmlns="http://schemas.openxmlformats.org/package/2006/relationships"><Relationship Id="rId9" Type="http://schemas.openxmlformats.org/officeDocument/2006/relationships/tags" Target="../tags/tag783.xml"/><Relationship Id="rId8" Type="http://schemas.openxmlformats.org/officeDocument/2006/relationships/tags" Target="../tags/tag782.xml"/><Relationship Id="rId7" Type="http://schemas.openxmlformats.org/officeDocument/2006/relationships/tags" Target="../tags/tag781.xml"/><Relationship Id="rId6" Type="http://schemas.openxmlformats.org/officeDocument/2006/relationships/tags" Target="../tags/tag780.xml"/><Relationship Id="rId5" Type="http://schemas.openxmlformats.org/officeDocument/2006/relationships/tags" Target="../tags/tag779.xml"/><Relationship Id="rId4" Type="http://schemas.openxmlformats.org/officeDocument/2006/relationships/tags" Target="../tags/tag778.xml"/><Relationship Id="rId3" Type="http://schemas.openxmlformats.org/officeDocument/2006/relationships/tags" Target="../tags/tag777.xml"/><Relationship Id="rId2" Type="http://schemas.openxmlformats.org/officeDocument/2006/relationships/tags" Target="../tags/tag776.xml"/><Relationship Id="rId13" Type="http://schemas.openxmlformats.org/officeDocument/2006/relationships/notesSlide" Target="../notesSlides/notesSlide50.xml"/><Relationship Id="rId12" Type="http://schemas.openxmlformats.org/officeDocument/2006/relationships/slideLayout" Target="../slideLayouts/slideLayout2.xml"/><Relationship Id="rId11" Type="http://schemas.openxmlformats.org/officeDocument/2006/relationships/tags" Target="../tags/tag785.xml"/><Relationship Id="rId10" Type="http://schemas.openxmlformats.org/officeDocument/2006/relationships/tags" Target="../tags/tag784.xml"/><Relationship Id="rId1" Type="http://schemas.openxmlformats.org/officeDocument/2006/relationships/tags" Target="../tags/tag775.xml"/></Relationships>
</file>

<file path=ppt/slides/_rels/slide51.xml.rels><?xml version="1.0" encoding="UTF-8" standalone="yes"?>
<Relationships xmlns="http://schemas.openxmlformats.org/package/2006/relationships"><Relationship Id="rId9" Type="http://schemas.openxmlformats.org/officeDocument/2006/relationships/tags" Target="../tags/tag794.xml"/><Relationship Id="rId8" Type="http://schemas.openxmlformats.org/officeDocument/2006/relationships/tags" Target="../tags/tag793.xml"/><Relationship Id="rId7" Type="http://schemas.openxmlformats.org/officeDocument/2006/relationships/tags" Target="../tags/tag792.xml"/><Relationship Id="rId6" Type="http://schemas.openxmlformats.org/officeDocument/2006/relationships/tags" Target="../tags/tag791.xml"/><Relationship Id="rId5" Type="http://schemas.openxmlformats.org/officeDocument/2006/relationships/tags" Target="../tags/tag790.xml"/><Relationship Id="rId4" Type="http://schemas.openxmlformats.org/officeDocument/2006/relationships/tags" Target="../tags/tag789.xml"/><Relationship Id="rId3" Type="http://schemas.openxmlformats.org/officeDocument/2006/relationships/tags" Target="../tags/tag788.xml"/><Relationship Id="rId26" Type="http://schemas.openxmlformats.org/officeDocument/2006/relationships/notesSlide" Target="../notesSlides/notesSlide51.xml"/><Relationship Id="rId25" Type="http://schemas.openxmlformats.org/officeDocument/2006/relationships/slideLayout" Target="../slideLayouts/slideLayout2.xml"/><Relationship Id="rId24" Type="http://schemas.openxmlformats.org/officeDocument/2006/relationships/tags" Target="../tags/tag809.xml"/><Relationship Id="rId23" Type="http://schemas.openxmlformats.org/officeDocument/2006/relationships/tags" Target="../tags/tag808.xml"/><Relationship Id="rId22" Type="http://schemas.openxmlformats.org/officeDocument/2006/relationships/tags" Target="../tags/tag807.xml"/><Relationship Id="rId21" Type="http://schemas.openxmlformats.org/officeDocument/2006/relationships/tags" Target="../tags/tag806.xml"/><Relationship Id="rId20" Type="http://schemas.openxmlformats.org/officeDocument/2006/relationships/tags" Target="../tags/tag805.xml"/><Relationship Id="rId2" Type="http://schemas.openxmlformats.org/officeDocument/2006/relationships/tags" Target="../tags/tag787.xml"/><Relationship Id="rId19" Type="http://schemas.openxmlformats.org/officeDocument/2006/relationships/tags" Target="../tags/tag804.xml"/><Relationship Id="rId18" Type="http://schemas.openxmlformats.org/officeDocument/2006/relationships/tags" Target="../tags/tag803.xml"/><Relationship Id="rId17" Type="http://schemas.openxmlformats.org/officeDocument/2006/relationships/tags" Target="../tags/tag802.xml"/><Relationship Id="rId16" Type="http://schemas.openxmlformats.org/officeDocument/2006/relationships/tags" Target="../tags/tag801.xml"/><Relationship Id="rId15" Type="http://schemas.openxmlformats.org/officeDocument/2006/relationships/tags" Target="../tags/tag800.xml"/><Relationship Id="rId14" Type="http://schemas.openxmlformats.org/officeDocument/2006/relationships/tags" Target="../tags/tag799.xml"/><Relationship Id="rId13" Type="http://schemas.openxmlformats.org/officeDocument/2006/relationships/tags" Target="../tags/tag798.xml"/><Relationship Id="rId12" Type="http://schemas.openxmlformats.org/officeDocument/2006/relationships/tags" Target="../tags/tag797.xml"/><Relationship Id="rId11" Type="http://schemas.openxmlformats.org/officeDocument/2006/relationships/tags" Target="../tags/tag796.xml"/><Relationship Id="rId10" Type="http://schemas.openxmlformats.org/officeDocument/2006/relationships/tags" Target="../tags/tag795.xml"/><Relationship Id="rId1" Type="http://schemas.openxmlformats.org/officeDocument/2006/relationships/tags" Target="../tags/tag786.xml"/></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2.xml"/><Relationship Id="rId3" Type="http://schemas.openxmlformats.org/officeDocument/2006/relationships/tags" Target="../tags/tag812.xml"/><Relationship Id="rId2" Type="http://schemas.openxmlformats.org/officeDocument/2006/relationships/tags" Target="../tags/tag811.xml"/><Relationship Id="rId1" Type="http://schemas.openxmlformats.org/officeDocument/2006/relationships/tags" Target="../tags/tag810.xml"/></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53.xml"/><Relationship Id="rId7" Type="http://schemas.openxmlformats.org/officeDocument/2006/relationships/slideLayout" Target="../slideLayouts/slideLayout2.xml"/><Relationship Id="rId6" Type="http://schemas.openxmlformats.org/officeDocument/2006/relationships/tags" Target="../tags/tag818.xml"/><Relationship Id="rId5" Type="http://schemas.openxmlformats.org/officeDocument/2006/relationships/tags" Target="../tags/tag817.xml"/><Relationship Id="rId4" Type="http://schemas.openxmlformats.org/officeDocument/2006/relationships/tags" Target="../tags/tag816.xml"/><Relationship Id="rId3" Type="http://schemas.openxmlformats.org/officeDocument/2006/relationships/tags" Target="../tags/tag815.xml"/><Relationship Id="rId2" Type="http://schemas.openxmlformats.org/officeDocument/2006/relationships/tags" Target="../tags/tag814.xml"/><Relationship Id="rId1" Type="http://schemas.openxmlformats.org/officeDocument/2006/relationships/tags" Target="../tags/tag813.xml"/></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54.xml"/><Relationship Id="rId7" Type="http://schemas.openxmlformats.org/officeDocument/2006/relationships/slideLayout" Target="../slideLayouts/slideLayout2.xml"/><Relationship Id="rId6" Type="http://schemas.openxmlformats.org/officeDocument/2006/relationships/tags" Target="../tags/tag824.xml"/><Relationship Id="rId5" Type="http://schemas.openxmlformats.org/officeDocument/2006/relationships/tags" Target="../tags/tag823.xml"/><Relationship Id="rId4" Type="http://schemas.openxmlformats.org/officeDocument/2006/relationships/tags" Target="../tags/tag822.xml"/><Relationship Id="rId3" Type="http://schemas.openxmlformats.org/officeDocument/2006/relationships/tags" Target="../tags/tag821.xml"/><Relationship Id="rId2" Type="http://schemas.openxmlformats.org/officeDocument/2006/relationships/tags" Target="../tags/tag820.xml"/><Relationship Id="rId1" Type="http://schemas.openxmlformats.org/officeDocument/2006/relationships/tags" Target="../tags/tag819.xml"/></Relationships>
</file>

<file path=ppt/slides/_rels/slide55.xml.rels><?xml version="1.0" encoding="UTF-8" standalone="yes"?>
<Relationships xmlns="http://schemas.openxmlformats.org/package/2006/relationships"><Relationship Id="rId9" Type="http://schemas.openxmlformats.org/officeDocument/2006/relationships/notesSlide" Target="../notesSlides/notesSlide55.xml"/><Relationship Id="rId8" Type="http://schemas.openxmlformats.org/officeDocument/2006/relationships/slideLayout" Target="../slideLayouts/slideLayout2.xml"/><Relationship Id="rId7" Type="http://schemas.openxmlformats.org/officeDocument/2006/relationships/tags" Target="../tags/tag831.xml"/><Relationship Id="rId6" Type="http://schemas.openxmlformats.org/officeDocument/2006/relationships/tags" Target="../tags/tag830.xml"/><Relationship Id="rId5" Type="http://schemas.openxmlformats.org/officeDocument/2006/relationships/tags" Target="../tags/tag829.xml"/><Relationship Id="rId4" Type="http://schemas.openxmlformats.org/officeDocument/2006/relationships/tags" Target="../tags/tag828.xml"/><Relationship Id="rId3" Type="http://schemas.openxmlformats.org/officeDocument/2006/relationships/tags" Target="../tags/tag827.xml"/><Relationship Id="rId2" Type="http://schemas.openxmlformats.org/officeDocument/2006/relationships/tags" Target="../tags/tag826.xml"/><Relationship Id="rId1" Type="http://schemas.openxmlformats.org/officeDocument/2006/relationships/tags" Target="../tags/tag825.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2.xml"/><Relationship Id="rId2" Type="http://schemas.openxmlformats.org/officeDocument/2006/relationships/tags" Target="../tags/tag833.xml"/><Relationship Id="rId1" Type="http://schemas.openxmlformats.org/officeDocument/2006/relationships/tags" Target="../tags/tag832.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2.xml"/><Relationship Id="rId2" Type="http://schemas.openxmlformats.org/officeDocument/2006/relationships/tags" Target="../tags/tag835.xml"/><Relationship Id="rId1" Type="http://schemas.openxmlformats.org/officeDocument/2006/relationships/tags" Target="../tags/tag834.xml"/></Relationships>
</file>

<file path=ppt/slides/_rels/slide58.xml.rels><?xml version="1.0" encoding="UTF-8" standalone="yes"?>
<Relationships xmlns="http://schemas.openxmlformats.org/package/2006/relationships"><Relationship Id="rId8" Type="http://schemas.openxmlformats.org/officeDocument/2006/relationships/notesSlide" Target="../notesSlides/notesSlide58.xml"/><Relationship Id="rId7" Type="http://schemas.openxmlformats.org/officeDocument/2006/relationships/slideLayout" Target="../slideLayouts/slideLayout2.xml"/><Relationship Id="rId6" Type="http://schemas.openxmlformats.org/officeDocument/2006/relationships/tags" Target="../tags/tag841.xml"/><Relationship Id="rId5" Type="http://schemas.openxmlformats.org/officeDocument/2006/relationships/tags" Target="../tags/tag840.xml"/><Relationship Id="rId4" Type="http://schemas.openxmlformats.org/officeDocument/2006/relationships/tags" Target="../tags/tag839.xml"/><Relationship Id="rId3" Type="http://schemas.openxmlformats.org/officeDocument/2006/relationships/tags" Target="../tags/tag838.xml"/><Relationship Id="rId2" Type="http://schemas.openxmlformats.org/officeDocument/2006/relationships/tags" Target="../tags/tag837.xml"/><Relationship Id="rId1" Type="http://schemas.openxmlformats.org/officeDocument/2006/relationships/tags" Target="../tags/tag836.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2.xml"/><Relationship Id="rId2" Type="http://schemas.openxmlformats.org/officeDocument/2006/relationships/tags" Target="../tags/tag843.xml"/><Relationship Id="rId1" Type="http://schemas.openxmlformats.org/officeDocument/2006/relationships/tags" Target="../tags/tag84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s>
</file>

<file path=ppt/slides/_rels/slide60.xml.rels><?xml version="1.0" encoding="UTF-8" standalone="yes"?>
<Relationships xmlns="http://schemas.openxmlformats.org/package/2006/relationships"><Relationship Id="rId8" Type="http://schemas.openxmlformats.org/officeDocument/2006/relationships/notesSlide" Target="../notesSlides/notesSlide60.xml"/><Relationship Id="rId7" Type="http://schemas.openxmlformats.org/officeDocument/2006/relationships/slideLayout" Target="../slideLayouts/slideLayout2.xml"/><Relationship Id="rId6" Type="http://schemas.openxmlformats.org/officeDocument/2006/relationships/tags" Target="../tags/tag847.xml"/><Relationship Id="rId5" Type="http://schemas.openxmlformats.org/officeDocument/2006/relationships/image" Target="../media/image18.png"/><Relationship Id="rId4" Type="http://schemas.openxmlformats.org/officeDocument/2006/relationships/tags" Target="../tags/tag846.xml"/><Relationship Id="rId3" Type="http://schemas.openxmlformats.org/officeDocument/2006/relationships/image" Target="../media/image17.png"/><Relationship Id="rId2" Type="http://schemas.openxmlformats.org/officeDocument/2006/relationships/tags" Target="../tags/tag845.xml"/><Relationship Id="rId1" Type="http://schemas.openxmlformats.org/officeDocument/2006/relationships/tags" Target="../tags/tag844.xml"/></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2.xml"/><Relationship Id="rId3" Type="http://schemas.openxmlformats.org/officeDocument/2006/relationships/tags" Target="../tags/tag850.xml"/><Relationship Id="rId2" Type="http://schemas.openxmlformats.org/officeDocument/2006/relationships/tags" Target="../tags/tag849.xml"/><Relationship Id="rId1" Type="http://schemas.openxmlformats.org/officeDocument/2006/relationships/tags" Target="../tags/tag848.xml"/></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2.xml"/><Relationship Id="rId3" Type="http://schemas.openxmlformats.org/officeDocument/2006/relationships/tags" Target="../tags/tag853.xml"/><Relationship Id="rId2" Type="http://schemas.openxmlformats.org/officeDocument/2006/relationships/tags" Target="../tags/tag852.xml"/><Relationship Id="rId1" Type="http://schemas.openxmlformats.org/officeDocument/2006/relationships/tags" Target="../tags/tag851.xm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2.xml"/><Relationship Id="rId3" Type="http://schemas.openxmlformats.org/officeDocument/2006/relationships/tags" Target="../tags/tag856.xml"/><Relationship Id="rId2" Type="http://schemas.openxmlformats.org/officeDocument/2006/relationships/tags" Target="../tags/tag855.xml"/><Relationship Id="rId1" Type="http://schemas.openxmlformats.org/officeDocument/2006/relationships/tags" Target="../tags/tag854.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2.xml"/><Relationship Id="rId2" Type="http://schemas.openxmlformats.org/officeDocument/2006/relationships/tags" Target="../tags/tag858.xml"/><Relationship Id="rId1" Type="http://schemas.openxmlformats.org/officeDocument/2006/relationships/tags" Target="../tags/tag857.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2.xml"/><Relationship Id="rId2" Type="http://schemas.openxmlformats.org/officeDocument/2006/relationships/tags" Target="../tags/tag860.xml"/><Relationship Id="rId1" Type="http://schemas.openxmlformats.org/officeDocument/2006/relationships/tags" Target="../tags/tag859.xml"/></Relationships>
</file>

<file path=ppt/slides/_rels/slide66.xml.rels><?xml version="1.0" encoding="UTF-8" standalone="yes"?>
<Relationships xmlns="http://schemas.openxmlformats.org/package/2006/relationships"><Relationship Id="rId9" Type="http://schemas.openxmlformats.org/officeDocument/2006/relationships/tags" Target="../tags/tag869.xml"/><Relationship Id="rId8" Type="http://schemas.openxmlformats.org/officeDocument/2006/relationships/tags" Target="../tags/tag868.xml"/><Relationship Id="rId7" Type="http://schemas.openxmlformats.org/officeDocument/2006/relationships/tags" Target="../tags/tag867.xml"/><Relationship Id="rId6" Type="http://schemas.openxmlformats.org/officeDocument/2006/relationships/tags" Target="../tags/tag866.xml"/><Relationship Id="rId5" Type="http://schemas.openxmlformats.org/officeDocument/2006/relationships/tags" Target="../tags/tag865.xml"/><Relationship Id="rId4" Type="http://schemas.openxmlformats.org/officeDocument/2006/relationships/tags" Target="../tags/tag864.xml"/><Relationship Id="rId30" Type="http://schemas.openxmlformats.org/officeDocument/2006/relationships/notesSlide" Target="../notesSlides/notesSlide66.xml"/><Relationship Id="rId3" Type="http://schemas.openxmlformats.org/officeDocument/2006/relationships/tags" Target="../tags/tag863.xml"/><Relationship Id="rId29" Type="http://schemas.openxmlformats.org/officeDocument/2006/relationships/slideLayout" Target="../slideLayouts/slideLayout2.xml"/><Relationship Id="rId28" Type="http://schemas.openxmlformats.org/officeDocument/2006/relationships/tags" Target="../tags/tag888.xml"/><Relationship Id="rId27" Type="http://schemas.openxmlformats.org/officeDocument/2006/relationships/tags" Target="../tags/tag887.xml"/><Relationship Id="rId26" Type="http://schemas.openxmlformats.org/officeDocument/2006/relationships/tags" Target="../tags/tag886.xml"/><Relationship Id="rId25" Type="http://schemas.openxmlformats.org/officeDocument/2006/relationships/tags" Target="../tags/tag885.xml"/><Relationship Id="rId24" Type="http://schemas.openxmlformats.org/officeDocument/2006/relationships/tags" Target="../tags/tag884.xml"/><Relationship Id="rId23" Type="http://schemas.openxmlformats.org/officeDocument/2006/relationships/tags" Target="../tags/tag883.xml"/><Relationship Id="rId22" Type="http://schemas.openxmlformats.org/officeDocument/2006/relationships/tags" Target="../tags/tag882.xml"/><Relationship Id="rId21" Type="http://schemas.openxmlformats.org/officeDocument/2006/relationships/tags" Target="../tags/tag881.xml"/><Relationship Id="rId20" Type="http://schemas.openxmlformats.org/officeDocument/2006/relationships/tags" Target="../tags/tag880.xml"/><Relationship Id="rId2" Type="http://schemas.openxmlformats.org/officeDocument/2006/relationships/tags" Target="../tags/tag862.xml"/><Relationship Id="rId19" Type="http://schemas.openxmlformats.org/officeDocument/2006/relationships/tags" Target="../tags/tag879.xml"/><Relationship Id="rId18" Type="http://schemas.openxmlformats.org/officeDocument/2006/relationships/tags" Target="../tags/tag878.xml"/><Relationship Id="rId17" Type="http://schemas.openxmlformats.org/officeDocument/2006/relationships/tags" Target="../tags/tag877.xml"/><Relationship Id="rId16" Type="http://schemas.openxmlformats.org/officeDocument/2006/relationships/tags" Target="../tags/tag876.xml"/><Relationship Id="rId15" Type="http://schemas.openxmlformats.org/officeDocument/2006/relationships/tags" Target="../tags/tag875.xml"/><Relationship Id="rId14" Type="http://schemas.openxmlformats.org/officeDocument/2006/relationships/tags" Target="../tags/tag874.xml"/><Relationship Id="rId13" Type="http://schemas.openxmlformats.org/officeDocument/2006/relationships/tags" Target="../tags/tag873.xml"/><Relationship Id="rId12" Type="http://schemas.openxmlformats.org/officeDocument/2006/relationships/tags" Target="../tags/tag872.xml"/><Relationship Id="rId11" Type="http://schemas.openxmlformats.org/officeDocument/2006/relationships/tags" Target="../tags/tag871.xml"/><Relationship Id="rId10" Type="http://schemas.openxmlformats.org/officeDocument/2006/relationships/tags" Target="../tags/tag870.xml"/><Relationship Id="rId1" Type="http://schemas.openxmlformats.org/officeDocument/2006/relationships/tags" Target="../tags/tag861.xml"/></Relationships>
</file>

<file path=ppt/slides/_rels/slide67.xml.rels><?xml version="1.0" encoding="UTF-8" standalone="yes"?>
<Relationships xmlns="http://schemas.openxmlformats.org/package/2006/relationships"><Relationship Id="rId9" Type="http://schemas.openxmlformats.org/officeDocument/2006/relationships/tags" Target="../tags/tag897.xml"/><Relationship Id="rId8" Type="http://schemas.openxmlformats.org/officeDocument/2006/relationships/tags" Target="../tags/tag896.xml"/><Relationship Id="rId7" Type="http://schemas.openxmlformats.org/officeDocument/2006/relationships/tags" Target="../tags/tag895.xml"/><Relationship Id="rId6" Type="http://schemas.openxmlformats.org/officeDocument/2006/relationships/tags" Target="../tags/tag894.xml"/><Relationship Id="rId5" Type="http://schemas.openxmlformats.org/officeDocument/2006/relationships/tags" Target="../tags/tag893.xml"/><Relationship Id="rId4" Type="http://schemas.openxmlformats.org/officeDocument/2006/relationships/tags" Target="../tags/tag892.xml"/><Relationship Id="rId3" Type="http://schemas.openxmlformats.org/officeDocument/2006/relationships/tags" Target="../tags/tag891.xml"/><Relationship Id="rId20" Type="http://schemas.openxmlformats.org/officeDocument/2006/relationships/notesSlide" Target="../notesSlides/notesSlide67.xml"/><Relationship Id="rId2" Type="http://schemas.openxmlformats.org/officeDocument/2006/relationships/tags" Target="../tags/tag890.xml"/><Relationship Id="rId19" Type="http://schemas.openxmlformats.org/officeDocument/2006/relationships/slideLayout" Target="../slideLayouts/slideLayout2.xml"/><Relationship Id="rId18" Type="http://schemas.openxmlformats.org/officeDocument/2006/relationships/tags" Target="../tags/tag906.xml"/><Relationship Id="rId17" Type="http://schemas.openxmlformats.org/officeDocument/2006/relationships/tags" Target="../tags/tag905.xml"/><Relationship Id="rId16" Type="http://schemas.openxmlformats.org/officeDocument/2006/relationships/tags" Target="../tags/tag904.xml"/><Relationship Id="rId15" Type="http://schemas.openxmlformats.org/officeDocument/2006/relationships/tags" Target="../tags/tag903.xml"/><Relationship Id="rId14" Type="http://schemas.openxmlformats.org/officeDocument/2006/relationships/tags" Target="../tags/tag902.xml"/><Relationship Id="rId13" Type="http://schemas.openxmlformats.org/officeDocument/2006/relationships/tags" Target="../tags/tag901.xml"/><Relationship Id="rId12" Type="http://schemas.openxmlformats.org/officeDocument/2006/relationships/tags" Target="../tags/tag900.xml"/><Relationship Id="rId11" Type="http://schemas.openxmlformats.org/officeDocument/2006/relationships/tags" Target="../tags/tag899.xml"/><Relationship Id="rId10" Type="http://schemas.openxmlformats.org/officeDocument/2006/relationships/tags" Target="../tags/tag898.xml"/><Relationship Id="rId1" Type="http://schemas.openxmlformats.org/officeDocument/2006/relationships/tags" Target="../tags/tag889.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34.xml"/><Relationship Id="rId2" Type="http://schemas.openxmlformats.org/officeDocument/2006/relationships/image" Target="../media/image4.webp"/><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9712960" y="-2204720"/>
            <a:ext cx="11268075" cy="11268075"/>
          </a:xfrm>
          <a:prstGeom prst="ellipse">
            <a:avLst/>
          </a:prstGeom>
          <a:solidFill>
            <a:srgbClr val="9C0B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 空心 9"/>
          <p:cNvSpPr/>
          <p:nvPr/>
        </p:nvSpPr>
        <p:spPr>
          <a:xfrm>
            <a:off x="571500" y="6216650"/>
            <a:ext cx="1282700" cy="1282700"/>
          </a:xfrm>
          <a:prstGeom prst="donut">
            <a:avLst>
              <a:gd name="adj" fmla="val 17079"/>
            </a:avLst>
          </a:prstGeom>
          <a:solidFill>
            <a:srgbClr val="9C0B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椭圆 10"/>
          <p:cNvSpPr/>
          <p:nvPr/>
        </p:nvSpPr>
        <p:spPr>
          <a:xfrm>
            <a:off x="4533368" y="-314812"/>
            <a:ext cx="584775" cy="58477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34036" y="2450322"/>
            <a:ext cx="8754538" cy="1567815"/>
          </a:xfrm>
          <a:prstGeom prst="rect">
            <a:avLst/>
          </a:prstGeom>
          <a:noFill/>
        </p:spPr>
        <p:txBody>
          <a:bodyPr wrap="square" rtlCol="0">
            <a:spAutoFit/>
          </a:bodyPr>
          <a:lstStyle/>
          <a:p>
            <a:pPr algn="ctr">
              <a:lnSpc>
                <a:spcPct val="120000"/>
              </a:lnSpc>
            </a:pPr>
            <a:r>
              <a:rPr lang="zh-CN" altLang="en-US" sz="4800" b="1" spc="300" dirty="0">
                <a:solidFill>
                  <a:schemeClr val="tx1"/>
                </a:solidFill>
                <a:latin typeface="华文楷体" panose="02010600040101010101" charset="-122"/>
                <a:ea typeface="华文楷体" panose="02010600040101010101" charset="-122"/>
              </a:rPr>
              <a:t>操作系统</a:t>
            </a:r>
            <a:endParaRPr lang="zh-CN" altLang="en-US" sz="4800" b="1" spc="300" dirty="0">
              <a:solidFill>
                <a:schemeClr val="tx1"/>
              </a:solidFill>
              <a:latin typeface="华文楷体" panose="02010600040101010101" charset="-122"/>
              <a:ea typeface="华文楷体" panose="02010600040101010101" charset="-122"/>
            </a:endParaRPr>
          </a:p>
          <a:p>
            <a:pPr algn="ctr">
              <a:lnSpc>
                <a:spcPct val="120000"/>
              </a:lnSpc>
            </a:pPr>
            <a:r>
              <a:rPr lang="zh-CN" altLang="en-US" sz="3200" b="1" spc="300" dirty="0">
                <a:solidFill>
                  <a:schemeClr val="tx1"/>
                </a:solidFill>
                <a:latin typeface="华文楷体" panose="02010600040101010101" charset="-122"/>
                <a:ea typeface="华文楷体" panose="02010600040101010101" charset="-122"/>
              </a:rPr>
              <a:t>外存储器分配原理与</a:t>
            </a:r>
            <a:r>
              <a:rPr lang="zh-CN" altLang="en-US" sz="3200" b="1" spc="300" dirty="0">
                <a:solidFill>
                  <a:schemeClr val="tx1"/>
                </a:solidFill>
                <a:latin typeface="华文楷体" panose="02010600040101010101" charset="-122"/>
                <a:ea typeface="华文楷体" panose="02010600040101010101" charset="-122"/>
              </a:rPr>
              <a:t>设计（</a:t>
            </a:r>
            <a:r>
              <a:rPr lang="en-US" altLang="zh-CN" sz="3200" b="1" spc="300" dirty="0">
                <a:solidFill>
                  <a:schemeClr val="tx1"/>
                </a:solidFill>
                <a:latin typeface="华文楷体" panose="02010600040101010101" charset="-122"/>
                <a:ea typeface="华文楷体" panose="02010600040101010101" charset="-122"/>
              </a:rPr>
              <a:t>2</a:t>
            </a:r>
            <a:r>
              <a:rPr lang="zh-CN" altLang="en-US" sz="3200" b="1" spc="300" dirty="0">
                <a:solidFill>
                  <a:schemeClr val="tx1"/>
                </a:solidFill>
                <a:latin typeface="华文楷体" panose="02010600040101010101" charset="-122"/>
                <a:ea typeface="华文楷体" panose="02010600040101010101" charset="-122"/>
              </a:rPr>
              <a:t>学时）</a:t>
            </a:r>
            <a:endParaRPr lang="zh-CN" altLang="en-US" sz="3200" b="1" spc="300" dirty="0">
              <a:solidFill>
                <a:schemeClr val="tx1"/>
              </a:solidFill>
              <a:latin typeface="华文楷体" panose="02010600040101010101" charset="-122"/>
              <a:ea typeface="华文楷体" panose="02010600040101010101" charset="-122"/>
            </a:endParaRPr>
          </a:p>
        </p:txBody>
      </p:sp>
      <p:sp>
        <p:nvSpPr>
          <p:cNvPr id="53" name="矩形: 圆角 52"/>
          <p:cNvSpPr/>
          <p:nvPr/>
        </p:nvSpPr>
        <p:spPr>
          <a:xfrm>
            <a:off x="1966595" y="4857750"/>
            <a:ext cx="2438400" cy="405130"/>
          </a:xfrm>
          <a:prstGeom prst="roundRect">
            <a:avLst>
              <a:gd name="adj" fmla="val 50000"/>
            </a:avLst>
          </a:prstGeom>
          <a:solidFill>
            <a:srgbClr val="9C0B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b="1" dirty="0">
                <a:solidFill>
                  <a:schemeClr val="bg1"/>
                </a:solidFill>
                <a:latin typeface="华文楷体" panose="02010600040101010101" charset="-122"/>
                <a:ea typeface="华文楷体" panose="02010600040101010101" charset="-122"/>
                <a:cs typeface="华文楷体" panose="02010600040101010101" charset="-122"/>
                <a:sym typeface="+mn-ea"/>
              </a:rPr>
              <a:t>主讲人</a:t>
            </a:r>
            <a:r>
              <a:rPr sz="2000" b="1" dirty="0">
                <a:solidFill>
                  <a:schemeClr val="bg1"/>
                </a:solidFill>
                <a:latin typeface="华文楷体" panose="02010600040101010101" charset="-122"/>
                <a:ea typeface="华文楷体" panose="02010600040101010101" charset="-122"/>
                <a:cs typeface="华文楷体" panose="02010600040101010101" charset="-122"/>
                <a:sym typeface="+mn-ea"/>
              </a:rPr>
              <a:t>：</a:t>
            </a:r>
            <a:r>
              <a:rPr lang="zh-CN" sz="2000" b="1" dirty="0">
                <a:solidFill>
                  <a:schemeClr val="bg1"/>
                </a:solidFill>
                <a:latin typeface="华文楷体" panose="02010600040101010101" charset="-122"/>
                <a:ea typeface="华文楷体" panose="02010600040101010101" charset="-122"/>
                <a:cs typeface="华文楷体" panose="02010600040101010101" charset="-122"/>
                <a:sym typeface="+mn-ea"/>
              </a:rPr>
              <a:t>潘润宇</a:t>
            </a:r>
            <a:endParaRPr lang="zh-CN" sz="2000" b="1" dirty="0">
              <a:solidFill>
                <a:schemeClr val="bg1"/>
              </a:solidFill>
              <a:latin typeface="华文楷体" panose="02010600040101010101" charset="-122"/>
              <a:ea typeface="华文楷体" panose="02010600040101010101" charset="-122"/>
              <a:cs typeface="华文楷体" panose="02010600040101010101" charset="-122"/>
              <a:sym typeface="+mn-ea"/>
            </a:endParaRPr>
          </a:p>
        </p:txBody>
      </p:sp>
      <p:sp>
        <p:nvSpPr>
          <p:cNvPr id="56" name="矩形: 圆角 55"/>
          <p:cNvSpPr/>
          <p:nvPr/>
        </p:nvSpPr>
        <p:spPr>
          <a:xfrm>
            <a:off x="4633595" y="4857750"/>
            <a:ext cx="3055620" cy="405130"/>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b="1" dirty="0">
                <a:solidFill>
                  <a:schemeClr val="tx1"/>
                </a:solidFill>
                <a:latin typeface="华文楷体" panose="02010600040101010101" charset="-122"/>
                <a:ea typeface="华文楷体" panose="02010600040101010101" charset="-122"/>
                <a:cs typeface="华文楷体" panose="02010600040101010101" charset="-122"/>
                <a:sym typeface="+mn-ea"/>
              </a:rPr>
              <a:t>时间：</a:t>
            </a:r>
            <a:r>
              <a:rPr sz="2000" b="1" dirty="0">
                <a:solidFill>
                  <a:schemeClr val="tx1"/>
                </a:solidFill>
                <a:latin typeface="华文楷体" panose="02010600040101010101" charset="-122"/>
                <a:ea typeface="华文楷体" panose="02010600040101010101" charset="-122"/>
                <a:cs typeface="华文楷体" panose="02010600040101010101" charset="-122"/>
                <a:sym typeface="+mn-ea"/>
              </a:rPr>
              <a:t>202</a:t>
            </a:r>
            <a:r>
              <a:rPr lang="en-US" altLang="zh-CN" sz="2000" b="1" dirty="0">
                <a:solidFill>
                  <a:schemeClr val="tx1"/>
                </a:solidFill>
                <a:latin typeface="华文楷体" panose="02010600040101010101" charset="-122"/>
                <a:ea typeface="华文楷体" panose="02010600040101010101" charset="-122"/>
                <a:cs typeface="华文楷体" panose="02010600040101010101" charset="-122"/>
                <a:sym typeface="+mn-ea"/>
              </a:rPr>
              <a:t>3</a:t>
            </a:r>
            <a:r>
              <a:rPr sz="2000" b="1" dirty="0">
                <a:solidFill>
                  <a:schemeClr val="tx1"/>
                </a:solidFill>
                <a:latin typeface="华文楷体" panose="02010600040101010101" charset="-122"/>
                <a:ea typeface="华文楷体" panose="02010600040101010101" charset="-122"/>
                <a:cs typeface="华文楷体" panose="02010600040101010101" charset="-122"/>
                <a:sym typeface="+mn-ea"/>
              </a:rPr>
              <a:t>年</a:t>
            </a:r>
            <a:r>
              <a:rPr lang="zh-CN" sz="2000" b="1" dirty="0">
                <a:solidFill>
                  <a:schemeClr val="tx1"/>
                </a:solidFill>
                <a:latin typeface="华文楷体" panose="02010600040101010101" charset="-122"/>
                <a:ea typeface="华文楷体" panose="02010600040101010101" charset="-122"/>
                <a:cs typeface="华文楷体" panose="02010600040101010101" charset="-122"/>
                <a:sym typeface="+mn-ea"/>
              </a:rPr>
              <a:t>春</a:t>
            </a:r>
            <a:r>
              <a:rPr lang="zh-CN" altLang="en-US" sz="2000" b="1" dirty="0">
                <a:solidFill>
                  <a:schemeClr val="tx1"/>
                </a:solidFill>
                <a:latin typeface="华文楷体" panose="02010600040101010101" charset="-122"/>
                <a:ea typeface="华文楷体" panose="02010600040101010101" charset="-122"/>
                <a:cs typeface="华文楷体" panose="02010600040101010101" charset="-122"/>
                <a:sym typeface="+mn-ea"/>
              </a:rPr>
              <a:t>季</a:t>
            </a:r>
            <a:r>
              <a:rPr lang="zh-CN" altLang="en-US" sz="2000" b="1" dirty="0">
                <a:solidFill>
                  <a:schemeClr val="tx1"/>
                </a:solidFill>
                <a:latin typeface="华文楷体" panose="02010600040101010101" charset="-122"/>
                <a:ea typeface="华文楷体" panose="02010600040101010101" charset="-122"/>
                <a:cs typeface="华文楷体" panose="02010600040101010101" charset="-122"/>
                <a:sym typeface="+mn-ea"/>
              </a:rPr>
              <a:t>学期</a:t>
            </a:r>
            <a:endParaRPr lang="zh-CN" altLang="en-US" sz="20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grpSp>
        <p:nvGrpSpPr>
          <p:cNvPr id="3" name="组合 19"/>
          <p:cNvGrpSpPr>
            <a:grpSpLocks noChangeAspect="1"/>
          </p:cNvGrpSpPr>
          <p:nvPr/>
        </p:nvGrpSpPr>
        <p:grpSpPr>
          <a:xfrm>
            <a:off x="276860" y="429895"/>
            <a:ext cx="3893820" cy="102870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5"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7"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1"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2" name="组合 28"/>
            <p:cNvGrpSpPr/>
            <p:nvPr/>
          </p:nvGrpSpPr>
          <p:grpSpPr>
            <a:xfrm>
              <a:off x="232331" y="500672"/>
              <a:ext cx="476896" cy="481212"/>
              <a:chOff x="232331" y="500672"/>
              <a:chExt cx="476896" cy="481212"/>
            </a:xfrm>
            <a:grpFill/>
          </p:grpSpPr>
          <p:sp>
            <p:nvSpPr>
              <p:cNvPr id="5"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6"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7"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6"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8"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8"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sp>
        <p:nvSpPr>
          <p:cNvPr id="57" name="文本框 56"/>
          <p:cNvSpPr txBox="1"/>
          <p:nvPr/>
        </p:nvSpPr>
        <p:spPr>
          <a:xfrm>
            <a:off x="1367155" y="4196715"/>
            <a:ext cx="6668135" cy="368300"/>
          </a:xfrm>
          <a:prstGeom prst="rect">
            <a:avLst/>
          </a:prstGeom>
          <a:noFill/>
        </p:spPr>
        <p:txBody>
          <a:bodyPr wrap="square" rtlCol="0" anchor="t">
            <a:spAutoFit/>
          </a:bodyPr>
          <a:lstStyle/>
          <a:p>
            <a:pPr algn="ctr"/>
            <a:r>
              <a:rPr lang="zh-CN" altLang="en-US" b="1">
                <a:solidFill>
                  <a:srgbClr val="9C0B15"/>
                </a:solidFill>
                <a:latin typeface="华文楷体" panose="02010600040101010101" charset="-122"/>
                <a:ea typeface="华文楷体" panose="02010600040101010101" charset="-122"/>
              </a:rPr>
              <a:t>千载文脉凝风骨，根植山大盛芳华</a:t>
            </a:r>
            <a:endParaRPr lang="zh-CN" altLang="en-US" b="1">
              <a:solidFill>
                <a:srgbClr val="9C0B15"/>
              </a:solidFill>
              <a:latin typeface="华文楷体" panose="02010600040101010101" charset="-122"/>
              <a:ea typeface="华文楷体" panose="02010600040101010101" charset="-122"/>
            </a:endParaRPr>
          </a:p>
        </p:txBody>
      </p:sp>
      <p:pic>
        <p:nvPicPr>
          <p:cNvPr id="2" name="图片 1"/>
          <p:cNvPicPr>
            <a:picLocks noChangeAspect="1"/>
          </p:cNvPicPr>
          <p:nvPr/>
        </p:nvPicPr>
        <p:blipFill>
          <a:blip r:embed="rId1"/>
          <a:srcRect l="15454" t="16281" r="18136" b="20815"/>
          <a:stretch>
            <a:fillRect/>
          </a:stretch>
        </p:blipFill>
        <p:spPr>
          <a:xfrm>
            <a:off x="7983855" y="0"/>
            <a:ext cx="1918335" cy="1744345"/>
          </a:xfrm>
          <a:prstGeom prst="ellipse">
            <a:avLst/>
          </a:prstGeom>
        </p:spPr>
      </p:pic>
    </p:spTree>
    <p:custDataLst>
      <p:tags r:id="rId2"/>
    </p:custData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2.1 文件的概念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4399915"/>
          </a:xfrm>
          <a:prstGeom prst="rect">
            <a:avLst/>
          </a:prstGeom>
          <a:noFill/>
        </p:spPr>
        <p:txBody>
          <a:bodyPr wrap="square" rtlCol="0">
            <a:spAutoFit/>
          </a:bodyPr>
          <a:p>
            <a:pPr algn="ctr">
              <a:buClrTx/>
              <a:buSzTx/>
              <a:buFontTx/>
            </a:pPr>
            <a:r>
              <a:rPr lang="zh-CN" altLang="en-US" sz="2000" b="1">
                <a:solidFill>
                  <a:srgbClr val="9C0B15"/>
                </a:solidFill>
              </a:rPr>
              <a:t>文件的类别</a:t>
            </a:r>
            <a:endParaRPr lang="zh-CN" altLang="en-US" sz="2000" b="1">
              <a:solidFill>
                <a:srgbClr val="9C0B15"/>
              </a:solidFill>
            </a:endParaRPr>
          </a:p>
          <a:p>
            <a:pPr algn="l">
              <a:buClrTx/>
              <a:buSzTx/>
              <a:buFontTx/>
            </a:pPr>
            <a:endParaRPr lang="zh-CN" altLang="en-US" sz="2000" b="1">
              <a:solidFill>
                <a:srgbClr val="9C0B15"/>
              </a:solidFill>
            </a:endParaRPr>
          </a:p>
          <a:p>
            <a:pPr algn="l">
              <a:buClrTx/>
              <a:buSzTx/>
              <a:buFontTx/>
            </a:pPr>
            <a:r>
              <a:rPr lang="zh-CN" altLang="en-US" sz="2000" b="1">
                <a:solidFill>
                  <a:srgbClr val="9C0B15"/>
                </a:solidFill>
              </a:rPr>
              <a:t>问题二</a:t>
            </a:r>
            <a:r>
              <a:rPr lang="en-US" altLang="zh-CN" sz="2000"/>
              <a:t>		</a:t>
            </a:r>
            <a:r>
              <a:rPr lang="zh-CN" altLang="en-US" sz="2000"/>
              <a:t>将上面的各个类别的文件分成两类，可以怎么区分？</a:t>
            </a:r>
            <a:endParaRPr lang="zh-CN" altLang="en-US" sz="2000"/>
          </a:p>
          <a:p>
            <a:pPr algn="l">
              <a:buClrTx/>
              <a:buSzTx/>
              <a:buFontTx/>
            </a:pPr>
            <a:endParaRPr lang="zh-CN" altLang="en-US" sz="2000"/>
          </a:p>
          <a:p>
            <a:pPr marL="1371600" lvl="3" indent="457200" algn="l">
              <a:buClrTx/>
              <a:buSzTx/>
              <a:buFontTx/>
            </a:pPr>
            <a:r>
              <a:rPr lang="zh-CN" altLang="en-US" sz="2000" b="1">
                <a:solidFill>
                  <a:srgbClr val="9C0B15"/>
                </a:solidFill>
              </a:rPr>
              <a:t>文本文件</a:t>
            </a:r>
            <a:r>
              <a:rPr lang="en-US" altLang="zh-CN" sz="2000"/>
              <a:t>	</a:t>
            </a:r>
            <a:r>
              <a:rPr lang="zh-CN" altLang="en-US" sz="2000"/>
              <a:t>由字符组成的文件。它可以用文本编辑器打开。</a:t>
            </a:r>
            <a:endParaRPr lang="zh-CN" altLang="en-US" sz="2000"/>
          </a:p>
          <a:p>
            <a:pPr marL="1371600" lvl="3" indent="457200" algn="l">
              <a:buClrTx/>
              <a:buSzTx/>
              <a:buFontTx/>
            </a:pPr>
            <a:endParaRPr lang="zh-CN" altLang="en-US" sz="2000"/>
          </a:p>
          <a:p>
            <a:pPr marL="1371600" lvl="3" indent="457200" algn="l">
              <a:buClrTx/>
              <a:buSzTx/>
              <a:buFontTx/>
            </a:pPr>
            <a:endParaRPr lang="zh-CN" altLang="en-US" sz="2000"/>
          </a:p>
          <a:p>
            <a:pPr marL="1371600" lvl="3" indent="457200" algn="l">
              <a:buClrTx/>
              <a:buSzTx/>
              <a:buFontTx/>
            </a:pPr>
            <a:endParaRPr lang="zh-CN" altLang="en-US" sz="2000"/>
          </a:p>
          <a:p>
            <a:pPr marL="1371600" lvl="3" indent="457200" algn="l">
              <a:buClrTx/>
              <a:buSzTx/>
              <a:buFontTx/>
            </a:pPr>
            <a:endParaRPr lang="zh-CN" altLang="en-US" sz="2000"/>
          </a:p>
          <a:p>
            <a:pPr marL="1371600" lvl="3" indent="457200" algn="l">
              <a:buClrTx/>
              <a:buSzTx/>
              <a:buFontTx/>
            </a:pPr>
            <a:endParaRPr lang="zh-CN" altLang="en-US" sz="2000"/>
          </a:p>
          <a:p>
            <a:pPr marL="1371600" lvl="3" indent="457200" algn="l">
              <a:buClrTx/>
              <a:buSzTx/>
              <a:buFontTx/>
            </a:pPr>
            <a:endParaRPr lang="zh-CN" altLang="en-US" sz="2000"/>
          </a:p>
          <a:p>
            <a:pPr marL="1371600" lvl="3" indent="457200" algn="l">
              <a:buClrTx/>
              <a:buSzTx/>
              <a:buFontTx/>
            </a:pPr>
            <a:endParaRPr lang="zh-CN" altLang="en-US" sz="2000"/>
          </a:p>
          <a:p>
            <a:pPr marL="1371600" lvl="3" indent="457200" algn="l">
              <a:buClrTx/>
              <a:buSzTx/>
              <a:buFontTx/>
            </a:pPr>
            <a:r>
              <a:rPr lang="zh-CN" altLang="en-US" sz="2000" b="1">
                <a:solidFill>
                  <a:srgbClr val="9C0B15"/>
                </a:solidFill>
              </a:rPr>
              <a:t>二进制文件</a:t>
            </a:r>
            <a:r>
              <a:rPr lang="en-US" altLang="zh-CN" sz="2000"/>
              <a:t>	</a:t>
            </a:r>
            <a:r>
              <a:rPr lang="zh-CN" altLang="en-US" sz="2000"/>
              <a:t>由无约束二进制字节流组成的文件。用文本编</a:t>
            </a:r>
            <a:r>
              <a:rPr lang="en-US" altLang="zh-CN" sz="2000"/>
              <a:t>			</a:t>
            </a:r>
            <a:r>
              <a:rPr lang="zh-CN" altLang="en-US" sz="2000"/>
              <a:t>辑器打开它会得到乱码。</a:t>
            </a:r>
            <a:endParaRPr lang="zh-CN" altLang="en-US" sz="2000"/>
          </a:p>
        </p:txBody>
      </p:sp>
      <p:pic>
        <p:nvPicPr>
          <p:cNvPr id="2" name="图片 1"/>
          <p:cNvPicPr>
            <a:picLocks noChangeAspect="1"/>
          </p:cNvPicPr>
          <p:nvPr>
            <p:custDataLst>
              <p:tags r:id="rId2"/>
            </p:custDataLst>
          </p:nvPr>
        </p:nvPicPr>
        <p:blipFill>
          <a:blip r:embed="rId3"/>
          <a:srcRect b="30246"/>
          <a:stretch>
            <a:fillRect/>
          </a:stretch>
        </p:blipFill>
        <p:spPr>
          <a:xfrm>
            <a:off x="3107690" y="1767840"/>
            <a:ext cx="3228975" cy="1893570"/>
          </a:xfrm>
          <a:prstGeom prst="rect">
            <a:avLst/>
          </a:prstGeom>
        </p:spPr>
      </p:pic>
      <p:pic>
        <p:nvPicPr>
          <p:cNvPr id="4" name="图片 3"/>
          <p:cNvPicPr>
            <a:picLocks noChangeAspect="1"/>
          </p:cNvPicPr>
          <p:nvPr>
            <p:custDataLst>
              <p:tags r:id="rId4"/>
            </p:custDataLst>
          </p:nvPr>
        </p:nvPicPr>
        <p:blipFill>
          <a:blip r:embed="rId5"/>
          <a:srcRect r="30860"/>
          <a:stretch>
            <a:fillRect/>
          </a:stretch>
        </p:blipFill>
        <p:spPr>
          <a:xfrm>
            <a:off x="3107690" y="4566285"/>
            <a:ext cx="3444240" cy="1924050"/>
          </a:xfrm>
          <a:prstGeom prst="rect">
            <a:avLst/>
          </a:prstGeom>
        </p:spPr>
      </p:pic>
    </p:spTree>
    <p:custDataLst>
      <p:tags r:id="rId6"/>
    </p:custData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2.1 文件的概念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文件的概念</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文件</a:t>
            </a:r>
            <a:r>
              <a:rPr lang="en-US" altLang="zh-CN" sz="2000"/>
              <a:t>		</a:t>
            </a:r>
            <a:r>
              <a:rPr lang="zh-CN" altLang="en-US" sz="2000"/>
              <a:t>一个具备一些属性的数据记录。我们可以根据其属性对相对应</a:t>
            </a:r>
            <a:r>
              <a:rPr lang="zh-CN" altLang="en-US" sz="2000" b="1">
                <a:solidFill>
                  <a:srgbClr val="9C0B15"/>
                </a:solidFill>
              </a:rPr>
              <a:t>File</a:t>
            </a:r>
            <a:r>
              <a:rPr lang="en-US" altLang="zh-CN" sz="2000">
                <a:sym typeface="+mn-ea"/>
              </a:rPr>
              <a:t>		</a:t>
            </a:r>
            <a:r>
              <a:rPr lang="zh-CN" altLang="en-US" sz="2000"/>
              <a:t>的数据记录进行</a:t>
            </a:r>
            <a:r>
              <a:rPr lang="zh-CN" altLang="en-US" sz="2000">
                <a:solidFill>
                  <a:srgbClr val="9C0B15"/>
                </a:solidFill>
              </a:rPr>
              <a:t>增（Create）删（Delete）改（Update）查</a:t>
            </a:r>
            <a:r>
              <a:rPr lang="zh-CN" altLang="en-US" sz="2000">
                <a:solidFill>
                  <a:srgbClr val="9C0B15"/>
                </a:solidFill>
                <a:sym typeface="+mn-ea"/>
              </a:rPr>
              <a:t>		</a:t>
            </a:r>
            <a:r>
              <a:rPr lang="zh-CN" altLang="en-US" sz="2000">
                <a:solidFill>
                  <a:srgbClr val="9C0B15"/>
                </a:solidFill>
              </a:rPr>
              <a:t>（Read；合称CRUD）</a:t>
            </a:r>
            <a:r>
              <a:rPr lang="zh-CN" altLang="en-US" sz="2000"/>
              <a:t>。</a:t>
            </a:r>
            <a:r>
              <a:rPr lang="zh-CN" altLang="en-US" sz="2000">
                <a:sym typeface="+mn-ea"/>
              </a:rPr>
              <a:t>它一般需要被永久保存，因而存储在非</a:t>
            </a:r>
            <a:r>
              <a:rPr lang="en-US" altLang="zh-CN" sz="2000">
                <a:sym typeface="+mn-ea"/>
              </a:rPr>
              <a:t>		</a:t>
            </a:r>
            <a:r>
              <a:rPr lang="zh-CN" altLang="en-US" sz="2000">
                <a:sym typeface="+mn-ea"/>
              </a:rPr>
              <a:t>易失性外存上；可以看作是对外存的一种组织和抽象。</a:t>
            </a:r>
            <a:endParaRPr lang="zh-CN" altLang="en-US" sz="2000"/>
          </a:p>
          <a:p>
            <a:pPr algn="l">
              <a:buClrTx/>
              <a:buSzTx/>
              <a:buFontTx/>
            </a:pPr>
            <a:endParaRPr lang="zh-CN" altLang="en-US" sz="2000"/>
          </a:p>
          <a:p>
            <a:pPr algn="l">
              <a:buClrTx/>
              <a:buSzTx/>
              <a:buFontTx/>
            </a:pPr>
            <a:r>
              <a:rPr lang="zh-CN" altLang="en-US" sz="2000" b="1">
                <a:solidFill>
                  <a:srgbClr val="9C0B15"/>
                </a:solidFill>
              </a:rPr>
              <a:t>属性</a:t>
            </a:r>
            <a:r>
              <a:rPr lang="en-US" altLang="zh-CN" sz="2000"/>
              <a:t>	</a:t>
            </a:r>
            <a:r>
              <a:rPr lang="en-US" altLang="zh-CN" sz="2000">
                <a:sym typeface="+mn-ea"/>
              </a:rPr>
              <a:t>	</a:t>
            </a:r>
            <a:r>
              <a:rPr lang="zh-CN" altLang="en-US" sz="2000"/>
              <a:t>文件的属性一般至少包括</a:t>
            </a:r>
            <a:r>
              <a:rPr lang="zh-CN" altLang="en-US" sz="2000">
                <a:solidFill>
                  <a:srgbClr val="9C0B15"/>
                </a:solidFill>
              </a:rPr>
              <a:t>文件名</a:t>
            </a:r>
            <a:r>
              <a:rPr lang="zh-CN" altLang="en-US" sz="2000"/>
              <a:t>，有时还包括</a:t>
            </a:r>
            <a:r>
              <a:rPr lang="zh-CN" altLang="en-US" sz="2000">
                <a:solidFill>
                  <a:srgbClr val="9C0B15"/>
                </a:solidFill>
              </a:rPr>
              <a:t>文件大小、</a:t>
            </a:r>
            <a:r>
              <a:rPr lang="zh-CN" altLang="en-US" sz="2000">
                <a:solidFill>
                  <a:srgbClr val="9C0B15"/>
                </a:solidFill>
                <a:sym typeface="+mn-ea"/>
              </a:rPr>
              <a:t>	</a:t>
            </a:r>
            <a:r>
              <a:rPr lang="zh-CN" altLang="en-US" sz="2000">
                <a:solidFill>
                  <a:srgbClr val="9C0B15"/>
                </a:solidFill>
              </a:rPr>
              <a:t>创建</a:t>
            </a:r>
            <a:r>
              <a:rPr lang="zh-CN" altLang="en-US" sz="2000" b="1">
                <a:solidFill>
                  <a:srgbClr val="9C0B15"/>
                </a:solidFill>
              </a:rPr>
              <a:t>Attributes</a:t>
            </a:r>
            <a:r>
              <a:rPr lang="zh-CN" altLang="en-US" sz="2000">
                <a:solidFill>
                  <a:srgbClr val="9C0B15"/>
                </a:solidFill>
                <a:sym typeface="+mn-ea"/>
              </a:rPr>
              <a:t>	</a:t>
            </a:r>
            <a:r>
              <a:rPr lang="zh-CN" altLang="en-US" sz="2000">
                <a:solidFill>
                  <a:srgbClr val="9C0B15"/>
                </a:solidFill>
              </a:rPr>
              <a:t>日期、修改日期、文件权限、所有者</a:t>
            </a:r>
            <a:r>
              <a:rPr lang="zh-CN" altLang="en-US" sz="2000"/>
              <a:t>等内容。除文件名外，它</a:t>
            </a:r>
            <a:r>
              <a:rPr lang="en-US" altLang="zh-CN" sz="2000">
                <a:sym typeface="+mn-ea"/>
              </a:rPr>
              <a:t>		</a:t>
            </a:r>
            <a:r>
              <a:rPr lang="zh-CN" altLang="en-US" sz="2000"/>
              <a:t>们一般都被储存在</a:t>
            </a:r>
            <a:r>
              <a:rPr lang="zh-CN" altLang="en-US" sz="2000">
                <a:solidFill>
                  <a:srgbClr val="9C0B15"/>
                </a:solidFill>
              </a:rPr>
              <a:t>文件控制块（File Control Block，FCB）</a:t>
            </a:r>
            <a:r>
              <a:rPr lang="zh-CN" altLang="en-US" sz="2000"/>
              <a:t>中。</a:t>
            </a:r>
            <a:endParaRPr lang="zh-CN" altLang="en-US" sz="2000"/>
          </a:p>
          <a:p>
            <a:pPr algn="l">
              <a:buClrTx/>
              <a:buSzTx/>
              <a:buFontTx/>
            </a:pPr>
            <a:endParaRPr lang="zh-CN" altLang="en-US" sz="2000"/>
          </a:p>
          <a:p>
            <a:pPr algn="l">
              <a:buClrTx/>
              <a:buSzTx/>
              <a:buFontTx/>
            </a:pPr>
            <a:r>
              <a:rPr lang="zh-CN" altLang="en-US" sz="2000" b="1">
                <a:solidFill>
                  <a:srgbClr val="9C0B15"/>
                </a:solidFill>
              </a:rPr>
              <a:t>逻辑结构</a:t>
            </a:r>
            <a:r>
              <a:rPr lang="en-US" altLang="zh-CN" sz="2000"/>
              <a:t>	</a:t>
            </a:r>
            <a:r>
              <a:rPr lang="zh-CN" altLang="en-US" sz="2000" dirty="0">
                <a:sym typeface="+mn-ea"/>
              </a:rPr>
              <a:t>程序员看到的</a:t>
            </a:r>
            <a:r>
              <a:rPr lang="zh-CN" altLang="en-US" sz="2000">
                <a:solidFill>
                  <a:srgbClr val="9C0B15"/>
                </a:solidFill>
                <a:sym typeface="+mn-ea"/>
              </a:rPr>
              <a:t>逻辑上的文件组织形式</a:t>
            </a:r>
            <a:r>
              <a:rPr lang="zh-CN" altLang="en-US" sz="2000" dirty="0">
                <a:sym typeface="+mn-ea"/>
              </a:rPr>
              <a:t>。其中，</a:t>
            </a:r>
            <a:r>
              <a:rPr lang="zh-CN" altLang="en-US" sz="2000">
                <a:solidFill>
                  <a:srgbClr val="9C0B15"/>
                </a:solidFill>
                <a:sym typeface="+mn-ea"/>
              </a:rPr>
              <a:t>字节流结构是最</a:t>
            </a:r>
            <a:r>
              <a:rPr lang="zh-CN" altLang="en-US" sz="2000">
                <a:solidFill>
                  <a:srgbClr val="9C0B15"/>
                </a:solidFill>
                <a:sym typeface="+mn-ea"/>
              </a:rPr>
              <a:t>		</a:t>
            </a:r>
            <a:r>
              <a:rPr lang="zh-CN" altLang="en-US" sz="2000">
                <a:solidFill>
                  <a:srgbClr val="9C0B15"/>
                </a:solidFill>
                <a:sym typeface="+mn-ea"/>
              </a:rPr>
              <a:t>基本的结构</a:t>
            </a:r>
            <a:r>
              <a:rPr lang="zh-CN" altLang="en-US" sz="2000" dirty="0">
                <a:sym typeface="+mn-ea"/>
              </a:rPr>
              <a:t>，其余的结构都可以在这个基础上进行搭建。文件</a:t>
            </a:r>
            <a:r>
              <a:rPr lang="en-US" altLang="zh-CN" sz="2000">
                <a:sym typeface="+mn-ea"/>
              </a:rPr>
              <a:t>		</a:t>
            </a:r>
            <a:r>
              <a:rPr lang="zh-CN" altLang="en-US" sz="2000" dirty="0">
                <a:sym typeface="+mn-ea"/>
              </a:rPr>
              <a:t>内部的结构是由使用这个文件的应用程序决定的，操作系统本</a:t>
            </a:r>
            <a:r>
              <a:rPr lang="en-US" altLang="zh-CN" sz="2000">
                <a:sym typeface="+mn-ea"/>
              </a:rPr>
              <a:t>		</a:t>
            </a:r>
            <a:r>
              <a:rPr lang="zh-CN" altLang="en-US" sz="2000" dirty="0">
                <a:sym typeface="+mn-ea"/>
              </a:rPr>
              <a:t>身</a:t>
            </a:r>
            <a:r>
              <a:rPr lang="zh-CN" altLang="en-US" sz="2000" dirty="0">
                <a:sym typeface="+mn-ea"/>
              </a:rPr>
              <a:t>并不干涉。</a:t>
            </a:r>
            <a:endParaRPr lang="zh-CN" altLang="en-US" sz="2000" dirty="0">
              <a:sym typeface="+mn-ea"/>
            </a:endParaRPr>
          </a:p>
          <a:p>
            <a:pPr algn="l">
              <a:buClrTx/>
              <a:buSzTx/>
              <a:buFontTx/>
            </a:pPr>
            <a:r>
              <a:rPr lang="en-US" altLang="zh-CN" sz="2000">
                <a:sym typeface="+mn-ea"/>
              </a:rPr>
              <a:t>		</a:t>
            </a:r>
            <a:r>
              <a:rPr lang="zh-CN" altLang="en-US" sz="2000" b="1">
                <a:solidFill>
                  <a:srgbClr val="9C0B15"/>
                </a:solidFill>
                <a:sym typeface="+mn-ea"/>
              </a:rPr>
              <a:t>字节流</a:t>
            </a:r>
            <a:r>
              <a:rPr lang="zh-CN" altLang="en-US" sz="2000" b="1">
                <a:solidFill>
                  <a:srgbClr val="9C0B15"/>
                </a:solidFill>
              </a:rPr>
              <a:t>结构</a:t>
            </a:r>
            <a:r>
              <a:rPr lang="en-US" altLang="zh-CN" sz="2000"/>
              <a:t>	</a:t>
            </a:r>
            <a:r>
              <a:rPr lang="zh-CN" altLang="en-US" sz="2000"/>
              <a:t>提供一个</a:t>
            </a:r>
            <a:r>
              <a:rPr lang="zh-CN" altLang="en-US" sz="2000">
                <a:solidFill>
                  <a:srgbClr val="9C0B15"/>
                </a:solidFill>
              </a:rPr>
              <a:t>连续的存储空间</a:t>
            </a:r>
            <a:r>
              <a:rPr lang="zh-CN" altLang="en-US" sz="2000"/>
              <a:t>，可存放任意的</a:t>
            </a:r>
            <a:r>
              <a:rPr lang="zh-CN" altLang="en-US" sz="2000"/>
              <a:t>数据。</a:t>
            </a:r>
            <a:endParaRPr lang="zh-CN" altLang="en-US" sz="2000"/>
          </a:p>
          <a:p>
            <a:pPr algn="l">
              <a:buClrTx/>
              <a:buSzTx/>
              <a:buFontTx/>
            </a:pPr>
            <a:r>
              <a:rPr lang="en-US" altLang="zh-CN" sz="2000">
                <a:sym typeface="+mn-ea"/>
              </a:rPr>
              <a:t>		</a:t>
            </a:r>
            <a:r>
              <a:rPr lang="zh-CN" altLang="en-US" sz="2000" b="1">
                <a:solidFill>
                  <a:srgbClr val="9C0B15"/>
                </a:solidFill>
              </a:rPr>
              <a:t>记录结构</a:t>
            </a:r>
            <a:r>
              <a:rPr lang="en-US" altLang="zh-CN" sz="2000"/>
              <a:t>	</a:t>
            </a:r>
            <a:r>
              <a:rPr lang="zh-CN" altLang="en-US" sz="2000"/>
              <a:t>提供一系列</a:t>
            </a:r>
            <a:r>
              <a:rPr lang="zh-CN" altLang="en-US" sz="2000">
                <a:solidFill>
                  <a:srgbClr val="9C0B15"/>
                </a:solidFill>
              </a:rPr>
              <a:t>固定大小的存储空间</a:t>
            </a:r>
            <a:r>
              <a:rPr lang="zh-CN" altLang="en-US" sz="2000"/>
              <a:t>，可以存放多</a:t>
            </a:r>
            <a:r>
              <a:rPr lang="en-US" altLang="zh-CN" sz="2000">
                <a:sym typeface="+mn-ea"/>
              </a:rPr>
              <a:t>				</a:t>
            </a:r>
            <a:r>
              <a:rPr lang="zh-CN" altLang="en-US" sz="2000"/>
              <a:t>个大小固定的</a:t>
            </a:r>
            <a:r>
              <a:rPr lang="zh-CN" altLang="en-US" sz="2000"/>
              <a:t>数据块。</a:t>
            </a:r>
            <a:endParaRPr lang="zh-CN" altLang="en-US" sz="2000"/>
          </a:p>
          <a:p>
            <a:pPr algn="l">
              <a:buClrTx/>
              <a:buSzTx/>
              <a:buFontTx/>
            </a:pPr>
            <a:r>
              <a:rPr lang="en-US" altLang="zh-CN" sz="2000">
                <a:sym typeface="+mn-ea"/>
              </a:rPr>
              <a:t>		</a:t>
            </a:r>
            <a:r>
              <a:rPr lang="zh-CN" altLang="en-US" sz="2000" b="1">
                <a:solidFill>
                  <a:srgbClr val="9C0B15"/>
                </a:solidFill>
              </a:rPr>
              <a:t>索引结构</a:t>
            </a:r>
            <a:r>
              <a:rPr lang="en-US" altLang="zh-CN" sz="2000"/>
              <a:t>	</a:t>
            </a:r>
            <a:r>
              <a:rPr lang="zh-CN" altLang="en-US" sz="2000" dirty="0">
                <a:sym typeface="+mn-ea"/>
              </a:rPr>
              <a:t>提供一系列的</a:t>
            </a:r>
            <a:r>
              <a:rPr lang="zh-CN" altLang="en-US" sz="2000">
                <a:solidFill>
                  <a:srgbClr val="9C0B15"/>
                </a:solidFill>
                <a:sym typeface="+mn-ea"/>
              </a:rPr>
              <a:t>键值对</a:t>
            </a:r>
            <a:r>
              <a:rPr lang="zh-CN" altLang="en-US" sz="2000" dirty="0">
                <a:sym typeface="+mn-ea"/>
              </a:rPr>
              <a:t>，可以根据键来查询</a:t>
            </a:r>
            <a:r>
              <a:rPr lang="zh-CN" altLang="en-US" sz="2000" dirty="0">
                <a:sym typeface="+mn-ea"/>
              </a:rPr>
              <a:t>值。</a:t>
            </a:r>
            <a:endParaRPr lang="zh-CN" altLang="en-US" sz="2000" dirty="0">
              <a:sym typeface="+mn-ea"/>
            </a:endParaRPr>
          </a:p>
          <a:p>
            <a:pPr algn="l">
              <a:buClrTx/>
              <a:buSzTx/>
              <a:buFontTx/>
            </a:pPr>
            <a:endParaRPr lang="zh-CN" altLang="en-US" sz="2000" dirty="0">
              <a:sym typeface="+mn-ea"/>
            </a:endParaRPr>
          </a:p>
          <a:p>
            <a:pPr algn="l">
              <a:buClrTx/>
              <a:buSzTx/>
              <a:buFontTx/>
            </a:pPr>
            <a:r>
              <a:rPr lang="zh-CN" altLang="en-US" sz="2000" b="1">
                <a:solidFill>
                  <a:srgbClr val="9C0B15"/>
                </a:solidFill>
              </a:rPr>
              <a:t>物理结构</a:t>
            </a:r>
            <a:r>
              <a:rPr lang="en-US" altLang="zh-CN" sz="2000"/>
              <a:t>	</a:t>
            </a:r>
            <a:r>
              <a:rPr lang="zh-CN" altLang="en-US" sz="2000"/>
              <a:t>文件在外存上的物理保存形式，由多个中间</a:t>
            </a:r>
            <a:r>
              <a:rPr lang="zh-CN" altLang="en-US" sz="2000"/>
              <a:t>映射层</a:t>
            </a:r>
            <a:r>
              <a:rPr lang="zh-CN" altLang="en-US" sz="2000"/>
              <a:t>负责决定。</a:t>
            </a:r>
            <a:endParaRPr lang="en-US" altLang="zh-CN" sz="2000"/>
          </a:p>
        </p:txBody>
      </p:sp>
    </p:spTree>
    <p:custDataLst>
      <p:tags r:id="rId2"/>
    </p:custData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2.1 文件的概念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398780"/>
          </a:xfrm>
          <a:prstGeom prst="rect">
            <a:avLst/>
          </a:prstGeom>
          <a:noFill/>
        </p:spPr>
        <p:txBody>
          <a:bodyPr wrap="square" rtlCol="0">
            <a:spAutoFit/>
          </a:bodyPr>
          <a:p>
            <a:pPr algn="ctr">
              <a:buClrTx/>
              <a:buSzTx/>
              <a:buFontTx/>
            </a:pPr>
            <a:r>
              <a:rPr lang="zh-CN" altLang="en-US" sz="2000" b="1">
                <a:solidFill>
                  <a:srgbClr val="9C0B15"/>
                </a:solidFill>
              </a:rPr>
              <a:t>文件的概念</a:t>
            </a:r>
            <a:endParaRPr lang="en-US" altLang="zh-CN" sz="2000"/>
          </a:p>
        </p:txBody>
      </p:sp>
      <p:grpSp>
        <p:nvGrpSpPr>
          <p:cNvPr id="116" name="组合 115"/>
          <p:cNvGrpSpPr/>
          <p:nvPr/>
        </p:nvGrpSpPr>
        <p:grpSpPr>
          <a:xfrm>
            <a:off x="342265" y="1041400"/>
            <a:ext cx="1269051" cy="5209540"/>
            <a:chOff x="793" y="1239"/>
            <a:chExt cx="2404" cy="8204"/>
          </a:xfrm>
        </p:grpSpPr>
        <p:sp>
          <p:nvSpPr>
            <p:cNvPr id="8" name="矩形 7"/>
            <p:cNvSpPr/>
            <p:nvPr>
              <p:custDataLst>
                <p:tags r:id="rId2"/>
              </p:custDataLst>
            </p:nvPr>
          </p:nvSpPr>
          <p:spPr>
            <a:xfrm>
              <a:off x="793" y="1825"/>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0</a:t>
              </a:r>
              <a:endParaRPr lang="en-US" altLang="zh-CN">
                <a:solidFill>
                  <a:schemeClr val="bg1"/>
                </a:solidFill>
                <a:sym typeface="+mn-ea"/>
              </a:endParaRPr>
            </a:p>
          </p:txBody>
        </p:sp>
        <p:sp>
          <p:nvSpPr>
            <p:cNvPr id="2" name="矩形 1"/>
            <p:cNvSpPr/>
            <p:nvPr>
              <p:custDataLst>
                <p:tags r:id="rId3"/>
              </p:custDataLst>
            </p:nvPr>
          </p:nvSpPr>
          <p:spPr>
            <a:xfrm>
              <a:off x="794" y="2411"/>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4" name="矩形 3"/>
            <p:cNvSpPr/>
            <p:nvPr>
              <p:custDataLst>
                <p:tags r:id="rId4"/>
              </p:custDataLst>
            </p:nvPr>
          </p:nvSpPr>
          <p:spPr>
            <a:xfrm>
              <a:off x="795" y="2997"/>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p:txBody>
        </p:sp>
        <p:sp>
          <p:nvSpPr>
            <p:cNvPr id="5" name="矩形 4"/>
            <p:cNvSpPr/>
            <p:nvPr>
              <p:custDataLst>
                <p:tags r:id="rId5"/>
              </p:custDataLst>
            </p:nvPr>
          </p:nvSpPr>
          <p:spPr>
            <a:xfrm>
              <a:off x="796" y="3583"/>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6" name="矩形 5"/>
            <p:cNvSpPr/>
            <p:nvPr>
              <p:custDataLst>
                <p:tags r:id="rId6"/>
              </p:custDataLst>
            </p:nvPr>
          </p:nvSpPr>
          <p:spPr>
            <a:xfrm>
              <a:off x="797" y="4169"/>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4</a:t>
              </a:r>
              <a:endParaRPr lang="en-US" altLang="zh-CN">
                <a:solidFill>
                  <a:schemeClr val="bg1"/>
                </a:solidFill>
                <a:sym typeface="+mn-ea"/>
              </a:endParaRPr>
            </a:p>
          </p:txBody>
        </p:sp>
        <p:sp>
          <p:nvSpPr>
            <p:cNvPr id="7" name="矩形 6"/>
            <p:cNvSpPr/>
            <p:nvPr>
              <p:custDataLst>
                <p:tags r:id="rId7"/>
              </p:custDataLst>
            </p:nvPr>
          </p:nvSpPr>
          <p:spPr>
            <a:xfrm>
              <a:off x="801" y="8857"/>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MAX</a:t>
              </a:r>
              <a:endParaRPr lang="en-US" altLang="zh-CN">
                <a:solidFill>
                  <a:schemeClr val="bg1"/>
                </a:solidFill>
                <a:sym typeface="+mn-ea"/>
              </a:endParaRPr>
            </a:p>
          </p:txBody>
        </p:sp>
        <p:sp>
          <p:nvSpPr>
            <p:cNvPr id="64" name="矩形 63"/>
            <p:cNvSpPr/>
            <p:nvPr>
              <p:custDataLst>
                <p:tags r:id="rId8"/>
              </p:custDataLst>
            </p:nvPr>
          </p:nvSpPr>
          <p:spPr>
            <a:xfrm>
              <a:off x="799" y="4755"/>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5</a:t>
              </a:r>
              <a:endParaRPr lang="en-US" altLang="zh-CN">
                <a:solidFill>
                  <a:schemeClr val="bg1"/>
                </a:solidFill>
                <a:sym typeface="+mn-ea"/>
              </a:endParaRPr>
            </a:p>
          </p:txBody>
        </p:sp>
        <p:sp>
          <p:nvSpPr>
            <p:cNvPr id="65" name="矩形 64"/>
            <p:cNvSpPr/>
            <p:nvPr>
              <p:custDataLst>
                <p:tags r:id="rId9"/>
              </p:custDataLst>
            </p:nvPr>
          </p:nvSpPr>
          <p:spPr>
            <a:xfrm>
              <a:off x="800" y="5341"/>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p:txBody>
        </p:sp>
        <p:sp>
          <p:nvSpPr>
            <p:cNvPr id="66" name="矩形 65"/>
            <p:cNvSpPr/>
            <p:nvPr>
              <p:custDataLst>
                <p:tags r:id="rId10"/>
              </p:custDataLst>
            </p:nvPr>
          </p:nvSpPr>
          <p:spPr>
            <a:xfrm>
              <a:off x="801" y="5927"/>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67" name="矩形 66"/>
            <p:cNvSpPr/>
            <p:nvPr>
              <p:custDataLst>
                <p:tags r:id="rId11"/>
              </p:custDataLst>
            </p:nvPr>
          </p:nvSpPr>
          <p:spPr>
            <a:xfrm>
              <a:off x="794" y="6513"/>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68" name="矩形 67"/>
            <p:cNvSpPr/>
            <p:nvPr>
              <p:custDataLst>
                <p:tags r:id="rId12"/>
              </p:custDataLst>
            </p:nvPr>
          </p:nvSpPr>
          <p:spPr>
            <a:xfrm>
              <a:off x="793" y="7099"/>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9</a:t>
              </a:r>
              <a:endParaRPr lang="en-US" altLang="zh-CN">
                <a:solidFill>
                  <a:schemeClr val="bg1"/>
                </a:solidFill>
                <a:sym typeface="+mn-ea"/>
              </a:endParaRPr>
            </a:p>
          </p:txBody>
        </p:sp>
        <p:sp>
          <p:nvSpPr>
            <p:cNvPr id="69" name="矩形 68"/>
            <p:cNvSpPr/>
            <p:nvPr>
              <p:custDataLst>
                <p:tags r:id="rId13"/>
              </p:custDataLst>
            </p:nvPr>
          </p:nvSpPr>
          <p:spPr>
            <a:xfrm>
              <a:off x="793" y="7685"/>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70" name="矩形 69"/>
            <p:cNvSpPr/>
            <p:nvPr>
              <p:custDataLst>
                <p:tags r:id="rId14"/>
              </p:custDataLst>
            </p:nvPr>
          </p:nvSpPr>
          <p:spPr>
            <a:xfrm>
              <a:off x="793" y="8271"/>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115" name="矩形 114"/>
            <p:cNvSpPr/>
            <p:nvPr>
              <p:custDataLst>
                <p:tags r:id="rId15"/>
              </p:custDataLst>
            </p:nvPr>
          </p:nvSpPr>
          <p:spPr>
            <a:xfrm>
              <a:off x="793" y="1239"/>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a:t>
              </a:r>
              <a:endParaRPr lang="zh-CN" altLang="en-US" b="1">
                <a:solidFill>
                  <a:schemeClr val="bg1"/>
                </a:solidFill>
                <a:sym typeface="+mn-ea"/>
              </a:endParaRPr>
            </a:p>
          </p:txBody>
        </p:sp>
      </p:grpSp>
      <p:grpSp>
        <p:nvGrpSpPr>
          <p:cNvPr id="132" name="组合 131"/>
          <p:cNvGrpSpPr/>
          <p:nvPr/>
        </p:nvGrpSpPr>
        <p:grpSpPr>
          <a:xfrm>
            <a:off x="2934656" y="1041400"/>
            <a:ext cx="1265555" cy="5188585"/>
            <a:chOff x="793" y="1239"/>
            <a:chExt cx="2398" cy="8171"/>
          </a:xfrm>
          <a:solidFill>
            <a:schemeClr val="accent2"/>
          </a:solidFill>
        </p:grpSpPr>
        <p:sp>
          <p:nvSpPr>
            <p:cNvPr id="133" name="矩形 132"/>
            <p:cNvSpPr/>
            <p:nvPr>
              <p:custDataLst>
                <p:tags r:id="rId16"/>
              </p:custDataLst>
            </p:nvPr>
          </p:nvSpPr>
          <p:spPr>
            <a:xfrm>
              <a:off x="793" y="1825"/>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0</a:t>
              </a:r>
              <a:endParaRPr lang="en-US" altLang="zh-CN">
                <a:solidFill>
                  <a:schemeClr val="bg1"/>
                </a:solidFill>
                <a:sym typeface="+mn-ea"/>
              </a:endParaRPr>
            </a:p>
          </p:txBody>
        </p:sp>
        <p:sp>
          <p:nvSpPr>
            <p:cNvPr id="134" name="矩形 133"/>
            <p:cNvSpPr/>
            <p:nvPr>
              <p:custDataLst>
                <p:tags r:id="rId17"/>
              </p:custDataLst>
            </p:nvPr>
          </p:nvSpPr>
          <p:spPr>
            <a:xfrm>
              <a:off x="794" y="2411"/>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135" name="矩形 134"/>
            <p:cNvSpPr/>
            <p:nvPr>
              <p:custDataLst>
                <p:tags r:id="rId18"/>
              </p:custDataLst>
            </p:nvPr>
          </p:nvSpPr>
          <p:spPr>
            <a:xfrm>
              <a:off x="795" y="2997"/>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p:txBody>
        </p:sp>
        <p:sp>
          <p:nvSpPr>
            <p:cNvPr id="136" name="矩形 135"/>
            <p:cNvSpPr/>
            <p:nvPr>
              <p:custDataLst>
                <p:tags r:id="rId19"/>
              </p:custDataLst>
            </p:nvPr>
          </p:nvSpPr>
          <p:spPr>
            <a:xfrm>
              <a:off x="794" y="3583"/>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137" name="矩形 136"/>
            <p:cNvSpPr/>
            <p:nvPr>
              <p:custDataLst>
                <p:tags r:id="rId20"/>
              </p:custDataLst>
            </p:nvPr>
          </p:nvSpPr>
          <p:spPr>
            <a:xfrm>
              <a:off x="793" y="4169"/>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4</a:t>
              </a:r>
              <a:endParaRPr lang="en-US" altLang="zh-CN">
                <a:solidFill>
                  <a:schemeClr val="bg1"/>
                </a:solidFill>
                <a:sym typeface="+mn-ea"/>
              </a:endParaRPr>
            </a:p>
          </p:txBody>
        </p:sp>
        <p:sp>
          <p:nvSpPr>
            <p:cNvPr id="138" name="矩形 137"/>
            <p:cNvSpPr/>
            <p:nvPr>
              <p:custDataLst>
                <p:tags r:id="rId21"/>
              </p:custDataLst>
            </p:nvPr>
          </p:nvSpPr>
          <p:spPr>
            <a:xfrm>
              <a:off x="793" y="8824"/>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MAX</a:t>
              </a:r>
              <a:endParaRPr lang="en-US" altLang="zh-CN">
                <a:solidFill>
                  <a:schemeClr val="bg1"/>
                </a:solidFill>
                <a:sym typeface="+mn-ea"/>
              </a:endParaRPr>
            </a:p>
          </p:txBody>
        </p:sp>
        <p:sp>
          <p:nvSpPr>
            <p:cNvPr id="139" name="矩形 138"/>
            <p:cNvSpPr/>
            <p:nvPr>
              <p:custDataLst>
                <p:tags r:id="rId22"/>
              </p:custDataLst>
            </p:nvPr>
          </p:nvSpPr>
          <p:spPr>
            <a:xfrm>
              <a:off x="793" y="4755"/>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5</a:t>
              </a:r>
              <a:endParaRPr lang="en-US" altLang="zh-CN">
                <a:solidFill>
                  <a:schemeClr val="bg1"/>
                </a:solidFill>
                <a:sym typeface="+mn-ea"/>
              </a:endParaRPr>
            </a:p>
          </p:txBody>
        </p:sp>
        <p:sp>
          <p:nvSpPr>
            <p:cNvPr id="140" name="矩形 139"/>
            <p:cNvSpPr/>
            <p:nvPr>
              <p:custDataLst>
                <p:tags r:id="rId23"/>
              </p:custDataLst>
            </p:nvPr>
          </p:nvSpPr>
          <p:spPr>
            <a:xfrm>
              <a:off x="793" y="5341"/>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p:txBody>
        </p:sp>
        <p:sp>
          <p:nvSpPr>
            <p:cNvPr id="141" name="矩形 140"/>
            <p:cNvSpPr/>
            <p:nvPr>
              <p:custDataLst>
                <p:tags r:id="rId24"/>
              </p:custDataLst>
            </p:nvPr>
          </p:nvSpPr>
          <p:spPr>
            <a:xfrm>
              <a:off x="793" y="5927"/>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142" name="矩形 141"/>
            <p:cNvSpPr/>
            <p:nvPr>
              <p:custDataLst>
                <p:tags r:id="rId25"/>
              </p:custDataLst>
            </p:nvPr>
          </p:nvSpPr>
          <p:spPr>
            <a:xfrm>
              <a:off x="794" y="6513"/>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143" name="矩形 142"/>
            <p:cNvSpPr/>
            <p:nvPr>
              <p:custDataLst>
                <p:tags r:id="rId26"/>
              </p:custDataLst>
            </p:nvPr>
          </p:nvSpPr>
          <p:spPr>
            <a:xfrm>
              <a:off x="793" y="7099"/>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9</a:t>
              </a:r>
              <a:endParaRPr lang="en-US" altLang="zh-CN">
                <a:solidFill>
                  <a:schemeClr val="bg1"/>
                </a:solidFill>
                <a:sym typeface="+mn-ea"/>
              </a:endParaRPr>
            </a:p>
          </p:txBody>
        </p:sp>
        <p:sp>
          <p:nvSpPr>
            <p:cNvPr id="144" name="矩形 143"/>
            <p:cNvSpPr/>
            <p:nvPr>
              <p:custDataLst>
                <p:tags r:id="rId27"/>
              </p:custDataLst>
            </p:nvPr>
          </p:nvSpPr>
          <p:spPr>
            <a:xfrm>
              <a:off x="793" y="7685"/>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145" name="矩形 144"/>
            <p:cNvSpPr/>
            <p:nvPr>
              <p:custDataLst>
                <p:tags r:id="rId28"/>
              </p:custDataLst>
            </p:nvPr>
          </p:nvSpPr>
          <p:spPr>
            <a:xfrm>
              <a:off x="793" y="8271"/>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146" name="矩形 145"/>
            <p:cNvSpPr/>
            <p:nvPr>
              <p:custDataLst>
                <p:tags r:id="rId29"/>
              </p:custDataLst>
            </p:nvPr>
          </p:nvSpPr>
          <p:spPr>
            <a:xfrm>
              <a:off x="793" y="1239"/>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逻辑设备</a:t>
              </a:r>
              <a:endParaRPr lang="zh-CN" altLang="en-US" b="1">
                <a:solidFill>
                  <a:schemeClr val="bg1"/>
                </a:solidFill>
                <a:sym typeface="+mn-ea"/>
              </a:endParaRPr>
            </a:p>
          </p:txBody>
        </p:sp>
      </p:grpSp>
      <p:grpSp>
        <p:nvGrpSpPr>
          <p:cNvPr id="147" name="组合 146"/>
          <p:cNvGrpSpPr/>
          <p:nvPr/>
        </p:nvGrpSpPr>
        <p:grpSpPr>
          <a:xfrm>
            <a:off x="5523551" y="1041400"/>
            <a:ext cx="1268095" cy="5188585"/>
            <a:chOff x="794" y="1239"/>
            <a:chExt cx="2403" cy="8171"/>
          </a:xfrm>
          <a:solidFill>
            <a:srgbClr val="00B0F0"/>
          </a:solidFill>
        </p:grpSpPr>
        <p:sp>
          <p:nvSpPr>
            <p:cNvPr id="148" name="矩形 147"/>
            <p:cNvSpPr/>
            <p:nvPr>
              <p:custDataLst>
                <p:tags r:id="rId30"/>
              </p:custDataLst>
            </p:nvPr>
          </p:nvSpPr>
          <p:spPr>
            <a:xfrm>
              <a:off x="801" y="1825"/>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0</a:t>
              </a:r>
              <a:endParaRPr lang="en-US" altLang="zh-CN">
                <a:solidFill>
                  <a:schemeClr val="bg1"/>
                </a:solidFill>
                <a:sym typeface="+mn-ea"/>
              </a:endParaRPr>
            </a:p>
          </p:txBody>
        </p:sp>
        <p:sp>
          <p:nvSpPr>
            <p:cNvPr id="149" name="矩形 148"/>
            <p:cNvSpPr/>
            <p:nvPr>
              <p:custDataLst>
                <p:tags r:id="rId31"/>
              </p:custDataLst>
            </p:nvPr>
          </p:nvSpPr>
          <p:spPr>
            <a:xfrm>
              <a:off x="794" y="2411"/>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150" name="矩形 149"/>
            <p:cNvSpPr/>
            <p:nvPr>
              <p:custDataLst>
                <p:tags r:id="rId32"/>
              </p:custDataLst>
            </p:nvPr>
          </p:nvSpPr>
          <p:spPr>
            <a:xfrm>
              <a:off x="795" y="2997"/>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p:txBody>
        </p:sp>
        <p:sp>
          <p:nvSpPr>
            <p:cNvPr id="151" name="矩形 150"/>
            <p:cNvSpPr/>
            <p:nvPr>
              <p:custDataLst>
                <p:tags r:id="rId33"/>
              </p:custDataLst>
            </p:nvPr>
          </p:nvSpPr>
          <p:spPr>
            <a:xfrm>
              <a:off x="796" y="3583"/>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152" name="矩形 151"/>
            <p:cNvSpPr/>
            <p:nvPr>
              <p:custDataLst>
                <p:tags r:id="rId34"/>
              </p:custDataLst>
            </p:nvPr>
          </p:nvSpPr>
          <p:spPr>
            <a:xfrm>
              <a:off x="797" y="4169"/>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4</a:t>
              </a:r>
              <a:endParaRPr lang="en-US" altLang="zh-CN">
                <a:solidFill>
                  <a:schemeClr val="bg1"/>
                </a:solidFill>
                <a:sym typeface="+mn-ea"/>
              </a:endParaRPr>
            </a:p>
          </p:txBody>
        </p:sp>
        <p:sp>
          <p:nvSpPr>
            <p:cNvPr id="153" name="矩形 152"/>
            <p:cNvSpPr/>
            <p:nvPr>
              <p:custDataLst>
                <p:tags r:id="rId35"/>
              </p:custDataLst>
            </p:nvPr>
          </p:nvSpPr>
          <p:spPr>
            <a:xfrm>
              <a:off x="798" y="8824"/>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MAX</a:t>
              </a:r>
              <a:endParaRPr lang="en-US" altLang="zh-CN">
                <a:solidFill>
                  <a:schemeClr val="bg1"/>
                </a:solidFill>
                <a:sym typeface="+mn-ea"/>
              </a:endParaRPr>
            </a:p>
          </p:txBody>
        </p:sp>
        <p:sp>
          <p:nvSpPr>
            <p:cNvPr id="154" name="矩形 153"/>
            <p:cNvSpPr/>
            <p:nvPr>
              <p:custDataLst>
                <p:tags r:id="rId36"/>
              </p:custDataLst>
            </p:nvPr>
          </p:nvSpPr>
          <p:spPr>
            <a:xfrm>
              <a:off x="799" y="4755"/>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5</a:t>
              </a:r>
              <a:endParaRPr lang="en-US" altLang="zh-CN">
                <a:solidFill>
                  <a:schemeClr val="bg1"/>
                </a:solidFill>
                <a:sym typeface="+mn-ea"/>
              </a:endParaRPr>
            </a:p>
          </p:txBody>
        </p:sp>
        <p:sp>
          <p:nvSpPr>
            <p:cNvPr id="155" name="矩形 154"/>
            <p:cNvSpPr/>
            <p:nvPr>
              <p:custDataLst>
                <p:tags r:id="rId37"/>
              </p:custDataLst>
            </p:nvPr>
          </p:nvSpPr>
          <p:spPr>
            <a:xfrm>
              <a:off x="800" y="5341"/>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p:txBody>
        </p:sp>
        <p:sp>
          <p:nvSpPr>
            <p:cNvPr id="156" name="矩形 155"/>
            <p:cNvSpPr/>
            <p:nvPr>
              <p:custDataLst>
                <p:tags r:id="rId38"/>
              </p:custDataLst>
            </p:nvPr>
          </p:nvSpPr>
          <p:spPr>
            <a:xfrm>
              <a:off x="801" y="5927"/>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157" name="矩形 156"/>
            <p:cNvSpPr/>
            <p:nvPr>
              <p:custDataLst>
                <p:tags r:id="rId39"/>
              </p:custDataLst>
            </p:nvPr>
          </p:nvSpPr>
          <p:spPr>
            <a:xfrm>
              <a:off x="794" y="6513"/>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158" name="矩形 157"/>
            <p:cNvSpPr/>
            <p:nvPr>
              <p:custDataLst>
                <p:tags r:id="rId40"/>
              </p:custDataLst>
            </p:nvPr>
          </p:nvSpPr>
          <p:spPr>
            <a:xfrm>
              <a:off x="801" y="7099"/>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9</a:t>
              </a:r>
              <a:endParaRPr lang="en-US" altLang="zh-CN">
                <a:solidFill>
                  <a:schemeClr val="bg1"/>
                </a:solidFill>
                <a:sym typeface="+mn-ea"/>
              </a:endParaRPr>
            </a:p>
          </p:txBody>
        </p:sp>
        <p:sp>
          <p:nvSpPr>
            <p:cNvPr id="159" name="矩形 158"/>
            <p:cNvSpPr/>
            <p:nvPr>
              <p:custDataLst>
                <p:tags r:id="rId41"/>
              </p:custDataLst>
            </p:nvPr>
          </p:nvSpPr>
          <p:spPr>
            <a:xfrm>
              <a:off x="801" y="7685"/>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160" name="矩形 159"/>
            <p:cNvSpPr/>
            <p:nvPr>
              <p:custDataLst>
                <p:tags r:id="rId42"/>
              </p:custDataLst>
            </p:nvPr>
          </p:nvSpPr>
          <p:spPr>
            <a:xfrm>
              <a:off x="801" y="8271"/>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161" name="矩形 160"/>
            <p:cNvSpPr/>
            <p:nvPr>
              <p:custDataLst>
                <p:tags r:id="rId43"/>
              </p:custDataLst>
            </p:nvPr>
          </p:nvSpPr>
          <p:spPr>
            <a:xfrm>
              <a:off x="801" y="1239"/>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物理设备</a:t>
              </a:r>
              <a:endParaRPr lang="zh-CN" altLang="en-US" b="1">
                <a:solidFill>
                  <a:schemeClr val="bg1"/>
                </a:solidFill>
                <a:sym typeface="+mn-ea"/>
              </a:endParaRPr>
            </a:p>
          </p:txBody>
        </p:sp>
      </p:grpSp>
      <p:grpSp>
        <p:nvGrpSpPr>
          <p:cNvPr id="162" name="组合 161"/>
          <p:cNvGrpSpPr/>
          <p:nvPr/>
        </p:nvGrpSpPr>
        <p:grpSpPr>
          <a:xfrm>
            <a:off x="8110541" y="1041400"/>
            <a:ext cx="1269258" cy="5209540"/>
            <a:chOff x="793" y="1239"/>
            <a:chExt cx="2405" cy="8204"/>
          </a:xfrm>
          <a:solidFill>
            <a:srgbClr val="7030A0">
              <a:alpha val="75000"/>
            </a:srgbClr>
          </a:solidFill>
        </p:grpSpPr>
        <p:sp>
          <p:nvSpPr>
            <p:cNvPr id="163" name="矩形 162"/>
            <p:cNvSpPr/>
            <p:nvPr>
              <p:custDataLst>
                <p:tags r:id="rId44"/>
              </p:custDataLst>
            </p:nvPr>
          </p:nvSpPr>
          <p:spPr>
            <a:xfrm>
              <a:off x="793" y="1825"/>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0</a:t>
              </a:r>
              <a:endParaRPr lang="en-US" altLang="zh-CN">
                <a:solidFill>
                  <a:schemeClr val="bg1"/>
                </a:solidFill>
                <a:sym typeface="+mn-ea"/>
              </a:endParaRPr>
            </a:p>
          </p:txBody>
        </p:sp>
        <p:sp>
          <p:nvSpPr>
            <p:cNvPr id="164" name="矩形 163"/>
            <p:cNvSpPr/>
            <p:nvPr>
              <p:custDataLst>
                <p:tags r:id="rId45"/>
              </p:custDataLst>
            </p:nvPr>
          </p:nvSpPr>
          <p:spPr>
            <a:xfrm>
              <a:off x="794" y="2411"/>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165" name="矩形 164"/>
            <p:cNvSpPr/>
            <p:nvPr>
              <p:custDataLst>
                <p:tags r:id="rId46"/>
              </p:custDataLst>
            </p:nvPr>
          </p:nvSpPr>
          <p:spPr>
            <a:xfrm>
              <a:off x="795" y="2997"/>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p:txBody>
        </p:sp>
        <p:sp>
          <p:nvSpPr>
            <p:cNvPr id="166" name="矩形 165"/>
            <p:cNvSpPr/>
            <p:nvPr>
              <p:custDataLst>
                <p:tags r:id="rId47"/>
              </p:custDataLst>
            </p:nvPr>
          </p:nvSpPr>
          <p:spPr>
            <a:xfrm>
              <a:off x="796" y="3583"/>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167" name="矩形 166"/>
            <p:cNvSpPr/>
            <p:nvPr>
              <p:custDataLst>
                <p:tags r:id="rId48"/>
              </p:custDataLst>
            </p:nvPr>
          </p:nvSpPr>
          <p:spPr>
            <a:xfrm>
              <a:off x="797" y="4169"/>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4</a:t>
              </a:r>
              <a:endParaRPr lang="en-US" altLang="zh-CN">
                <a:solidFill>
                  <a:schemeClr val="bg1"/>
                </a:solidFill>
                <a:sym typeface="+mn-ea"/>
              </a:endParaRPr>
            </a:p>
          </p:txBody>
        </p:sp>
        <p:sp>
          <p:nvSpPr>
            <p:cNvPr id="168" name="矩形 167"/>
            <p:cNvSpPr/>
            <p:nvPr>
              <p:custDataLst>
                <p:tags r:id="rId49"/>
              </p:custDataLst>
            </p:nvPr>
          </p:nvSpPr>
          <p:spPr>
            <a:xfrm>
              <a:off x="802" y="8857"/>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MAX</a:t>
              </a:r>
              <a:endParaRPr lang="en-US" altLang="zh-CN">
                <a:solidFill>
                  <a:schemeClr val="bg1"/>
                </a:solidFill>
                <a:sym typeface="+mn-ea"/>
              </a:endParaRPr>
            </a:p>
          </p:txBody>
        </p:sp>
        <p:sp>
          <p:nvSpPr>
            <p:cNvPr id="169" name="矩形 168"/>
            <p:cNvSpPr/>
            <p:nvPr>
              <p:custDataLst>
                <p:tags r:id="rId50"/>
              </p:custDataLst>
            </p:nvPr>
          </p:nvSpPr>
          <p:spPr>
            <a:xfrm>
              <a:off x="799" y="4755"/>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5</a:t>
              </a:r>
              <a:endParaRPr lang="en-US" altLang="zh-CN">
                <a:solidFill>
                  <a:schemeClr val="bg1"/>
                </a:solidFill>
                <a:sym typeface="+mn-ea"/>
              </a:endParaRPr>
            </a:p>
          </p:txBody>
        </p:sp>
        <p:sp>
          <p:nvSpPr>
            <p:cNvPr id="170" name="矩形 169"/>
            <p:cNvSpPr/>
            <p:nvPr>
              <p:custDataLst>
                <p:tags r:id="rId51"/>
              </p:custDataLst>
            </p:nvPr>
          </p:nvSpPr>
          <p:spPr>
            <a:xfrm>
              <a:off x="800" y="5341"/>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p:txBody>
        </p:sp>
        <p:sp>
          <p:nvSpPr>
            <p:cNvPr id="171" name="矩形 170"/>
            <p:cNvSpPr/>
            <p:nvPr>
              <p:custDataLst>
                <p:tags r:id="rId52"/>
              </p:custDataLst>
            </p:nvPr>
          </p:nvSpPr>
          <p:spPr>
            <a:xfrm>
              <a:off x="801" y="5927"/>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172" name="矩形 171"/>
            <p:cNvSpPr/>
            <p:nvPr>
              <p:custDataLst>
                <p:tags r:id="rId53"/>
              </p:custDataLst>
            </p:nvPr>
          </p:nvSpPr>
          <p:spPr>
            <a:xfrm>
              <a:off x="794" y="6513"/>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173" name="矩形 172"/>
            <p:cNvSpPr/>
            <p:nvPr>
              <p:custDataLst>
                <p:tags r:id="rId54"/>
              </p:custDataLst>
            </p:nvPr>
          </p:nvSpPr>
          <p:spPr>
            <a:xfrm>
              <a:off x="793" y="7099"/>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9</a:t>
              </a:r>
              <a:endParaRPr lang="en-US" altLang="zh-CN">
                <a:solidFill>
                  <a:schemeClr val="bg1"/>
                </a:solidFill>
                <a:sym typeface="+mn-ea"/>
              </a:endParaRPr>
            </a:p>
          </p:txBody>
        </p:sp>
        <p:sp>
          <p:nvSpPr>
            <p:cNvPr id="174" name="矩形 173"/>
            <p:cNvSpPr/>
            <p:nvPr>
              <p:custDataLst>
                <p:tags r:id="rId55"/>
              </p:custDataLst>
            </p:nvPr>
          </p:nvSpPr>
          <p:spPr>
            <a:xfrm>
              <a:off x="793" y="7685"/>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175" name="矩形 174"/>
            <p:cNvSpPr/>
            <p:nvPr>
              <p:custDataLst>
                <p:tags r:id="rId56"/>
              </p:custDataLst>
            </p:nvPr>
          </p:nvSpPr>
          <p:spPr>
            <a:xfrm>
              <a:off x="793" y="8271"/>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176" name="矩形 175"/>
            <p:cNvSpPr/>
            <p:nvPr>
              <p:custDataLst>
                <p:tags r:id="rId57"/>
              </p:custDataLst>
            </p:nvPr>
          </p:nvSpPr>
          <p:spPr>
            <a:xfrm>
              <a:off x="793" y="1239"/>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物理介质</a:t>
              </a:r>
              <a:endParaRPr lang="zh-CN" altLang="en-US" b="1">
                <a:solidFill>
                  <a:schemeClr val="bg1"/>
                </a:solidFill>
                <a:sym typeface="+mn-ea"/>
              </a:endParaRPr>
            </a:p>
          </p:txBody>
        </p:sp>
      </p:grpSp>
      <p:sp>
        <p:nvSpPr>
          <p:cNvPr id="177" name="左右箭头 176"/>
          <p:cNvSpPr/>
          <p:nvPr>
            <p:custDataLst>
              <p:tags r:id="rId58"/>
            </p:custDataLst>
          </p:nvPr>
        </p:nvSpPr>
        <p:spPr>
          <a:xfrm>
            <a:off x="1692910" y="3411855"/>
            <a:ext cx="1109345" cy="485775"/>
          </a:xfrm>
          <a:prstGeom prst="leftRightArrow">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8" name="文本框 177"/>
          <p:cNvSpPr txBox="1"/>
          <p:nvPr/>
        </p:nvSpPr>
        <p:spPr>
          <a:xfrm>
            <a:off x="1692910" y="3043555"/>
            <a:ext cx="1130300" cy="368300"/>
          </a:xfrm>
          <a:prstGeom prst="rect">
            <a:avLst/>
          </a:prstGeom>
          <a:noFill/>
        </p:spPr>
        <p:txBody>
          <a:bodyPr wrap="square" rtlCol="0">
            <a:spAutoFit/>
          </a:bodyPr>
          <a:p>
            <a:r>
              <a:rPr lang="zh-CN" altLang="en-US"/>
              <a:t>文件系统</a:t>
            </a:r>
            <a:endParaRPr lang="zh-CN" altLang="en-US"/>
          </a:p>
        </p:txBody>
      </p:sp>
      <p:sp>
        <p:nvSpPr>
          <p:cNvPr id="179" name="左右箭头 178"/>
          <p:cNvSpPr/>
          <p:nvPr>
            <p:custDataLst>
              <p:tags r:id="rId59"/>
            </p:custDataLst>
          </p:nvPr>
        </p:nvSpPr>
        <p:spPr>
          <a:xfrm>
            <a:off x="4286885" y="3411855"/>
            <a:ext cx="1109345" cy="485775"/>
          </a:xfrm>
          <a:prstGeom prst="leftRightArrow">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0" name="文本框 179"/>
          <p:cNvSpPr txBox="1"/>
          <p:nvPr>
            <p:custDataLst>
              <p:tags r:id="rId60"/>
            </p:custDataLst>
          </p:nvPr>
        </p:nvSpPr>
        <p:spPr>
          <a:xfrm>
            <a:off x="4199255" y="3043555"/>
            <a:ext cx="1327785" cy="368300"/>
          </a:xfrm>
          <a:prstGeom prst="rect">
            <a:avLst/>
          </a:prstGeom>
          <a:noFill/>
        </p:spPr>
        <p:txBody>
          <a:bodyPr wrap="square" rtlCol="0">
            <a:spAutoFit/>
          </a:bodyPr>
          <a:p>
            <a:r>
              <a:rPr lang="zh-CN" altLang="en-US"/>
              <a:t>卷</a:t>
            </a:r>
            <a:r>
              <a:rPr lang="zh-CN" altLang="en-US"/>
              <a:t>管理系统</a:t>
            </a:r>
            <a:endParaRPr lang="zh-CN" altLang="en-US"/>
          </a:p>
        </p:txBody>
      </p:sp>
      <p:sp>
        <p:nvSpPr>
          <p:cNvPr id="181" name="左右箭头 180"/>
          <p:cNvSpPr/>
          <p:nvPr>
            <p:custDataLst>
              <p:tags r:id="rId61"/>
            </p:custDataLst>
          </p:nvPr>
        </p:nvSpPr>
        <p:spPr>
          <a:xfrm>
            <a:off x="6909435" y="3411855"/>
            <a:ext cx="1109345" cy="485775"/>
          </a:xfrm>
          <a:prstGeom prst="leftRightArrow">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2" name="文本框 181"/>
          <p:cNvSpPr txBox="1"/>
          <p:nvPr>
            <p:custDataLst>
              <p:tags r:id="rId62"/>
            </p:custDataLst>
          </p:nvPr>
        </p:nvSpPr>
        <p:spPr>
          <a:xfrm>
            <a:off x="6909435" y="3043555"/>
            <a:ext cx="1210310" cy="368300"/>
          </a:xfrm>
          <a:prstGeom prst="rect">
            <a:avLst/>
          </a:prstGeom>
          <a:noFill/>
        </p:spPr>
        <p:txBody>
          <a:bodyPr wrap="square" rtlCol="0">
            <a:spAutoFit/>
          </a:bodyPr>
          <a:p>
            <a:r>
              <a:rPr lang="zh-CN" altLang="en-US"/>
              <a:t>设备固件</a:t>
            </a:r>
            <a:endParaRPr lang="zh-CN" altLang="en-US"/>
          </a:p>
        </p:txBody>
      </p:sp>
      <p:cxnSp>
        <p:nvCxnSpPr>
          <p:cNvPr id="183" name="直接箭头连接符 182"/>
          <p:cNvCxnSpPr/>
          <p:nvPr>
            <p:custDataLst>
              <p:tags r:id="rId63"/>
            </p:custDataLst>
          </p:nvPr>
        </p:nvCxnSpPr>
        <p:spPr>
          <a:xfrm>
            <a:off x="1607086" y="1599403"/>
            <a:ext cx="1327785" cy="37211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p:nvPr>
            <p:custDataLst>
              <p:tags r:id="rId64"/>
            </p:custDataLst>
          </p:nvPr>
        </p:nvCxnSpPr>
        <p:spPr>
          <a:xfrm flipV="1">
            <a:off x="1608356" y="2343623"/>
            <a:ext cx="1327150" cy="37211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84"/>
          <p:cNvCxnSpPr/>
          <p:nvPr>
            <p:custDataLst>
              <p:tags r:id="rId65"/>
            </p:custDataLst>
          </p:nvPr>
        </p:nvCxnSpPr>
        <p:spPr>
          <a:xfrm>
            <a:off x="1611531" y="4204173"/>
            <a:ext cx="1323340" cy="111633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p:nvPr>
            <p:custDataLst>
              <p:tags r:id="rId66"/>
            </p:custDataLst>
          </p:nvPr>
        </p:nvCxnSpPr>
        <p:spPr>
          <a:xfrm>
            <a:off x="1607721" y="1971513"/>
            <a:ext cx="1327150" cy="111633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p:nvPr>
            <p:custDataLst>
              <p:tags r:id="rId67"/>
            </p:custDataLst>
          </p:nvPr>
        </p:nvCxnSpPr>
        <p:spPr>
          <a:xfrm flipV="1">
            <a:off x="1607086" y="4204173"/>
            <a:ext cx="1327785" cy="74422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p:nvPr>
            <p:custDataLst>
              <p:tags r:id="rId68"/>
            </p:custDataLst>
          </p:nvPr>
        </p:nvCxnSpPr>
        <p:spPr>
          <a:xfrm>
            <a:off x="4199156" y="1599403"/>
            <a:ext cx="1325245" cy="111633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p:nvPr>
            <p:custDataLst>
              <p:tags r:id="rId69"/>
            </p:custDataLst>
          </p:nvPr>
        </p:nvCxnSpPr>
        <p:spPr>
          <a:xfrm flipV="1">
            <a:off x="4199791" y="1599403"/>
            <a:ext cx="1327150" cy="74422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接箭头连接符 190"/>
          <p:cNvCxnSpPr/>
          <p:nvPr>
            <p:custDataLst>
              <p:tags r:id="rId70"/>
            </p:custDataLst>
          </p:nvPr>
        </p:nvCxnSpPr>
        <p:spPr>
          <a:xfrm flipV="1">
            <a:off x="4199156" y="2343623"/>
            <a:ext cx="1324610" cy="37211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p:nvPr>
            <p:custDataLst>
              <p:tags r:id="rId71"/>
            </p:custDataLst>
          </p:nvPr>
        </p:nvCxnSpPr>
        <p:spPr>
          <a:xfrm flipV="1">
            <a:off x="4199156" y="4204173"/>
            <a:ext cx="1327785" cy="37211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接箭头连接符 192"/>
          <p:cNvCxnSpPr/>
          <p:nvPr>
            <p:custDataLst>
              <p:tags r:id="rId72"/>
            </p:custDataLst>
          </p:nvPr>
        </p:nvCxnSpPr>
        <p:spPr>
          <a:xfrm>
            <a:off x="4199156" y="4204173"/>
            <a:ext cx="1327785" cy="111633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接箭头连接符 194"/>
          <p:cNvCxnSpPr/>
          <p:nvPr>
            <p:custDataLst>
              <p:tags r:id="rId73"/>
            </p:custDataLst>
          </p:nvPr>
        </p:nvCxnSpPr>
        <p:spPr>
          <a:xfrm flipV="1">
            <a:off x="6789321" y="1599403"/>
            <a:ext cx="1321435" cy="148844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接箭头连接符 196"/>
          <p:cNvCxnSpPr/>
          <p:nvPr>
            <p:custDataLst>
              <p:tags r:id="rId74"/>
            </p:custDataLst>
          </p:nvPr>
        </p:nvCxnSpPr>
        <p:spPr>
          <a:xfrm>
            <a:off x="6791226" y="1599403"/>
            <a:ext cx="1320800" cy="111633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接箭头连接符 198"/>
          <p:cNvCxnSpPr/>
          <p:nvPr>
            <p:custDataLst>
              <p:tags r:id="rId75"/>
            </p:custDataLst>
          </p:nvPr>
        </p:nvCxnSpPr>
        <p:spPr>
          <a:xfrm>
            <a:off x="6791226" y="4204173"/>
            <a:ext cx="1319530" cy="37211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接箭头连接符 199"/>
          <p:cNvCxnSpPr/>
          <p:nvPr>
            <p:custDataLst>
              <p:tags r:id="rId76"/>
            </p:custDataLst>
          </p:nvPr>
        </p:nvCxnSpPr>
        <p:spPr>
          <a:xfrm flipV="1">
            <a:off x="6791226" y="4204173"/>
            <a:ext cx="1323340" cy="74422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p:nvPr>
            <p:custDataLst>
              <p:tags r:id="rId77"/>
            </p:custDataLst>
          </p:nvPr>
        </p:nvCxnSpPr>
        <p:spPr>
          <a:xfrm>
            <a:off x="6788051" y="4576283"/>
            <a:ext cx="1322705" cy="74422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接箭头连接符 201"/>
          <p:cNvCxnSpPr/>
          <p:nvPr>
            <p:custDataLst>
              <p:tags r:id="rId78"/>
            </p:custDataLst>
          </p:nvPr>
        </p:nvCxnSpPr>
        <p:spPr>
          <a:xfrm flipV="1">
            <a:off x="4199156" y="4948393"/>
            <a:ext cx="1327785" cy="37211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接箭头连接符 202"/>
          <p:cNvCxnSpPr/>
          <p:nvPr>
            <p:custDataLst>
              <p:tags r:id="rId79"/>
            </p:custDataLst>
          </p:nvPr>
        </p:nvCxnSpPr>
        <p:spPr>
          <a:xfrm flipV="1">
            <a:off x="1607086" y="4576283"/>
            <a:ext cx="1327785" cy="74422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204" name="文本框 203"/>
          <p:cNvSpPr txBox="1"/>
          <p:nvPr/>
        </p:nvSpPr>
        <p:spPr>
          <a:xfrm>
            <a:off x="1612265" y="609600"/>
            <a:ext cx="6620510" cy="398780"/>
          </a:xfrm>
          <a:prstGeom prst="rect">
            <a:avLst/>
          </a:prstGeom>
          <a:noFill/>
        </p:spPr>
        <p:txBody>
          <a:bodyPr wrap="square" rtlCol="0">
            <a:spAutoFit/>
          </a:bodyPr>
          <a:p>
            <a:r>
              <a:rPr lang="zh-CN" altLang="en-US" sz="2000"/>
              <a:t>各层级之间的映射可以是一对一的，也可以是一对多</a:t>
            </a:r>
            <a:r>
              <a:rPr lang="zh-CN" altLang="en-US" sz="2000"/>
              <a:t>的。</a:t>
            </a:r>
            <a:endParaRPr lang="zh-CN" altLang="en-US" sz="2000"/>
          </a:p>
        </p:txBody>
      </p:sp>
      <p:sp>
        <p:nvSpPr>
          <p:cNvPr id="9" name="文本框 8"/>
          <p:cNvSpPr txBox="1"/>
          <p:nvPr>
            <p:custDataLst>
              <p:tags r:id="rId80"/>
            </p:custDataLst>
          </p:nvPr>
        </p:nvSpPr>
        <p:spPr>
          <a:xfrm>
            <a:off x="346710" y="6329680"/>
            <a:ext cx="8540750" cy="398780"/>
          </a:xfrm>
          <a:prstGeom prst="rect">
            <a:avLst/>
          </a:prstGeom>
          <a:noFill/>
        </p:spPr>
        <p:txBody>
          <a:bodyPr wrap="square" rtlCol="0">
            <a:spAutoFit/>
          </a:bodyPr>
          <a:p>
            <a:r>
              <a:rPr lang="zh-CN" altLang="en-US" sz="2000" b="1">
                <a:solidFill>
                  <a:srgbClr val="9C0B15"/>
                </a:solidFill>
              </a:rPr>
              <a:t>问题</a:t>
            </a:r>
            <a:r>
              <a:rPr lang="en-US" altLang="zh-CN" sz="2000"/>
              <a:t>		</a:t>
            </a:r>
            <a:r>
              <a:rPr lang="zh-CN" altLang="en-US" sz="2000"/>
              <a:t>对于用户程序，一般只能看到哪个级别的映射和抽象？</a:t>
            </a:r>
            <a:endParaRPr lang="zh-CN" altLang="en-US" sz="2000"/>
          </a:p>
        </p:txBody>
      </p:sp>
    </p:spTree>
    <p:custDataLst>
      <p:tags r:id="rId81"/>
    </p:custData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2.2 文件系统的概念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文件系统的概念</a:t>
            </a:r>
            <a:endParaRPr lang="zh-CN" altLang="en-US" sz="2000" b="1">
              <a:solidFill>
                <a:srgbClr val="9C0B15"/>
              </a:solidFill>
            </a:endParaRPr>
          </a:p>
          <a:p>
            <a:pPr>
              <a:buClrTx/>
              <a:buSzTx/>
              <a:buFontTx/>
            </a:pPr>
            <a:endParaRPr lang="zh-CN" altLang="en-US" sz="2000"/>
          </a:p>
          <a:p>
            <a:pPr>
              <a:buClrTx/>
              <a:buSzTx/>
              <a:buFontTx/>
            </a:pPr>
            <a:r>
              <a:rPr lang="zh-CN" altLang="en-US" sz="2000" b="1">
                <a:solidFill>
                  <a:srgbClr val="9C0B15"/>
                </a:solidFill>
              </a:rPr>
              <a:t>文件与外存</a:t>
            </a:r>
            <a:r>
              <a:rPr lang="en-US" altLang="zh-CN" sz="2000"/>
              <a:t>	</a:t>
            </a:r>
            <a:r>
              <a:rPr lang="zh-CN" altLang="en-US" sz="2000"/>
              <a:t>多个文件需要存放在多个外存设备上。文件的存在是为了方便</a:t>
            </a:r>
            <a:r>
              <a:rPr lang="en-US" altLang="zh-CN" sz="2000">
                <a:sym typeface="+mn-ea"/>
              </a:rPr>
              <a:t>		</a:t>
            </a:r>
            <a:r>
              <a:rPr lang="zh-CN" altLang="en-US" sz="2000"/>
              <a:t>用户对数据进行</a:t>
            </a:r>
            <a:r>
              <a:rPr lang="zh-CN" altLang="en-US" sz="2000">
                <a:solidFill>
                  <a:srgbClr val="9C0B15"/>
                </a:solidFill>
              </a:rPr>
              <a:t>增删改查</a:t>
            </a:r>
            <a:r>
              <a:rPr lang="zh-CN" altLang="en-US" sz="2000"/>
              <a:t>，而外存则具有</a:t>
            </a:r>
            <a:r>
              <a:rPr lang="zh-CN" altLang="en-US" sz="2000">
                <a:solidFill>
                  <a:srgbClr val="9C0B15"/>
                </a:solidFill>
              </a:rPr>
              <a:t>诸多特性和限制</a:t>
            </a:r>
            <a:r>
              <a:rPr lang="zh-CN" altLang="en-US" sz="2000"/>
              <a:t>。</a:t>
            </a:r>
            <a:endParaRPr lang="zh-CN" altLang="en-US" sz="2000"/>
          </a:p>
          <a:p>
            <a:pPr>
              <a:buClrTx/>
              <a:buSzTx/>
              <a:buFontTx/>
            </a:pPr>
            <a:endParaRPr lang="zh-CN" altLang="en-US" sz="2000"/>
          </a:p>
          <a:p>
            <a:pPr>
              <a:buClrTx/>
              <a:buSzTx/>
              <a:buFontTx/>
            </a:pPr>
            <a:r>
              <a:rPr lang="zh-CN" altLang="en-US" sz="2000" b="1">
                <a:solidFill>
                  <a:srgbClr val="9C0B15"/>
                </a:solidFill>
              </a:rPr>
              <a:t>文件系统</a:t>
            </a:r>
            <a:r>
              <a:rPr lang="en-US" altLang="zh-CN" sz="2000"/>
              <a:t>	</a:t>
            </a:r>
            <a:r>
              <a:rPr lang="zh-CN" altLang="en-US" sz="2000"/>
              <a:t>将文件中的</a:t>
            </a:r>
            <a:r>
              <a:rPr lang="zh-CN" altLang="en-US" sz="2000">
                <a:solidFill>
                  <a:srgbClr val="9C0B15"/>
                </a:solidFill>
              </a:rPr>
              <a:t>文件块</a:t>
            </a:r>
            <a:r>
              <a:rPr lang="zh-CN" altLang="en-US" sz="2000"/>
              <a:t>按照一定的方法最终映射到物理设备上的</a:t>
            </a:r>
            <a:r>
              <a:rPr lang="zh-CN" altLang="en-US" sz="2000">
                <a:solidFill>
                  <a:srgbClr val="9C0B15"/>
                </a:solidFill>
              </a:rPr>
              <a:t>物</a:t>
            </a:r>
            <a:r>
              <a:rPr lang="zh-CN" altLang="en-US" sz="2000" b="1">
                <a:solidFill>
                  <a:srgbClr val="9C0B15"/>
                </a:solidFill>
              </a:rPr>
              <a:t>Filesystem</a:t>
            </a:r>
            <a:r>
              <a:rPr lang="zh-CN" altLang="en-US" sz="2000">
                <a:solidFill>
                  <a:srgbClr val="9C0B15"/>
                </a:solidFill>
                <a:sym typeface="+mn-ea"/>
              </a:rPr>
              <a:t>	</a:t>
            </a:r>
            <a:r>
              <a:rPr lang="zh-CN" altLang="en-US" sz="2000">
                <a:solidFill>
                  <a:srgbClr val="9C0B15"/>
                </a:solidFill>
              </a:rPr>
              <a:t>理块</a:t>
            </a:r>
            <a:r>
              <a:rPr lang="zh-CN" altLang="en-US" sz="2000"/>
              <a:t>，并在物理存储器特性的限制下提供</a:t>
            </a:r>
            <a:r>
              <a:rPr lang="zh-CN" altLang="en-US" sz="2000">
                <a:solidFill>
                  <a:srgbClr val="9C0B15"/>
                </a:solidFill>
              </a:rPr>
              <a:t>尽可能高的信息管理</a:t>
            </a:r>
            <a:r>
              <a:rPr lang="zh-CN" altLang="en-US" sz="2000">
                <a:solidFill>
                  <a:srgbClr val="9C0B15"/>
                </a:solidFill>
                <a:sym typeface="+mn-ea"/>
              </a:rPr>
              <a:t>		</a:t>
            </a:r>
            <a:r>
              <a:rPr lang="zh-CN" altLang="en-US" sz="2000">
                <a:solidFill>
                  <a:srgbClr val="9C0B15"/>
                </a:solidFill>
              </a:rPr>
              <a:t>效率</a:t>
            </a:r>
            <a:r>
              <a:rPr lang="zh-CN" altLang="en-US" sz="2000"/>
              <a:t>。提供这种功能的软件栈称为文件系统。一般地，它提供</a:t>
            </a:r>
            <a:r>
              <a:rPr lang="en-US" altLang="zh-CN" sz="2000">
                <a:sym typeface="+mn-ea"/>
              </a:rPr>
              <a:t>		</a:t>
            </a:r>
            <a:r>
              <a:rPr lang="zh-CN" altLang="en-US" sz="2000">
                <a:solidFill>
                  <a:srgbClr val="9C0B15"/>
                </a:solidFill>
              </a:rPr>
              <a:t>按名称和路径访问文件</a:t>
            </a:r>
            <a:r>
              <a:rPr lang="zh-CN" altLang="en-US" sz="2000"/>
              <a:t>的功能。</a:t>
            </a:r>
            <a:endParaRPr lang="zh-CN" altLang="en-US" sz="2000"/>
          </a:p>
          <a:p>
            <a:pPr>
              <a:buClrTx/>
              <a:buSzTx/>
              <a:buFontTx/>
            </a:pPr>
            <a:r>
              <a:rPr lang="en-US" altLang="zh-CN" sz="2000">
                <a:sym typeface="+mn-ea"/>
              </a:rPr>
              <a:t>		</a:t>
            </a:r>
            <a:r>
              <a:rPr lang="zh-CN" altLang="en-US" sz="2000"/>
              <a:t>广义的文件系统</a:t>
            </a:r>
            <a:r>
              <a:rPr lang="zh-CN" altLang="en-US" sz="2000">
                <a:solidFill>
                  <a:srgbClr val="9C0B15"/>
                </a:solidFill>
              </a:rPr>
              <a:t>包括这个映射中的所有层次</a:t>
            </a:r>
            <a:r>
              <a:rPr lang="zh-CN" altLang="en-US" sz="2000"/>
              <a:t>。狭义的文件系统</a:t>
            </a:r>
            <a:r>
              <a:rPr lang="en-US" altLang="zh-CN" sz="2000">
                <a:sym typeface="+mn-ea"/>
              </a:rPr>
              <a:t>		</a:t>
            </a:r>
            <a:r>
              <a:rPr lang="zh-CN" altLang="en-US" sz="2000">
                <a:sym typeface="+mn-ea"/>
              </a:rPr>
              <a:t>仅仅</a:t>
            </a:r>
            <a:r>
              <a:rPr lang="zh-CN" altLang="en-US" sz="2000"/>
              <a:t>指</a:t>
            </a:r>
            <a:r>
              <a:rPr lang="zh-CN" altLang="en-US" sz="2000">
                <a:solidFill>
                  <a:srgbClr val="9C0B15"/>
                </a:solidFill>
              </a:rPr>
              <a:t>从文件映射到逻辑设备</a:t>
            </a:r>
            <a:r>
              <a:rPr lang="zh-CN" altLang="en-US" sz="2000"/>
              <a:t>这一个层次。</a:t>
            </a:r>
            <a:endParaRPr lang="zh-CN" altLang="en-US" sz="2000"/>
          </a:p>
          <a:p>
            <a:pPr>
              <a:buClrTx/>
              <a:buSzTx/>
              <a:buFontTx/>
            </a:pPr>
            <a:endParaRPr lang="zh-CN" altLang="en-US" sz="2000"/>
          </a:p>
          <a:p>
            <a:pPr>
              <a:buClrTx/>
              <a:buSzTx/>
              <a:buFontTx/>
            </a:pPr>
            <a:endParaRPr lang="zh-CN" altLang="en-US" sz="2000"/>
          </a:p>
          <a:p>
            <a:pPr>
              <a:buClrTx/>
              <a:buSzTx/>
              <a:buFontTx/>
            </a:pPr>
            <a:r>
              <a:rPr lang="zh-CN" altLang="en-US" sz="2000" b="1">
                <a:solidFill>
                  <a:srgbClr val="9C0B15"/>
                </a:solidFill>
              </a:rPr>
              <a:t>问题</a:t>
            </a:r>
            <a:r>
              <a:rPr lang="en-US" altLang="zh-CN" sz="2000"/>
              <a:t>		</a:t>
            </a:r>
            <a:r>
              <a:rPr lang="zh-CN" altLang="en-US" sz="2000"/>
              <a:t>文件系统能否看做一种数据库？为什么？</a:t>
            </a:r>
            <a:endParaRPr lang="zh-CN" altLang="en-US" sz="2000"/>
          </a:p>
          <a:p>
            <a:pPr>
              <a:buClrTx/>
              <a:buSzTx/>
              <a:buFontTx/>
            </a:pPr>
            <a:endParaRPr lang="zh-CN" altLang="en-US" sz="2000"/>
          </a:p>
          <a:p>
            <a:pPr algn="l">
              <a:buClrTx/>
              <a:buSzTx/>
              <a:buFontTx/>
            </a:pPr>
            <a:r>
              <a:rPr lang="zh-CN" altLang="en-US" sz="2000" b="1">
                <a:solidFill>
                  <a:srgbClr val="9C0B15"/>
                </a:solidFill>
              </a:rPr>
              <a:t>文件系统与（关系型）数据库</a:t>
            </a:r>
            <a:endParaRPr lang="zh-CN" altLang="en-US" sz="2000" b="1">
              <a:solidFill>
                <a:srgbClr val="9C0B15"/>
              </a:solidFill>
            </a:endParaRPr>
          </a:p>
          <a:p>
            <a:pPr>
              <a:buClrTx/>
              <a:buSzTx/>
              <a:buFontTx/>
            </a:pPr>
            <a:r>
              <a:rPr lang="en-US" altLang="zh-CN" sz="2000">
                <a:sym typeface="+mn-ea"/>
              </a:rPr>
              <a:t>		</a:t>
            </a:r>
            <a:r>
              <a:rPr lang="zh-CN" altLang="en-US" sz="2000"/>
              <a:t>文件系统</a:t>
            </a:r>
            <a:r>
              <a:rPr lang="zh-CN" altLang="en-US" sz="2000">
                <a:solidFill>
                  <a:srgbClr val="9C0B15"/>
                </a:solidFill>
              </a:rPr>
              <a:t>更底层、更原始，提供的功能更少</a:t>
            </a:r>
            <a:r>
              <a:rPr lang="zh-CN" altLang="en-US" sz="2000"/>
              <a:t>，更偏重于信息的</a:t>
            </a:r>
            <a:r>
              <a:rPr lang="en-US" altLang="zh-CN" sz="2000">
                <a:sym typeface="+mn-ea"/>
              </a:rPr>
              <a:t>		</a:t>
            </a:r>
            <a:r>
              <a:rPr lang="zh-CN" altLang="en-US" sz="2000"/>
              <a:t>存储而非查询，可以看做是最基本的</a:t>
            </a:r>
            <a:r>
              <a:rPr lang="zh-CN" altLang="en-US" sz="2000">
                <a:solidFill>
                  <a:srgbClr val="9C0B15"/>
                </a:solidFill>
              </a:rPr>
              <a:t>键值存储（Key-Value Store）</a:t>
            </a:r>
            <a:r>
              <a:rPr lang="zh-CN" altLang="en-US" sz="2000">
                <a:solidFill>
                  <a:srgbClr val="9C0B15"/>
                </a:solidFill>
                <a:sym typeface="+mn-ea"/>
              </a:rPr>
              <a:t>		</a:t>
            </a:r>
            <a:r>
              <a:rPr lang="zh-CN" altLang="en-US" sz="2000">
                <a:solidFill>
                  <a:srgbClr val="9C0B15"/>
                </a:solidFill>
              </a:rPr>
              <a:t>型非关系型数据库</a:t>
            </a:r>
            <a:r>
              <a:rPr lang="zh-CN" altLang="en-US" sz="2000"/>
              <a:t>。关系型数据库则在文件系统</a:t>
            </a:r>
            <a:r>
              <a:rPr lang="zh-CN" altLang="en-US" sz="2000">
                <a:sym typeface="+mn-ea"/>
              </a:rPr>
              <a:t>的基</a:t>
            </a:r>
            <a:r>
              <a:rPr lang="zh-CN" altLang="en-US" sz="2000"/>
              <a:t>础上提供</a:t>
            </a:r>
            <a:r>
              <a:rPr lang="en-US" altLang="zh-CN" sz="2000">
                <a:sym typeface="+mn-ea"/>
              </a:rPr>
              <a:t>		</a:t>
            </a:r>
            <a:r>
              <a:rPr lang="zh-CN" altLang="en-US" sz="2000"/>
              <a:t>更多</a:t>
            </a:r>
            <a:r>
              <a:rPr lang="zh-CN" altLang="en-US" sz="2000">
                <a:solidFill>
                  <a:srgbClr val="9C0B15"/>
                </a:solidFill>
              </a:rPr>
              <a:t>数据抽象、数据查询、数据去重、数据统计、并发控制、</a:t>
            </a:r>
            <a:r>
              <a:rPr lang="en-US" altLang="zh-CN" sz="2000">
                <a:sym typeface="+mn-ea"/>
              </a:rPr>
              <a:t>		</a:t>
            </a:r>
            <a:r>
              <a:rPr lang="zh-CN" altLang="en-US" sz="2000">
                <a:solidFill>
                  <a:srgbClr val="9C0B15"/>
                </a:solidFill>
              </a:rPr>
              <a:t>故障恢复、权限控制</a:t>
            </a:r>
            <a:r>
              <a:rPr lang="zh-CN" altLang="en-US" sz="2000"/>
              <a:t>等功能，可以看做是文件系统的升级版。</a:t>
            </a:r>
            <a:endParaRPr lang="zh-CN" altLang="en-US" sz="2000"/>
          </a:p>
        </p:txBody>
      </p:sp>
    </p:spTree>
    <p:custDataLst>
      <p:tags r:id="rId2"/>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10" end="10"/>
                                            </p:txEl>
                                          </p:spTgt>
                                        </p:tgtEl>
                                        <p:attrNameLst>
                                          <p:attrName>style.visibility</p:attrName>
                                        </p:attrNameLst>
                                      </p:cBhvr>
                                      <p:to>
                                        <p:strVal val="visible"/>
                                      </p:to>
                                    </p:set>
                                    <p:animEffect transition="in" filter="wipe(up)">
                                      <p:cBhvr>
                                        <p:cTn id="7" dur="500"/>
                                        <p:tgtEl>
                                          <p:spTgt spid="13">
                                            <p:txEl>
                                              <p:pRg st="10" end="1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11" end="11"/>
                                            </p:txEl>
                                          </p:spTgt>
                                        </p:tgtEl>
                                        <p:attrNameLst>
                                          <p:attrName>style.visibility</p:attrName>
                                        </p:attrNameLst>
                                      </p:cBhvr>
                                      <p:to>
                                        <p:strVal val="visible"/>
                                      </p:to>
                                    </p:set>
                                    <p:animEffect transition="in" filter="wipe(up)">
                                      <p:cBhvr>
                                        <p:cTn id="10" dur="500"/>
                                        <p:tgtEl>
                                          <p:spTgt spid="1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2.2 文件系统的概念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文件系统的概念</a:t>
            </a:r>
            <a:endParaRPr lang="zh-CN" altLang="en-US" sz="2000" b="1">
              <a:solidFill>
                <a:srgbClr val="9C0B15"/>
              </a:solidFill>
            </a:endParaRPr>
          </a:p>
          <a:p>
            <a:pPr>
              <a:buClrTx/>
              <a:buSzTx/>
              <a:buFontTx/>
            </a:pPr>
            <a:endParaRPr lang="zh-CN" altLang="en-US" sz="2000"/>
          </a:p>
          <a:p>
            <a:pPr>
              <a:buClrTx/>
              <a:buSzTx/>
              <a:buFontTx/>
            </a:pPr>
            <a:r>
              <a:rPr lang="zh-CN" altLang="en-US" sz="2000" b="1">
                <a:solidFill>
                  <a:srgbClr val="9C0B15"/>
                </a:solidFill>
              </a:rPr>
              <a:t>逻辑设备</a:t>
            </a:r>
            <a:r>
              <a:rPr lang="en-US" altLang="zh-CN" sz="2000"/>
              <a:t>	</a:t>
            </a:r>
            <a:r>
              <a:rPr lang="zh-CN" altLang="en-US" sz="2000"/>
              <a:t>逻辑上存在的外存设备。它可能是</a:t>
            </a:r>
            <a:r>
              <a:rPr lang="zh-CN" altLang="en-US" sz="2000">
                <a:solidFill>
                  <a:srgbClr val="9C0B15"/>
                </a:solidFill>
              </a:rPr>
              <a:t>一个或数个物理外存设备按</a:t>
            </a:r>
            <a:r>
              <a:rPr lang="zh-CN" altLang="en-US" sz="2000">
                <a:solidFill>
                  <a:srgbClr val="9C0B15"/>
                </a:solidFill>
                <a:sym typeface="+mn-ea"/>
              </a:rPr>
              <a:t>		</a:t>
            </a:r>
            <a:r>
              <a:rPr lang="zh-CN" altLang="en-US" sz="2000">
                <a:solidFill>
                  <a:srgbClr val="9C0B15"/>
                </a:solidFill>
              </a:rPr>
              <a:t>照某种方法拆分或组合产生的设备</a:t>
            </a:r>
            <a:r>
              <a:rPr lang="zh-CN" altLang="en-US" sz="2000"/>
              <a:t>，内部的块称为逻辑块</a:t>
            </a:r>
            <a:r>
              <a:rPr lang="zh-CN" altLang="en-US" sz="2000">
                <a:solidFill>
                  <a:srgbClr val="9C0B15"/>
                </a:solidFill>
                <a:sym typeface="+mn-ea"/>
              </a:rPr>
              <a:t>			</a:t>
            </a:r>
            <a:r>
              <a:rPr lang="zh-CN" altLang="en-US" sz="2000"/>
              <a:t>（</a:t>
            </a:r>
            <a:r>
              <a:rPr lang="en-US" altLang="zh-CN" sz="2000"/>
              <a:t>Logical Block</a:t>
            </a:r>
            <a:r>
              <a:rPr lang="zh-CN" altLang="en-US" sz="2000"/>
              <a:t>）。</a:t>
            </a:r>
            <a:endParaRPr lang="zh-CN" altLang="en-US" sz="2000"/>
          </a:p>
          <a:p>
            <a:pPr>
              <a:buClrTx/>
              <a:buSzTx/>
              <a:buFontTx/>
            </a:pPr>
            <a:endParaRPr lang="zh-CN" altLang="en-US" sz="2000"/>
          </a:p>
          <a:p>
            <a:pPr>
              <a:buClrTx/>
              <a:buSzTx/>
              <a:buFontTx/>
            </a:pPr>
            <a:r>
              <a:rPr lang="zh-CN" altLang="en-US" sz="2000" b="1">
                <a:solidFill>
                  <a:srgbClr val="9C0B15"/>
                </a:solidFill>
              </a:rPr>
              <a:t>问题</a:t>
            </a:r>
            <a:r>
              <a:rPr lang="en-US" altLang="zh-CN" sz="2000"/>
              <a:t>		</a:t>
            </a:r>
            <a:r>
              <a:rPr lang="zh-CN" altLang="en-US" sz="2000"/>
              <a:t>最常见的拆分工具和组合工具是什么？</a:t>
            </a: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r>
              <a:rPr lang="zh-CN" altLang="en-US" sz="2000" b="1">
                <a:solidFill>
                  <a:srgbClr val="9C0B15"/>
                </a:solidFill>
              </a:rPr>
              <a:t>分区</a:t>
            </a:r>
            <a:r>
              <a:rPr lang="en-US" altLang="zh-CN" sz="2000"/>
              <a:t>		</a:t>
            </a:r>
            <a:r>
              <a:rPr lang="zh-CN" altLang="en-US" sz="2000"/>
              <a:t>将一个物理存储器按照块号分成数个连续的逻辑存储器。</a:t>
            </a:r>
            <a:endParaRPr lang="zh-CN" altLang="en-US" sz="2000"/>
          </a:p>
          <a:p>
            <a:pPr algn="l">
              <a:buClrTx/>
              <a:buSzTx/>
              <a:buFontTx/>
            </a:pPr>
            <a:r>
              <a:rPr lang="zh-CN" altLang="en-US" sz="2000" b="1">
                <a:solidFill>
                  <a:srgbClr val="9C0B15"/>
                </a:solidFill>
              </a:rPr>
              <a:t>Partition</a:t>
            </a:r>
            <a:endParaRPr lang="zh-CN" altLang="en-US" sz="2000" b="1">
              <a:solidFill>
                <a:srgbClr val="9C0B15"/>
              </a:solidFill>
            </a:endParaRPr>
          </a:p>
          <a:p>
            <a:pPr>
              <a:buClrTx/>
              <a:buSzTx/>
              <a:buFontTx/>
            </a:pPr>
            <a:endParaRPr lang="zh-CN" altLang="en-US" sz="2000"/>
          </a:p>
          <a:p>
            <a:pPr>
              <a:buClrTx/>
              <a:buSzTx/>
              <a:buFontTx/>
            </a:pPr>
            <a:r>
              <a:rPr lang="zh-CN" altLang="en-US" sz="2000" b="1">
                <a:solidFill>
                  <a:srgbClr val="9C0B15"/>
                </a:solidFill>
              </a:rPr>
              <a:t>阵列</a:t>
            </a:r>
            <a:r>
              <a:rPr lang="en-US" altLang="zh-CN" sz="2000"/>
              <a:t>		</a:t>
            </a:r>
            <a:r>
              <a:rPr lang="zh-CN" altLang="en-US" sz="2000"/>
              <a:t>将数个物理存储器按照一定规则整合成一个逻辑存储器。</a:t>
            </a:r>
            <a:endParaRPr lang="zh-CN" altLang="en-US" sz="2000"/>
          </a:p>
          <a:p>
            <a:pPr algn="l">
              <a:buClrTx/>
              <a:buSzTx/>
              <a:buFontTx/>
            </a:pPr>
            <a:r>
              <a:rPr lang="zh-CN" altLang="en-US" sz="2000" b="1">
                <a:solidFill>
                  <a:srgbClr val="9C0B15"/>
                </a:solidFill>
              </a:rPr>
              <a:t>Array</a:t>
            </a:r>
            <a:endParaRPr lang="zh-CN" altLang="en-US" sz="2000" b="1">
              <a:solidFill>
                <a:srgbClr val="9C0B15"/>
              </a:solidFill>
            </a:endParaRPr>
          </a:p>
        </p:txBody>
      </p:sp>
      <p:pic>
        <p:nvPicPr>
          <p:cNvPr id="100" name="图片 99"/>
          <p:cNvPicPr/>
          <p:nvPr/>
        </p:nvPicPr>
        <p:blipFill>
          <a:blip r:embed="rId2"/>
          <a:srcRect l="12462" t="7992" r="13674" b="10189"/>
          <a:stretch>
            <a:fillRect/>
          </a:stretch>
        </p:blipFill>
        <p:spPr>
          <a:xfrm>
            <a:off x="796925" y="2411730"/>
            <a:ext cx="2217420" cy="2456815"/>
          </a:xfrm>
          <a:prstGeom prst="rect">
            <a:avLst/>
          </a:prstGeom>
          <a:noFill/>
          <a:ln w="9525">
            <a:noFill/>
          </a:ln>
        </p:spPr>
      </p:pic>
      <p:pic>
        <p:nvPicPr>
          <p:cNvPr id="2" name="图片 1" descr="RAID_6.svg"/>
          <p:cNvPicPr>
            <a:picLocks noChangeAspect="1"/>
          </p:cNvPicPr>
          <p:nvPr/>
        </p:nvPicPr>
        <p:blipFill>
          <a:blip r:embed="rId3"/>
          <a:srcRect l="2179" t="12588" r="3747" b="13514"/>
          <a:stretch>
            <a:fillRect/>
          </a:stretch>
        </p:blipFill>
        <p:spPr>
          <a:xfrm>
            <a:off x="4003040" y="2655570"/>
            <a:ext cx="4610100" cy="2130425"/>
          </a:xfrm>
          <a:prstGeom prst="rect">
            <a:avLst/>
          </a:prstGeom>
        </p:spPr>
      </p:pic>
    </p:spTree>
    <p:custDataLst>
      <p:tags r:id="rId4"/>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up)">
                                      <p:cBhvr>
                                        <p:cTn id="7" dur="500"/>
                                        <p:tgtEl>
                                          <p:spTgt spid="100"/>
                                        </p:tgtEl>
                                      </p:cBhvr>
                                    </p:animEffect>
                                  </p:childTnLst>
                                </p:cTn>
                              </p:par>
                              <p:par>
                                <p:cTn id="8" presetID="22"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2.2 文件系统的概念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文件系统的概念</a:t>
            </a:r>
            <a:endParaRPr lang="zh-CN" altLang="en-US" sz="2000" b="1">
              <a:solidFill>
                <a:srgbClr val="9C0B15"/>
              </a:solidFill>
            </a:endParaRPr>
          </a:p>
          <a:p>
            <a:pPr>
              <a:buClrTx/>
              <a:buSzTx/>
              <a:buFontTx/>
            </a:pPr>
            <a:endParaRPr lang="zh-CN" altLang="en-US" sz="2000"/>
          </a:p>
          <a:p>
            <a:pPr>
              <a:buClrTx/>
              <a:buSzTx/>
              <a:buFontTx/>
            </a:pPr>
            <a:r>
              <a:rPr lang="zh-CN" altLang="en-US" sz="2000" b="1">
                <a:solidFill>
                  <a:srgbClr val="9C0B15"/>
                </a:solidFill>
              </a:rPr>
              <a:t>物理设备</a:t>
            </a:r>
            <a:r>
              <a:rPr lang="en-US" altLang="zh-CN" sz="2000"/>
              <a:t>	</a:t>
            </a:r>
            <a:r>
              <a:rPr lang="zh-CN" altLang="en-US" sz="2000"/>
              <a:t>实际存在的</a:t>
            </a:r>
            <a:r>
              <a:rPr lang="zh-CN" altLang="en-US" sz="2000">
                <a:solidFill>
                  <a:srgbClr val="9C0B15"/>
                </a:solidFill>
              </a:rPr>
              <a:t>存储硬件设备</a:t>
            </a:r>
            <a:r>
              <a:rPr lang="zh-CN" altLang="en-US" sz="2000"/>
              <a:t>，如磁带、硬盘等。其内部所含的块</a:t>
            </a:r>
            <a:r>
              <a:rPr lang="en-US" altLang="zh-CN" sz="2000">
                <a:sym typeface="+mn-ea"/>
              </a:rPr>
              <a:t>		</a:t>
            </a:r>
            <a:r>
              <a:rPr lang="zh-CN" altLang="en-US" sz="2000"/>
              <a:t>称为设备块（</a:t>
            </a:r>
            <a:r>
              <a:rPr lang="en-US" altLang="zh-CN" sz="2000"/>
              <a:t>Device Block</a:t>
            </a:r>
            <a:r>
              <a:rPr lang="zh-CN" altLang="en-US" sz="2000"/>
              <a:t>）。</a:t>
            </a: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r>
              <a:rPr lang="zh-CN" altLang="en-US" sz="2000" b="1">
                <a:solidFill>
                  <a:srgbClr val="9C0B15"/>
                </a:solidFill>
              </a:rPr>
              <a:t>物理介质</a:t>
            </a:r>
            <a:r>
              <a:rPr lang="en-US" altLang="zh-CN" sz="2000"/>
              <a:t>	</a:t>
            </a:r>
            <a:r>
              <a:rPr lang="zh-CN" altLang="en-US" sz="2000"/>
              <a:t>物理设备中包含的</a:t>
            </a:r>
            <a:r>
              <a:rPr lang="zh-CN" altLang="en-US" sz="2000">
                <a:solidFill>
                  <a:srgbClr val="9C0B15"/>
                </a:solidFill>
              </a:rPr>
              <a:t>实际存储介质</a:t>
            </a:r>
            <a:r>
              <a:rPr lang="zh-CN" altLang="en-US" sz="2000"/>
              <a:t>。其内部所含的块称为物理块</a:t>
            </a:r>
            <a:r>
              <a:rPr lang="en-US" altLang="zh-CN" sz="2000">
                <a:sym typeface="+mn-ea"/>
              </a:rPr>
              <a:t>		</a:t>
            </a:r>
            <a:r>
              <a:rPr lang="zh-CN" altLang="en-US" sz="2000"/>
              <a:t>（</a:t>
            </a:r>
            <a:r>
              <a:rPr lang="en-US" altLang="zh-CN" sz="2000"/>
              <a:t>Physical Block</a:t>
            </a:r>
            <a:r>
              <a:rPr lang="zh-CN" altLang="en-US" sz="2000"/>
              <a:t>）。</a:t>
            </a: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r>
              <a:rPr lang="zh-CN" altLang="en-US" sz="2000" b="1">
                <a:solidFill>
                  <a:srgbClr val="9C0B15"/>
                </a:solidFill>
              </a:rPr>
              <a:t>问题</a:t>
            </a:r>
            <a:r>
              <a:rPr lang="en-US" altLang="zh-CN" sz="2000"/>
              <a:t>		</a:t>
            </a:r>
            <a:r>
              <a:rPr lang="zh-CN" altLang="en-US" sz="2000"/>
              <a:t>（</a:t>
            </a:r>
            <a:r>
              <a:rPr lang="en-US" altLang="zh-CN" sz="2000"/>
              <a:t>1</a:t>
            </a:r>
            <a:r>
              <a:rPr lang="zh-CN" altLang="en-US" sz="2000"/>
              <a:t>）为什么文件块到逻辑块之间需要转换？</a:t>
            </a:r>
            <a:endParaRPr lang="zh-CN" altLang="en-US" sz="2000"/>
          </a:p>
          <a:p>
            <a:pPr>
              <a:buClrTx/>
              <a:buSzTx/>
              <a:buFontTx/>
            </a:pPr>
            <a:r>
              <a:rPr lang="en-US" altLang="zh-CN" sz="2000">
                <a:sym typeface="+mn-ea"/>
              </a:rPr>
              <a:t>		</a:t>
            </a:r>
            <a:r>
              <a:rPr lang="zh-CN" altLang="en-US" sz="2000"/>
              <a:t>（</a:t>
            </a:r>
            <a:r>
              <a:rPr lang="en-US" altLang="zh-CN" sz="2000"/>
              <a:t>2</a:t>
            </a:r>
            <a:r>
              <a:rPr lang="zh-CN" altLang="en-US" sz="2000"/>
              <a:t>）为什么逻辑块到设备块之间需要转换？</a:t>
            </a:r>
            <a:endParaRPr lang="zh-CN" altLang="en-US" sz="2000"/>
          </a:p>
          <a:p>
            <a:pPr>
              <a:buClrTx/>
              <a:buSzTx/>
              <a:buFontTx/>
            </a:pPr>
            <a:r>
              <a:rPr lang="en-US" altLang="zh-CN" sz="2000">
                <a:sym typeface="+mn-ea"/>
              </a:rPr>
              <a:t>		</a:t>
            </a:r>
            <a:r>
              <a:rPr lang="zh-CN" altLang="en-US" sz="2000"/>
              <a:t>（</a:t>
            </a:r>
            <a:r>
              <a:rPr lang="en-US" altLang="zh-CN" sz="2000"/>
              <a:t>3</a:t>
            </a:r>
            <a:r>
              <a:rPr lang="zh-CN" altLang="en-US" sz="2000"/>
              <a:t>）为什么设备块到</a:t>
            </a:r>
            <a:r>
              <a:rPr lang="zh-CN" altLang="en-US" sz="2000"/>
              <a:t>物理块之间需要转换？</a:t>
            </a:r>
            <a:endParaRPr lang="zh-CN" altLang="en-US" sz="2000"/>
          </a:p>
        </p:txBody>
      </p:sp>
      <p:pic>
        <p:nvPicPr>
          <p:cNvPr id="6" name="图片 5" descr="wd-blue-3d-nand-sata-ssd-2tb-front.png.thumb.1280.1280"/>
          <p:cNvPicPr>
            <a:picLocks noChangeAspect="1"/>
          </p:cNvPicPr>
          <p:nvPr/>
        </p:nvPicPr>
        <p:blipFill>
          <a:blip r:embed="rId2"/>
          <a:srcRect l="7917" t="21417" r="8056" b="20389"/>
          <a:stretch>
            <a:fillRect/>
          </a:stretch>
        </p:blipFill>
        <p:spPr>
          <a:xfrm>
            <a:off x="3602355" y="1487805"/>
            <a:ext cx="2581910" cy="1789430"/>
          </a:xfrm>
          <a:prstGeom prst="rect">
            <a:avLst/>
          </a:prstGeom>
        </p:spPr>
      </p:pic>
      <p:pic>
        <p:nvPicPr>
          <p:cNvPr id="102" name="图片 101"/>
          <p:cNvPicPr/>
          <p:nvPr>
            <p:custDataLst>
              <p:tags r:id="rId3"/>
            </p:custDataLst>
          </p:nvPr>
        </p:nvPicPr>
        <p:blipFill>
          <a:blip r:embed="rId4"/>
          <a:srcRect l="15556" t="22988" r="13519" b="33494"/>
          <a:stretch>
            <a:fillRect/>
          </a:stretch>
        </p:blipFill>
        <p:spPr>
          <a:xfrm>
            <a:off x="3667125" y="4038600"/>
            <a:ext cx="2517775" cy="1544955"/>
          </a:xfrm>
          <a:prstGeom prst="rect">
            <a:avLst/>
          </a:prstGeom>
          <a:noFill/>
          <a:ln w="9525">
            <a:noFill/>
          </a:ln>
        </p:spPr>
      </p:pic>
    </p:spTree>
    <p:custDataLst>
      <p:tags r:id="rId5"/>
    </p:custData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2.2 文件系统的概念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2553335"/>
          </a:xfrm>
          <a:prstGeom prst="rect">
            <a:avLst/>
          </a:prstGeom>
          <a:noFill/>
        </p:spPr>
        <p:txBody>
          <a:bodyPr wrap="square" rtlCol="0">
            <a:spAutoFit/>
          </a:bodyPr>
          <a:p>
            <a:pPr algn="ctr">
              <a:buClrTx/>
              <a:buSzTx/>
              <a:buFontTx/>
            </a:pPr>
            <a:r>
              <a:rPr lang="zh-CN" altLang="en-US" sz="2000" b="1">
                <a:solidFill>
                  <a:srgbClr val="9C0B15"/>
                </a:solidFill>
              </a:rPr>
              <a:t>块的</a:t>
            </a:r>
            <a:r>
              <a:rPr lang="zh-CN" altLang="en-US" sz="2000" b="1">
                <a:solidFill>
                  <a:srgbClr val="9C0B15"/>
                </a:solidFill>
              </a:rPr>
              <a:t>映射</a:t>
            </a:r>
            <a:endParaRPr lang="zh-CN" altLang="en-US" sz="2000" b="1">
              <a:solidFill>
                <a:srgbClr val="9C0B15"/>
              </a:solidFill>
            </a:endParaRPr>
          </a:p>
          <a:p>
            <a:pPr>
              <a:buClrTx/>
              <a:buSzTx/>
              <a:buFontTx/>
            </a:pPr>
            <a:endParaRPr lang="zh-CN" altLang="en-US" sz="2000"/>
          </a:p>
          <a:p>
            <a:pPr>
              <a:buClrTx/>
              <a:buSzTx/>
              <a:buFontTx/>
            </a:pPr>
            <a:r>
              <a:rPr lang="zh-CN" altLang="en-US" sz="2000" b="1">
                <a:solidFill>
                  <a:srgbClr val="9C0B15"/>
                </a:solidFill>
              </a:rPr>
              <a:t>早期</a:t>
            </a:r>
            <a:r>
              <a:rPr lang="en-US" altLang="zh-CN" sz="2000"/>
              <a:t>		</a:t>
            </a:r>
            <a:r>
              <a:rPr lang="zh-CN" altLang="en-US" sz="2000"/>
              <a:t>在存储器刚刚发展时，</a:t>
            </a:r>
            <a:r>
              <a:rPr lang="zh-CN" altLang="en-US" sz="2000">
                <a:solidFill>
                  <a:srgbClr val="9C0B15"/>
                </a:solidFill>
              </a:rPr>
              <a:t>外存和内存的区别是不显著的。接入系</a:t>
            </a:r>
            <a:r>
              <a:rPr lang="zh-CN" altLang="en-US" sz="2000">
                <a:solidFill>
                  <a:srgbClr val="9C0B15"/>
                </a:solidFill>
                <a:sym typeface="+mn-ea"/>
              </a:rPr>
              <a:t>		</a:t>
            </a:r>
            <a:r>
              <a:rPr lang="zh-CN" altLang="en-US" sz="2000">
                <a:solidFill>
                  <a:srgbClr val="9C0B15"/>
                </a:solidFill>
              </a:rPr>
              <a:t>统中的存储器是磁芯存储器和磁泡存储器</a:t>
            </a:r>
            <a:r>
              <a:rPr lang="zh-CN" altLang="en-US" sz="2000"/>
              <a:t>，它同时具备非易失</a:t>
            </a:r>
            <a:r>
              <a:rPr lang="en-US" altLang="zh-CN" sz="2000">
                <a:sym typeface="+mn-ea"/>
              </a:rPr>
              <a:t>		</a:t>
            </a:r>
            <a:r>
              <a:rPr lang="zh-CN" altLang="en-US" sz="2000"/>
              <a:t>性和随机访问的能力；其它存储器包括</a:t>
            </a:r>
            <a:r>
              <a:rPr lang="zh-CN" altLang="en-US" sz="2000">
                <a:solidFill>
                  <a:srgbClr val="9C0B15"/>
                </a:solidFill>
              </a:rPr>
              <a:t>打孔卡片、纸带等需要</a:t>
            </a:r>
            <a:r>
              <a:rPr lang="zh-CN" altLang="en-US" sz="2000">
                <a:solidFill>
                  <a:srgbClr val="9C0B15"/>
                </a:solidFill>
                <a:sym typeface="+mn-ea"/>
              </a:rPr>
              <a:t>		</a:t>
            </a:r>
            <a:r>
              <a:rPr lang="zh-CN" altLang="en-US" sz="2000">
                <a:solidFill>
                  <a:srgbClr val="9C0B15"/>
                </a:solidFill>
              </a:rPr>
              <a:t>人工装入计算机，它们可以看作是最早的外存</a:t>
            </a:r>
            <a:r>
              <a:rPr lang="zh-CN" altLang="en-US" sz="2000"/>
              <a:t>。此时，访问任</a:t>
            </a:r>
            <a:r>
              <a:rPr lang="en-US" altLang="zh-CN" sz="2000">
                <a:sym typeface="+mn-ea"/>
              </a:rPr>
              <a:t>		</a:t>
            </a:r>
            <a:r>
              <a:rPr lang="zh-CN" altLang="en-US" sz="2000"/>
              <a:t>何一个文件块地址就是访问存储介质的物理块地址，因为</a:t>
            </a:r>
            <a:r>
              <a:rPr lang="zh-CN" altLang="en-US" sz="2000">
                <a:solidFill>
                  <a:srgbClr val="9C0B15"/>
                </a:solidFill>
              </a:rPr>
              <a:t>一个</a:t>
            </a:r>
            <a:r>
              <a:rPr lang="zh-CN" altLang="en-US" sz="2000">
                <a:solidFill>
                  <a:srgbClr val="9C0B15"/>
                </a:solidFill>
                <a:sym typeface="+mn-ea"/>
              </a:rPr>
              <a:t>		</a:t>
            </a:r>
            <a:r>
              <a:rPr lang="zh-CN" altLang="en-US" sz="2000">
                <a:solidFill>
                  <a:srgbClr val="9C0B15"/>
                </a:solidFill>
              </a:rPr>
              <a:t>物理存储介质上只存储一个文件</a:t>
            </a:r>
            <a:r>
              <a:rPr lang="zh-CN" altLang="en-US" sz="2000"/>
              <a:t>。</a:t>
            </a:r>
            <a:endParaRPr lang="zh-CN" altLang="en-US" sz="2000"/>
          </a:p>
        </p:txBody>
      </p:sp>
      <p:pic>
        <p:nvPicPr>
          <p:cNvPr id="2" name="图片 1" descr="Ferrite_core_memory"/>
          <p:cNvPicPr>
            <a:picLocks noChangeAspect="1"/>
          </p:cNvPicPr>
          <p:nvPr>
            <p:custDataLst>
              <p:tags r:id="rId2"/>
            </p:custDataLst>
          </p:nvPr>
        </p:nvPicPr>
        <p:blipFill>
          <a:blip r:embed="rId3"/>
          <a:stretch>
            <a:fillRect/>
          </a:stretch>
        </p:blipFill>
        <p:spPr>
          <a:xfrm>
            <a:off x="1400810" y="2838450"/>
            <a:ext cx="3133090" cy="2999105"/>
          </a:xfrm>
          <a:prstGeom prst="rect">
            <a:avLst/>
          </a:prstGeom>
        </p:spPr>
      </p:pic>
      <p:pic>
        <p:nvPicPr>
          <p:cNvPr id="4" name="图片 3" descr="1200px-Bubble_memory_module"/>
          <p:cNvPicPr>
            <a:picLocks noChangeAspect="1"/>
          </p:cNvPicPr>
          <p:nvPr/>
        </p:nvPicPr>
        <p:blipFill>
          <a:blip r:embed="rId4"/>
          <a:srcRect l="7408" t="9722" r="36493" b="10537"/>
          <a:stretch>
            <a:fillRect/>
          </a:stretch>
        </p:blipFill>
        <p:spPr>
          <a:xfrm>
            <a:off x="4800600" y="2838450"/>
            <a:ext cx="3538855" cy="2999740"/>
          </a:xfrm>
          <a:prstGeom prst="rect">
            <a:avLst/>
          </a:prstGeom>
        </p:spPr>
      </p:pic>
      <p:sp>
        <p:nvSpPr>
          <p:cNvPr id="105" name="圆角矩形 104"/>
          <p:cNvSpPr/>
          <p:nvPr>
            <p:custDataLst>
              <p:tags r:id="rId5"/>
            </p:custDataLst>
          </p:nvPr>
        </p:nvSpPr>
        <p:spPr>
          <a:xfrm>
            <a:off x="4213225" y="6178550"/>
            <a:ext cx="136017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物理块</a:t>
            </a:r>
            <a:endParaRPr lang="zh-CN" altLang="en-US">
              <a:sym typeface="+mn-ea"/>
            </a:endParaRPr>
          </a:p>
        </p:txBody>
      </p:sp>
    </p:spTree>
    <p:custDataLst>
      <p:tags r:id="rId6"/>
    </p:custData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2.2 文件系统的概念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1630045"/>
          </a:xfrm>
          <a:prstGeom prst="rect">
            <a:avLst/>
          </a:prstGeom>
          <a:noFill/>
        </p:spPr>
        <p:txBody>
          <a:bodyPr wrap="square" rtlCol="0">
            <a:spAutoFit/>
          </a:bodyPr>
          <a:p>
            <a:pPr algn="ctr">
              <a:buClrTx/>
              <a:buSzTx/>
              <a:buFontTx/>
            </a:pPr>
            <a:r>
              <a:rPr lang="zh-CN" altLang="en-US" sz="2000" b="1">
                <a:solidFill>
                  <a:srgbClr val="9C0B15"/>
                </a:solidFill>
              </a:rPr>
              <a:t>块的映射</a:t>
            </a:r>
            <a:endParaRPr lang="zh-CN" altLang="en-US" sz="2000" b="1">
              <a:solidFill>
                <a:srgbClr val="9C0B15"/>
              </a:solidFill>
            </a:endParaRPr>
          </a:p>
          <a:p>
            <a:pPr>
              <a:buClrTx/>
              <a:buSzTx/>
              <a:buFontTx/>
            </a:pPr>
            <a:endParaRPr lang="zh-CN" altLang="en-US" sz="2000"/>
          </a:p>
          <a:p>
            <a:pPr>
              <a:buClrTx/>
              <a:buSzTx/>
              <a:buFontTx/>
            </a:pPr>
            <a:r>
              <a:rPr lang="zh-CN" altLang="en-US" sz="2000" b="1">
                <a:solidFill>
                  <a:srgbClr val="9C0B15"/>
                </a:solidFill>
              </a:rPr>
              <a:t>磁盘的发明</a:t>
            </a:r>
            <a:r>
              <a:rPr lang="en-US" altLang="zh-CN" sz="2000"/>
              <a:t>	</a:t>
            </a:r>
            <a:r>
              <a:rPr lang="zh-CN" altLang="en-US" sz="2000"/>
              <a:t>温彻斯特（</a:t>
            </a:r>
            <a:r>
              <a:rPr lang="en-US" altLang="zh-CN" sz="2000"/>
              <a:t>Winchester</a:t>
            </a:r>
            <a:r>
              <a:rPr lang="zh-CN" altLang="en-US" sz="2000"/>
              <a:t>）硬盘等磁盘通过在平面磁介质上记录数</a:t>
            </a:r>
            <a:r>
              <a:rPr lang="en-US" altLang="zh-CN" sz="2000">
                <a:sym typeface="+mn-ea"/>
              </a:rPr>
              <a:t>		</a:t>
            </a:r>
            <a:r>
              <a:rPr lang="zh-CN" altLang="en-US" sz="2000"/>
              <a:t>据，获得了较大的存储容量。此时，一个物理设备上可以储存</a:t>
            </a:r>
            <a:r>
              <a:rPr lang="en-US" altLang="zh-CN" sz="2000">
                <a:sym typeface="+mn-ea"/>
              </a:rPr>
              <a:t>		</a:t>
            </a:r>
            <a:r>
              <a:rPr lang="zh-CN" altLang="en-US" sz="2000"/>
              <a:t>多个文件，这就需要将文件块的内容合理地安排到物理块上。</a:t>
            </a:r>
            <a:endParaRPr lang="zh-CN" altLang="en-US" sz="2000"/>
          </a:p>
        </p:txBody>
      </p:sp>
      <p:sp>
        <p:nvSpPr>
          <p:cNvPr id="103" name="圆角矩形 102"/>
          <p:cNvSpPr/>
          <p:nvPr>
            <p:custDataLst>
              <p:tags r:id="rId2"/>
            </p:custDataLst>
          </p:nvPr>
        </p:nvSpPr>
        <p:spPr>
          <a:xfrm>
            <a:off x="3204210" y="6096000"/>
            <a:ext cx="136017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文件</a:t>
            </a:r>
            <a:r>
              <a:rPr lang="zh-CN" altLang="en-US">
                <a:sym typeface="+mn-ea"/>
              </a:rPr>
              <a:t>块</a:t>
            </a:r>
            <a:endParaRPr lang="zh-CN" altLang="en-US">
              <a:sym typeface="+mn-ea"/>
            </a:endParaRPr>
          </a:p>
        </p:txBody>
      </p:sp>
      <p:sp>
        <p:nvSpPr>
          <p:cNvPr id="2" name="圆角矩形 1"/>
          <p:cNvSpPr/>
          <p:nvPr>
            <p:custDataLst>
              <p:tags r:id="rId3"/>
            </p:custDataLst>
          </p:nvPr>
        </p:nvSpPr>
        <p:spPr>
          <a:xfrm>
            <a:off x="5617210" y="6096000"/>
            <a:ext cx="136017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物理块</a:t>
            </a:r>
            <a:endParaRPr lang="zh-CN" altLang="en-US">
              <a:sym typeface="+mn-ea"/>
            </a:endParaRPr>
          </a:p>
        </p:txBody>
      </p:sp>
      <p:cxnSp>
        <p:nvCxnSpPr>
          <p:cNvPr id="192" name="直接箭头连接符 191"/>
          <p:cNvCxnSpPr>
            <a:stCxn id="103" idx="3"/>
            <a:endCxn id="2" idx="1"/>
          </p:cNvCxnSpPr>
          <p:nvPr>
            <p:custDataLst>
              <p:tags r:id="rId4"/>
            </p:custDataLst>
          </p:nvPr>
        </p:nvCxnSpPr>
        <p:spPr>
          <a:xfrm>
            <a:off x="4564281" y="6339678"/>
            <a:ext cx="1052830"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p:cNvPicPr/>
          <p:nvPr>
            <p:custDataLst>
              <p:tags r:id="rId5"/>
            </p:custDataLst>
          </p:nvPr>
        </p:nvPicPr>
        <p:blipFill>
          <a:blip r:embed="rId6"/>
          <a:stretch>
            <a:fillRect/>
          </a:stretch>
        </p:blipFill>
        <p:spPr>
          <a:xfrm>
            <a:off x="600075" y="2019300"/>
            <a:ext cx="3620770" cy="3620770"/>
          </a:xfrm>
          <a:prstGeom prst="rect">
            <a:avLst/>
          </a:prstGeom>
          <a:noFill/>
          <a:ln w="9525">
            <a:noFill/>
          </a:ln>
        </p:spPr>
      </p:pic>
      <p:pic>
        <p:nvPicPr>
          <p:cNvPr id="5" name="图片 4" descr="IBM3380_Hard_Drive_Assembly_1980s-620x453"/>
          <p:cNvPicPr>
            <a:picLocks noChangeAspect="1"/>
          </p:cNvPicPr>
          <p:nvPr/>
        </p:nvPicPr>
        <p:blipFill>
          <a:blip r:embed="rId7"/>
          <a:stretch>
            <a:fillRect/>
          </a:stretch>
        </p:blipFill>
        <p:spPr>
          <a:xfrm>
            <a:off x="4220845" y="2019300"/>
            <a:ext cx="5233670" cy="3823970"/>
          </a:xfrm>
          <a:prstGeom prst="rect">
            <a:avLst/>
          </a:prstGeom>
        </p:spPr>
      </p:pic>
    </p:spTree>
    <p:custDataLst>
      <p:tags r:id="rId8"/>
    </p:custData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2.2 文件系统的概念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3169285"/>
          </a:xfrm>
          <a:prstGeom prst="rect">
            <a:avLst/>
          </a:prstGeom>
          <a:noFill/>
        </p:spPr>
        <p:txBody>
          <a:bodyPr wrap="square" rtlCol="0">
            <a:spAutoFit/>
          </a:bodyPr>
          <a:p>
            <a:pPr algn="ctr">
              <a:buClrTx/>
              <a:buSzTx/>
              <a:buFontTx/>
            </a:pPr>
            <a:r>
              <a:rPr lang="zh-CN" altLang="en-US" sz="2000" b="1">
                <a:solidFill>
                  <a:srgbClr val="9C0B15"/>
                </a:solidFill>
              </a:rPr>
              <a:t>块的映射</a:t>
            </a:r>
            <a:endParaRPr lang="zh-CN" altLang="en-US" sz="2000" b="1">
              <a:solidFill>
                <a:srgbClr val="9C0B15"/>
              </a:solidFill>
            </a:endParaRPr>
          </a:p>
          <a:p>
            <a:pPr>
              <a:buClrTx/>
              <a:buSzTx/>
              <a:buFontTx/>
            </a:pPr>
            <a:endParaRPr lang="zh-CN" altLang="en-US" sz="2000"/>
          </a:p>
          <a:p>
            <a:pPr>
              <a:buClrTx/>
              <a:buSzTx/>
              <a:buFontTx/>
            </a:pPr>
            <a:r>
              <a:rPr lang="zh-CN" altLang="en-US" sz="2000" b="1">
                <a:solidFill>
                  <a:srgbClr val="9C0B15"/>
                </a:solidFill>
              </a:rPr>
              <a:t>容量的增大</a:t>
            </a:r>
            <a:r>
              <a:rPr lang="en-US" altLang="zh-CN" sz="2000"/>
              <a:t>	</a:t>
            </a:r>
            <a:r>
              <a:rPr lang="zh-CN" altLang="en-US" sz="2000"/>
              <a:t>随着磁盘容量的进一步增大，</a:t>
            </a:r>
            <a:r>
              <a:rPr lang="zh-CN" altLang="en-US" sz="2000">
                <a:solidFill>
                  <a:srgbClr val="9C0B15"/>
                </a:solidFill>
              </a:rPr>
              <a:t>制造完美无瑕的存储介质变得不</a:t>
            </a:r>
            <a:r>
              <a:rPr lang="zh-CN" altLang="en-US" sz="2000">
                <a:solidFill>
                  <a:srgbClr val="9C0B15"/>
                </a:solidFill>
                <a:sym typeface="+mn-ea"/>
              </a:rPr>
              <a:t>		</a:t>
            </a:r>
            <a:r>
              <a:rPr lang="zh-CN" altLang="en-US" sz="2000">
                <a:solidFill>
                  <a:srgbClr val="9C0B15"/>
                </a:solidFill>
              </a:rPr>
              <a:t>可能</a:t>
            </a:r>
            <a:r>
              <a:rPr lang="zh-CN" altLang="en-US" sz="2000"/>
              <a:t>。一片物理磁盘中，总有几个地方是有缺陷的，无法存储</a:t>
            </a:r>
            <a:r>
              <a:rPr lang="en-US" altLang="zh-CN" sz="2000">
                <a:sym typeface="+mn-ea"/>
              </a:rPr>
              <a:t>		</a:t>
            </a:r>
            <a:r>
              <a:rPr lang="zh-CN" altLang="en-US" sz="2000"/>
              <a:t>数据，这些缺陷称为坏块。然而，</a:t>
            </a:r>
            <a:r>
              <a:rPr lang="zh-CN" altLang="en-US" sz="2000">
                <a:solidFill>
                  <a:srgbClr val="9C0B15"/>
                </a:solidFill>
              </a:rPr>
              <a:t>存储设备必须给操作系统呈</a:t>
            </a:r>
            <a:r>
              <a:rPr lang="zh-CN" altLang="en-US" sz="2000">
                <a:solidFill>
                  <a:srgbClr val="9C0B15"/>
                </a:solidFill>
                <a:sym typeface="+mn-ea"/>
              </a:rPr>
              <a:t>		</a:t>
            </a:r>
            <a:r>
              <a:rPr lang="zh-CN" altLang="en-US" sz="2000">
                <a:solidFill>
                  <a:srgbClr val="9C0B15"/>
                </a:solidFill>
              </a:rPr>
              <a:t>现连续而完美的设备存储空间</a:t>
            </a:r>
            <a:r>
              <a:rPr lang="zh-CN" altLang="en-US" sz="2000"/>
              <a:t>，因此要引入</a:t>
            </a:r>
            <a:r>
              <a:rPr lang="zh-CN" altLang="en-US" sz="2000">
                <a:solidFill>
                  <a:srgbClr val="9C0B15"/>
                </a:solidFill>
              </a:rPr>
              <a:t>地址重映射</a:t>
            </a:r>
            <a:r>
              <a:rPr lang="zh-CN" altLang="en-US" sz="2000"/>
              <a:t>的办法</a:t>
            </a:r>
            <a:r>
              <a:rPr lang="en-US" altLang="zh-CN" sz="2000">
                <a:sym typeface="+mn-ea"/>
              </a:rPr>
              <a:t>		</a:t>
            </a:r>
            <a:r>
              <a:rPr lang="zh-CN" altLang="en-US" sz="2000"/>
              <a:t>将这些坏块屏蔽掉。</a:t>
            </a:r>
            <a:endParaRPr lang="zh-CN" altLang="en-US" sz="2000"/>
          </a:p>
          <a:p>
            <a:pPr>
              <a:buClrTx/>
              <a:buSzTx/>
              <a:buFontTx/>
            </a:pPr>
            <a:r>
              <a:rPr lang="en-US" altLang="zh-CN" sz="2000">
                <a:sym typeface="+mn-ea"/>
              </a:rPr>
              <a:t>		</a:t>
            </a:r>
            <a:r>
              <a:rPr lang="zh-CN" altLang="en-US" sz="2000"/>
              <a:t>在现代</a:t>
            </a:r>
            <a:r>
              <a:rPr lang="en-US" altLang="zh-CN" sz="2000"/>
              <a:t>SSD</a:t>
            </a:r>
            <a:r>
              <a:rPr lang="zh-CN" altLang="en-US" sz="2000"/>
              <a:t>中，从设备块到物理块的翻译由</a:t>
            </a:r>
            <a:r>
              <a:rPr lang="zh-CN" altLang="en-US" sz="2000">
                <a:solidFill>
                  <a:srgbClr val="9C0B15"/>
                </a:solidFill>
              </a:rPr>
              <a:t>闪存翻译层（Flash </a:t>
            </a:r>
            <a:r>
              <a:rPr lang="zh-CN" altLang="en-US" sz="2000">
                <a:solidFill>
                  <a:srgbClr val="9C0B15"/>
                </a:solidFill>
                <a:sym typeface="+mn-ea"/>
              </a:rPr>
              <a:t>		</a:t>
            </a:r>
            <a:r>
              <a:rPr lang="zh-CN" altLang="en-US" sz="2000">
                <a:solidFill>
                  <a:srgbClr val="9C0B15"/>
                </a:solidFill>
              </a:rPr>
              <a:t>Translation Layer，FTL）</a:t>
            </a:r>
            <a:r>
              <a:rPr lang="zh-CN" altLang="en-US" sz="2000"/>
              <a:t>负责，它兼具</a:t>
            </a:r>
            <a:r>
              <a:rPr lang="zh-CN" altLang="en-US" sz="2000">
                <a:solidFill>
                  <a:srgbClr val="9C0B15"/>
                </a:solidFill>
              </a:rPr>
              <a:t>坏块屏蔽、磨损均衡和存</a:t>
            </a:r>
            <a:r>
              <a:rPr lang="zh-CN" altLang="en-US" sz="2000">
                <a:solidFill>
                  <a:srgbClr val="9C0B15"/>
                </a:solidFill>
                <a:sym typeface="+mn-ea"/>
              </a:rPr>
              <a:t>		</a:t>
            </a:r>
            <a:r>
              <a:rPr lang="zh-CN" altLang="en-US" sz="2000">
                <a:solidFill>
                  <a:srgbClr val="9C0B15"/>
                </a:solidFill>
              </a:rPr>
              <a:t>储空间整理</a:t>
            </a:r>
            <a:r>
              <a:rPr lang="zh-CN" altLang="en-US" sz="2000"/>
              <a:t>等作用。</a:t>
            </a:r>
            <a:endParaRPr lang="zh-CN" altLang="en-US" sz="2000"/>
          </a:p>
        </p:txBody>
      </p:sp>
      <p:sp>
        <p:nvSpPr>
          <p:cNvPr id="103" name="圆角矩形 102"/>
          <p:cNvSpPr/>
          <p:nvPr>
            <p:custDataLst>
              <p:tags r:id="rId2"/>
            </p:custDataLst>
          </p:nvPr>
        </p:nvSpPr>
        <p:spPr>
          <a:xfrm>
            <a:off x="2366010" y="6096000"/>
            <a:ext cx="136017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文件</a:t>
            </a:r>
            <a:r>
              <a:rPr lang="zh-CN" altLang="en-US">
                <a:sym typeface="+mn-ea"/>
              </a:rPr>
              <a:t>块</a:t>
            </a:r>
            <a:endParaRPr lang="zh-CN" altLang="en-US">
              <a:sym typeface="+mn-ea"/>
            </a:endParaRPr>
          </a:p>
        </p:txBody>
      </p:sp>
      <p:sp>
        <p:nvSpPr>
          <p:cNvPr id="2" name="圆角矩形 1"/>
          <p:cNvSpPr/>
          <p:nvPr>
            <p:custDataLst>
              <p:tags r:id="rId3"/>
            </p:custDataLst>
          </p:nvPr>
        </p:nvSpPr>
        <p:spPr>
          <a:xfrm>
            <a:off x="6701155" y="6096000"/>
            <a:ext cx="136017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物理块</a:t>
            </a:r>
            <a:endParaRPr lang="zh-CN" altLang="en-US">
              <a:sym typeface="+mn-ea"/>
            </a:endParaRPr>
          </a:p>
        </p:txBody>
      </p:sp>
      <p:cxnSp>
        <p:nvCxnSpPr>
          <p:cNvPr id="192" name="直接箭头连接符 191"/>
          <p:cNvCxnSpPr>
            <a:stCxn id="103" idx="3"/>
            <a:endCxn id="4" idx="1"/>
          </p:cNvCxnSpPr>
          <p:nvPr>
            <p:custDataLst>
              <p:tags r:id="rId4"/>
            </p:custDataLst>
          </p:nvPr>
        </p:nvCxnSpPr>
        <p:spPr>
          <a:xfrm>
            <a:off x="3726081" y="6339678"/>
            <a:ext cx="807720"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4" name="圆角矩形 3"/>
          <p:cNvSpPr/>
          <p:nvPr>
            <p:custDataLst>
              <p:tags r:id="rId5"/>
            </p:custDataLst>
          </p:nvPr>
        </p:nvSpPr>
        <p:spPr>
          <a:xfrm>
            <a:off x="4533900" y="6096000"/>
            <a:ext cx="136017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设备块</a:t>
            </a:r>
            <a:endParaRPr lang="zh-CN" altLang="en-US">
              <a:sym typeface="+mn-ea"/>
            </a:endParaRPr>
          </a:p>
        </p:txBody>
      </p:sp>
      <p:cxnSp>
        <p:nvCxnSpPr>
          <p:cNvPr id="5" name="直接箭头连接符 4"/>
          <p:cNvCxnSpPr/>
          <p:nvPr>
            <p:custDataLst>
              <p:tags r:id="rId6"/>
            </p:custDataLst>
          </p:nvPr>
        </p:nvCxnSpPr>
        <p:spPr>
          <a:xfrm>
            <a:off x="5893971" y="6339678"/>
            <a:ext cx="807720"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pic>
        <p:nvPicPr>
          <p:cNvPr id="105" name="图片 104"/>
          <p:cNvPicPr/>
          <p:nvPr/>
        </p:nvPicPr>
        <p:blipFill>
          <a:blip r:embed="rId7"/>
          <a:srcRect l="15400" t="1847" r="13900" b="8813"/>
          <a:stretch>
            <a:fillRect/>
          </a:stretch>
        </p:blipFill>
        <p:spPr>
          <a:xfrm>
            <a:off x="2366010" y="3335655"/>
            <a:ext cx="1691005" cy="2611120"/>
          </a:xfrm>
          <a:prstGeom prst="rect">
            <a:avLst/>
          </a:prstGeom>
          <a:noFill/>
          <a:ln w="9525">
            <a:noFill/>
          </a:ln>
        </p:spPr>
      </p:pic>
      <p:pic>
        <p:nvPicPr>
          <p:cNvPr id="6" name="图片 5" descr="wd-blue-3d-nand-sata-ssd-2tb-front.png.thumb.1280.1280"/>
          <p:cNvPicPr>
            <a:picLocks noChangeAspect="1"/>
          </p:cNvPicPr>
          <p:nvPr>
            <p:custDataLst>
              <p:tags r:id="rId8"/>
            </p:custDataLst>
          </p:nvPr>
        </p:nvPicPr>
        <p:blipFill>
          <a:blip r:embed="rId9"/>
          <a:srcRect l="7917" t="21417" r="8056" b="20389"/>
          <a:stretch>
            <a:fillRect/>
          </a:stretch>
        </p:blipFill>
        <p:spPr>
          <a:xfrm>
            <a:off x="5060950" y="3701415"/>
            <a:ext cx="2924175" cy="2026920"/>
          </a:xfrm>
          <a:prstGeom prst="rect">
            <a:avLst/>
          </a:prstGeom>
        </p:spPr>
      </p:pic>
    </p:spTree>
    <p:custDataLst>
      <p:tags r:id="rId10"/>
    </p:custData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2.2 文件系统的概念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3476625"/>
          </a:xfrm>
          <a:prstGeom prst="rect">
            <a:avLst/>
          </a:prstGeom>
          <a:noFill/>
        </p:spPr>
        <p:txBody>
          <a:bodyPr wrap="square" rtlCol="0">
            <a:spAutoFit/>
          </a:bodyPr>
          <a:p>
            <a:pPr algn="ctr">
              <a:buClrTx/>
              <a:buSzTx/>
              <a:buFontTx/>
            </a:pPr>
            <a:r>
              <a:rPr lang="zh-CN" altLang="en-US" sz="2000" b="1">
                <a:solidFill>
                  <a:srgbClr val="9C0B15"/>
                </a:solidFill>
              </a:rPr>
              <a:t>块的映射</a:t>
            </a:r>
            <a:endParaRPr lang="zh-CN" altLang="en-US" sz="2000" b="1">
              <a:solidFill>
                <a:srgbClr val="9C0B15"/>
              </a:solidFill>
            </a:endParaRPr>
          </a:p>
          <a:p>
            <a:pPr>
              <a:buClrTx/>
              <a:buSzTx/>
              <a:buFontTx/>
            </a:pPr>
            <a:endParaRPr lang="zh-CN" altLang="en-US" sz="2000"/>
          </a:p>
          <a:p>
            <a:pPr>
              <a:buClrTx/>
              <a:buSzTx/>
              <a:buFontTx/>
            </a:pPr>
            <a:r>
              <a:rPr lang="zh-CN" altLang="en-US" sz="2000" b="1">
                <a:solidFill>
                  <a:srgbClr val="9C0B15"/>
                </a:solidFill>
              </a:rPr>
              <a:t>灵活性的提升</a:t>
            </a:r>
            <a:r>
              <a:rPr lang="en-US" altLang="zh-CN" sz="2000"/>
              <a:t>	</a:t>
            </a:r>
            <a:r>
              <a:rPr lang="zh-CN" altLang="en-US" sz="2000"/>
              <a:t>随着硬盘容量的进一步增加，对硬盘管理的灵活性也在提升。</a:t>
            </a:r>
            <a:r>
              <a:rPr lang="en-US" altLang="zh-CN" sz="2000">
                <a:sym typeface="+mn-ea"/>
              </a:rPr>
              <a:t>		</a:t>
            </a:r>
            <a:r>
              <a:rPr lang="zh-CN" altLang="en-US" sz="2000"/>
              <a:t>有时，我们希望</a:t>
            </a:r>
            <a:r>
              <a:rPr lang="zh-CN" altLang="en-US" sz="2000">
                <a:solidFill>
                  <a:srgbClr val="9C0B15"/>
                </a:solidFill>
              </a:rPr>
              <a:t>将硬盘分成多个区域，每个区域负责一种或一</a:t>
            </a:r>
            <a:r>
              <a:rPr lang="zh-CN" altLang="en-US" sz="2000">
                <a:solidFill>
                  <a:srgbClr val="9C0B15"/>
                </a:solidFill>
                <a:sym typeface="+mn-ea"/>
              </a:rPr>
              <a:t>		</a:t>
            </a:r>
            <a:r>
              <a:rPr lang="zh-CN" altLang="en-US" sz="2000">
                <a:solidFill>
                  <a:srgbClr val="9C0B15"/>
                </a:solidFill>
              </a:rPr>
              <a:t>类用途，每个区域可以单独备份、迁移和管理</a:t>
            </a:r>
            <a:r>
              <a:rPr lang="zh-CN" altLang="en-US" sz="2000"/>
              <a:t>；另一些时候，</a:t>
            </a:r>
            <a:r>
              <a:rPr lang="en-US" altLang="zh-CN" sz="2000">
                <a:sym typeface="+mn-ea"/>
              </a:rPr>
              <a:t>		</a:t>
            </a:r>
            <a:r>
              <a:rPr lang="zh-CN" altLang="en-US" sz="2000"/>
              <a:t>我们希望</a:t>
            </a:r>
            <a:r>
              <a:rPr lang="zh-CN" altLang="en-US" sz="2000">
                <a:solidFill>
                  <a:srgbClr val="9C0B15"/>
                </a:solidFill>
              </a:rPr>
              <a:t>将多块硬盘组合成一个大的存储池，用来承载单块硬</a:t>
            </a:r>
            <a:r>
              <a:rPr lang="zh-CN" altLang="en-US" sz="2000">
                <a:solidFill>
                  <a:srgbClr val="9C0B15"/>
                </a:solidFill>
                <a:sym typeface="+mn-ea"/>
              </a:rPr>
              <a:t>		</a:t>
            </a:r>
            <a:r>
              <a:rPr lang="zh-CN" altLang="en-US" sz="2000">
                <a:solidFill>
                  <a:srgbClr val="9C0B15"/>
                </a:solidFill>
              </a:rPr>
              <a:t>盘难以承载的数据量，或者提高存储的可靠性</a:t>
            </a:r>
            <a:r>
              <a:rPr lang="zh-CN" altLang="en-US" sz="2000"/>
              <a:t>。</a:t>
            </a:r>
            <a:endParaRPr lang="zh-CN" altLang="en-US" sz="2000"/>
          </a:p>
          <a:p>
            <a:pPr>
              <a:buClrTx/>
              <a:buSzTx/>
              <a:buFontTx/>
            </a:pPr>
            <a:r>
              <a:rPr lang="en-US" altLang="zh-CN" sz="2000">
                <a:sym typeface="+mn-ea"/>
              </a:rPr>
              <a:t>		</a:t>
            </a:r>
            <a:r>
              <a:rPr lang="zh-CN" altLang="en-US" sz="2000"/>
              <a:t>此时便出现了逻辑设备的概念：它和物理设备之间可以是</a:t>
            </a:r>
            <a:r>
              <a:rPr lang="zh-CN" altLang="en-US" sz="2000">
                <a:solidFill>
                  <a:srgbClr val="9C0B15"/>
                </a:solidFill>
              </a:rPr>
              <a:t>一对</a:t>
            </a:r>
            <a:r>
              <a:rPr lang="zh-CN" altLang="en-US" sz="2000">
                <a:solidFill>
                  <a:srgbClr val="9C0B15"/>
                </a:solidFill>
                <a:sym typeface="+mn-ea"/>
              </a:rPr>
              <a:t>		</a:t>
            </a:r>
            <a:r>
              <a:rPr lang="zh-CN" altLang="en-US" sz="2000">
                <a:solidFill>
                  <a:srgbClr val="9C0B15"/>
                </a:solidFill>
              </a:rPr>
              <a:t>一、一对多、多对一或多对多</a:t>
            </a:r>
            <a:r>
              <a:rPr lang="zh-CN" altLang="en-US" sz="2000"/>
              <a:t>。在现代云计算中，存储层次更</a:t>
            </a:r>
            <a:r>
              <a:rPr lang="en-US" altLang="zh-CN" sz="2000">
                <a:sym typeface="+mn-ea"/>
              </a:rPr>
              <a:t>		</a:t>
            </a:r>
            <a:r>
              <a:rPr lang="zh-CN" altLang="en-US" sz="2000"/>
              <a:t>复杂，对存储灵活性的要求更高，甚至要求存储器的热插拔和</a:t>
            </a:r>
            <a:r>
              <a:rPr lang="en-US" altLang="zh-CN" sz="2000">
                <a:sym typeface="+mn-ea"/>
              </a:rPr>
              <a:t>		</a:t>
            </a:r>
            <a:r>
              <a:rPr lang="zh-CN" altLang="en-US" sz="2000"/>
              <a:t>程序的热迁移，因此逻辑设备与物理设备之间的映射越发复杂。</a:t>
            </a:r>
            <a:endParaRPr lang="zh-CN" altLang="en-US" sz="2000"/>
          </a:p>
        </p:txBody>
      </p:sp>
      <p:sp>
        <p:nvSpPr>
          <p:cNvPr id="103" name="圆角矩形 102"/>
          <p:cNvSpPr/>
          <p:nvPr>
            <p:custDataLst>
              <p:tags r:id="rId2"/>
            </p:custDataLst>
          </p:nvPr>
        </p:nvSpPr>
        <p:spPr>
          <a:xfrm>
            <a:off x="3337560" y="6096000"/>
            <a:ext cx="136017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逻辑块</a:t>
            </a:r>
            <a:endParaRPr lang="zh-CN" altLang="en-US">
              <a:sym typeface="+mn-ea"/>
            </a:endParaRPr>
          </a:p>
        </p:txBody>
      </p:sp>
      <p:sp>
        <p:nvSpPr>
          <p:cNvPr id="2" name="圆角矩形 1"/>
          <p:cNvSpPr/>
          <p:nvPr>
            <p:custDataLst>
              <p:tags r:id="rId3"/>
            </p:custDataLst>
          </p:nvPr>
        </p:nvSpPr>
        <p:spPr>
          <a:xfrm>
            <a:off x="7672705" y="6096000"/>
            <a:ext cx="136017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物理块</a:t>
            </a:r>
            <a:endParaRPr lang="zh-CN" altLang="en-US">
              <a:sym typeface="+mn-ea"/>
            </a:endParaRPr>
          </a:p>
        </p:txBody>
      </p:sp>
      <p:cxnSp>
        <p:nvCxnSpPr>
          <p:cNvPr id="192" name="直接箭头连接符 191"/>
          <p:cNvCxnSpPr>
            <a:stCxn id="103" idx="3"/>
            <a:endCxn id="4" idx="1"/>
          </p:cNvCxnSpPr>
          <p:nvPr>
            <p:custDataLst>
              <p:tags r:id="rId4"/>
            </p:custDataLst>
          </p:nvPr>
        </p:nvCxnSpPr>
        <p:spPr>
          <a:xfrm>
            <a:off x="4697631" y="6339678"/>
            <a:ext cx="807720"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4" name="圆角矩形 3"/>
          <p:cNvSpPr/>
          <p:nvPr>
            <p:custDataLst>
              <p:tags r:id="rId5"/>
            </p:custDataLst>
          </p:nvPr>
        </p:nvSpPr>
        <p:spPr>
          <a:xfrm>
            <a:off x="5505450" y="6096000"/>
            <a:ext cx="136017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设备块</a:t>
            </a:r>
            <a:endParaRPr lang="zh-CN" altLang="en-US">
              <a:sym typeface="+mn-ea"/>
            </a:endParaRPr>
          </a:p>
        </p:txBody>
      </p:sp>
      <p:cxnSp>
        <p:nvCxnSpPr>
          <p:cNvPr id="5" name="直接箭头连接符 4"/>
          <p:cNvCxnSpPr/>
          <p:nvPr>
            <p:custDataLst>
              <p:tags r:id="rId6"/>
            </p:custDataLst>
          </p:nvPr>
        </p:nvCxnSpPr>
        <p:spPr>
          <a:xfrm>
            <a:off x="6865521" y="6339678"/>
            <a:ext cx="807720"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7" name="圆角矩形 6"/>
          <p:cNvSpPr/>
          <p:nvPr>
            <p:custDataLst>
              <p:tags r:id="rId7"/>
            </p:custDataLst>
          </p:nvPr>
        </p:nvSpPr>
        <p:spPr>
          <a:xfrm>
            <a:off x="1178560" y="6096000"/>
            <a:ext cx="136017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文件</a:t>
            </a:r>
            <a:r>
              <a:rPr lang="zh-CN" altLang="en-US">
                <a:sym typeface="+mn-ea"/>
              </a:rPr>
              <a:t>块</a:t>
            </a:r>
            <a:endParaRPr lang="zh-CN" altLang="en-US">
              <a:sym typeface="+mn-ea"/>
            </a:endParaRPr>
          </a:p>
        </p:txBody>
      </p:sp>
      <p:cxnSp>
        <p:nvCxnSpPr>
          <p:cNvPr id="8" name="直接箭头连接符 7"/>
          <p:cNvCxnSpPr>
            <a:stCxn id="7" idx="3"/>
          </p:cNvCxnSpPr>
          <p:nvPr>
            <p:custDataLst>
              <p:tags r:id="rId8"/>
            </p:custDataLst>
          </p:nvPr>
        </p:nvCxnSpPr>
        <p:spPr>
          <a:xfrm>
            <a:off x="2538631" y="6339678"/>
            <a:ext cx="807720"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pic>
        <p:nvPicPr>
          <p:cNvPr id="106" name="图片 105"/>
          <p:cNvPicPr/>
          <p:nvPr>
            <p:custDataLst>
              <p:tags r:id="rId9"/>
            </p:custDataLst>
          </p:nvPr>
        </p:nvPicPr>
        <p:blipFill>
          <a:blip r:embed="rId10"/>
          <a:stretch>
            <a:fillRect/>
          </a:stretch>
        </p:blipFill>
        <p:spPr>
          <a:xfrm>
            <a:off x="4128135" y="3642995"/>
            <a:ext cx="3794760" cy="2371725"/>
          </a:xfrm>
          <a:prstGeom prst="rect">
            <a:avLst/>
          </a:prstGeom>
          <a:noFill/>
          <a:ln w="9525">
            <a:noFill/>
          </a:ln>
        </p:spPr>
      </p:pic>
      <p:sp>
        <p:nvSpPr>
          <p:cNvPr id="9" name="右箭头标注 8"/>
          <p:cNvSpPr/>
          <p:nvPr/>
        </p:nvSpPr>
        <p:spPr>
          <a:xfrm>
            <a:off x="561340" y="3828415"/>
            <a:ext cx="3314700" cy="2105660"/>
          </a:xfrm>
          <a:prstGeom prst="rightArrowCallout">
            <a:avLst>
              <a:gd name="adj1" fmla="val 10615"/>
              <a:gd name="adj2" fmla="val 16767"/>
              <a:gd name="adj3" fmla="val 12635"/>
              <a:gd name="adj4" fmla="val 86443"/>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a:t>“</a:t>
            </a:r>
            <a:r>
              <a:rPr lang="zh-CN" altLang="en-US"/>
              <a:t>计算机科学领域里的任何问题,都可以通过引入一个中间层来解决。如果一个中间层解决不了问题,那就再加一个中间层。</a:t>
            </a:r>
            <a:r>
              <a:rPr lang="en-US" altLang="zh-CN"/>
              <a:t>” </a:t>
            </a:r>
            <a:endParaRPr lang="en-US" altLang="zh-CN"/>
          </a:p>
          <a:p>
            <a:pPr algn="ctr"/>
            <a:r>
              <a:rPr lang="en-US" altLang="zh-CN"/>
              <a:t>——Butler Lampson</a:t>
            </a:r>
            <a:r>
              <a:rPr lang="zh-CN" altLang="en-US"/>
              <a:t>，</a:t>
            </a:r>
            <a:r>
              <a:rPr lang="en-US" altLang="zh-CN"/>
              <a:t>1972</a:t>
            </a:r>
            <a:endParaRPr lang="en-US" altLang="zh-CN"/>
          </a:p>
        </p:txBody>
      </p:sp>
    </p:spTree>
    <p:custDataLst>
      <p:tags r:id="rId11"/>
    </p:custData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1.1 外存与</a:t>
                      </a: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内存</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1014730"/>
          </a:xfrm>
          <a:prstGeom prst="rect">
            <a:avLst/>
          </a:prstGeom>
          <a:noFill/>
        </p:spPr>
        <p:txBody>
          <a:bodyPr wrap="square" rtlCol="0">
            <a:spAutoFit/>
          </a:bodyPr>
          <a:p>
            <a:pPr algn="ctr"/>
            <a:r>
              <a:rPr lang="zh-CN" altLang="en-US" sz="2000" b="1">
                <a:solidFill>
                  <a:srgbClr val="9C0B15"/>
                </a:solidFill>
              </a:rPr>
              <a:t>外存与内存</a:t>
            </a:r>
            <a:endParaRPr lang="zh-CN" altLang="en-US" sz="2000"/>
          </a:p>
          <a:p>
            <a:pPr>
              <a:buClrTx/>
              <a:buSzTx/>
              <a:buFontTx/>
            </a:pPr>
            <a:endParaRPr lang="zh-CN" sz="2000"/>
          </a:p>
          <a:p>
            <a:pPr>
              <a:buClrTx/>
              <a:buSzTx/>
              <a:buFontTx/>
            </a:pPr>
            <a:r>
              <a:rPr lang="zh-CN" altLang="en-US" sz="2000" b="1">
                <a:solidFill>
                  <a:srgbClr val="9C0B15"/>
                </a:solidFill>
              </a:rPr>
              <a:t>问题</a:t>
            </a:r>
            <a:r>
              <a:rPr lang="en-US" altLang="zh-CN" sz="2000"/>
              <a:t>	</a:t>
            </a:r>
            <a:r>
              <a:rPr lang="zh-CN" altLang="en-US" sz="2000"/>
              <a:t>外存（</a:t>
            </a:r>
            <a:r>
              <a:rPr lang="en-US" altLang="zh-CN" sz="2000"/>
              <a:t>Storage</a:t>
            </a:r>
            <a:r>
              <a:rPr lang="zh-CN" altLang="en-US" sz="2000"/>
              <a:t>）和内存（</a:t>
            </a:r>
            <a:r>
              <a:rPr lang="en-US" altLang="zh-CN" sz="2000"/>
              <a:t>Memory</a:t>
            </a:r>
            <a:r>
              <a:rPr lang="zh-CN" altLang="en-US" sz="2000"/>
              <a:t>）有什么区别？</a:t>
            </a:r>
            <a:endParaRPr lang="en-US" altLang="zh-CN" sz="2000"/>
          </a:p>
        </p:txBody>
      </p:sp>
      <p:grpSp>
        <p:nvGrpSpPr>
          <p:cNvPr id="4" name="组合 3"/>
          <p:cNvGrpSpPr/>
          <p:nvPr/>
        </p:nvGrpSpPr>
        <p:grpSpPr>
          <a:xfrm>
            <a:off x="1010285" y="1275080"/>
            <a:ext cx="9284970" cy="5435600"/>
            <a:chOff x="1591" y="2008"/>
            <a:chExt cx="14622" cy="8560"/>
          </a:xfrm>
        </p:grpSpPr>
        <p:pic>
          <p:nvPicPr>
            <p:cNvPr id="101" name="图片 100"/>
            <p:cNvPicPr/>
            <p:nvPr>
              <p:custDataLst>
                <p:tags r:id="rId2"/>
              </p:custDataLst>
            </p:nvPr>
          </p:nvPicPr>
          <p:blipFill>
            <a:blip r:embed="rId3"/>
            <a:srcRect l="16000" t="2037" r="18194" b="3565"/>
            <a:stretch>
              <a:fillRect/>
            </a:stretch>
          </p:blipFill>
          <p:spPr>
            <a:xfrm>
              <a:off x="1591" y="2188"/>
              <a:ext cx="5750" cy="8250"/>
            </a:xfrm>
            <a:prstGeom prst="rect">
              <a:avLst/>
            </a:prstGeom>
            <a:noFill/>
            <a:ln w="9525">
              <a:noFill/>
            </a:ln>
          </p:spPr>
        </p:pic>
        <p:pic>
          <p:nvPicPr>
            <p:cNvPr id="2" name="图片 1"/>
            <p:cNvPicPr>
              <a:picLocks noChangeAspect="1"/>
            </p:cNvPicPr>
            <p:nvPr>
              <p:custDataLst>
                <p:tags r:id="rId4"/>
              </p:custDataLst>
            </p:nvPr>
          </p:nvPicPr>
          <p:blipFill>
            <a:blip r:embed="rId5"/>
            <a:stretch>
              <a:fillRect/>
            </a:stretch>
          </p:blipFill>
          <p:spPr>
            <a:xfrm rot="2700000">
              <a:off x="7685" y="2040"/>
              <a:ext cx="8560" cy="8496"/>
            </a:xfrm>
            <a:prstGeom prst="rect">
              <a:avLst/>
            </a:prstGeom>
          </p:spPr>
        </p:pic>
      </p:grpSp>
    </p:spTree>
    <p:custDataLst>
      <p:tags r:id="rId6"/>
    </p:custData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2.2 文件系统的概念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路径与目录</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文件的组织</a:t>
            </a:r>
            <a:r>
              <a:rPr lang="en-US" altLang="zh-CN" sz="2000"/>
              <a:t>	</a:t>
            </a:r>
            <a:r>
              <a:rPr lang="zh-CN" altLang="en-US" sz="2000"/>
              <a:t>文件系统一般以</a:t>
            </a:r>
            <a:r>
              <a:rPr lang="zh-CN" altLang="en-US" sz="2000">
                <a:solidFill>
                  <a:srgbClr val="9C0B15"/>
                </a:solidFill>
              </a:rPr>
              <a:t>树状的方式组织文件</a:t>
            </a:r>
            <a:r>
              <a:rPr lang="zh-CN" altLang="en-US" sz="2000"/>
              <a:t>，因为这和日常生活中我</a:t>
            </a:r>
            <a:r>
              <a:rPr lang="en-US" altLang="zh-CN" sz="2000">
                <a:sym typeface="+mn-ea"/>
              </a:rPr>
              <a:t>		</a:t>
            </a:r>
            <a:r>
              <a:rPr lang="zh-CN" altLang="en-US" sz="2000"/>
              <a:t>们组织、保管和使用文档的习惯是相符的。</a:t>
            </a:r>
            <a:endParaRPr lang="zh-CN" altLang="en-US" sz="2000"/>
          </a:p>
          <a:p>
            <a:pPr algn="l">
              <a:buClrTx/>
              <a:buSzTx/>
              <a:buFontTx/>
            </a:pPr>
            <a:endParaRPr lang="zh-CN" altLang="en-US" sz="2000"/>
          </a:p>
          <a:p>
            <a:pPr algn="l">
              <a:buClrTx/>
              <a:buSzTx/>
              <a:buFontTx/>
            </a:pPr>
            <a:r>
              <a:rPr lang="zh-CN" altLang="en-US" sz="2000" b="1">
                <a:solidFill>
                  <a:srgbClr val="9C0B15"/>
                </a:solidFill>
              </a:rPr>
              <a:t>路径</a:t>
            </a:r>
            <a:r>
              <a:rPr lang="en-US" altLang="zh-CN" sz="2000"/>
              <a:t>		</a:t>
            </a:r>
            <a:r>
              <a:rPr lang="zh-CN" altLang="en-US" sz="2000"/>
              <a:t>文件在文件系统中的位置用</a:t>
            </a:r>
            <a:r>
              <a:rPr lang="zh-CN" altLang="en-US" sz="2000">
                <a:solidFill>
                  <a:srgbClr val="9C0B15"/>
                </a:solidFill>
              </a:rPr>
              <a:t>路径</a:t>
            </a:r>
            <a:r>
              <a:rPr lang="zh-CN" altLang="en-US" sz="2000"/>
              <a:t>表示。路径字符串由</a:t>
            </a:r>
            <a:r>
              <a:rPr lang="zh-CN" altLang="en-US" sz="2000">
                <a:solidFill>
                  <a:srgbClr val="9C0B15"/>
                </a:solidFill>
              </a:rPr>
              <a:t>一系列由</a:t>
            </a:r>
            <a:r>
              <a:rPr lang="zh-CN" altLang="en-US" sz="2000" b="1">
                <a:solidFill>
                  <a:srgbClr val="9C0B15"/>
                </a:solidFill>
              </a:rPr>
              <a:t>Path</a:t>
            </a:r>
            <a:r>
              <a:rPr lang="en-US" altLang="zh-CN" sz="2000">
                <a:sym typeface="+mn-ea"/>
              </a:rPr>
              <a:t>		</a:t>
            </a:r>
            <a:r>
              <a:rPr lang="zh-CN" altLang="en-US" sz="2000">
                <a:solidFill>
                  <a:srgbClr val="9C0B15"/>
                </a:solidFill>
              </a:rPr>
              <a:t>分隔符隔开的子字符串组成</a:t>
            </a:r>
            <a:r>
              <a:rPr lang="zh-CN" altLang="en-US" sz="2000"/>
              <a:t>，它唯一确定一个文件。路径又可</a:t>
            </a:r>
            <a:r>
              <a:rPr lang="en-US" altLang="zh-CN" sz="2000">
                <a:sym typeface="+mn-ea"/>
              </a:rPr>
              <a:t>		</a:t>
            </a:r>
            <a:r>
              <a:rPr lang="zh-CN" altLang="en-US" sz="2000"/>
              <a:t>以分为</a:t>
            </a:r>
            <a:r>
              <a:rPr lang="zh-CN" altLang="en-US" sz="2000">
                <a:solidFill>
                  <a:srgbClr val="9C0B15"/>
                </a:solidFill>
              </a:rPr>
              <a:t>绝对路径</a:t>
            </a:r>
            <a:r>
              <a:rPr lang="zh-CN" altLang="en-US" sz="2000"/>
              <a:t>和</a:t>
            </a:r>
            <a:r>
              <a:rPr lang="zh-CN" altLang="en-US" sz="2000">
                <a:solidFill>
                  <a:srgbClr val="9C0B15"/>
                </a:solidFill>
              </a:rPr>
              <a:t>相对路径</a:t>
            </a:r>
            <a:r>
              <a:rPr lang="zh-CN" altLang="en-US" sz="2000"/>
              <a:t>。分隔符</a:t>
            </a:r>
            <a:r>
              <a:rPr lang="zh-CN" altLang="en-US" sz="2000">
                <a:solidFill>
                  <a:srgbClr val="9C0B15"/>
                </a:solidFill>
              </a:rPr>
              <a:t>一般是“/”或者“\”</a:t>
            </a:r>
            <a:r>
              <a:rPr lang="zh-CN" altLang="en-US" sz="2000"/>
              <a:t>。</a:t>
            </a:r>
            <a:endParaRPr lang="zh-CN" altLang="en-US" sz="2000"/>
          </a:p>
          <a:p>
            <a:pPr algn="l">
              <a:buClrTx/>
              <a:buSzTx/>
              <a:buFontTx/>
            </a:pPr>
            <a:endParaRPr lang="zh-CN" altLang="en-US" sz="2000"/>
          </a:p>
          <a:p>
            <a:pPr algn="l">
              <a:buClrTx/>
              <a:buSzTx/>
              <a:buFontTx/>
            </a:pPr>
            <a:r>
              <a:rPr lang="zh-CN" altLang="en-US" sz="2000" b="1">
                <a:solidFill>
                  <a:srgbClr val="9C0B15"/>
                </a:solidFill>
              </a:rPr>
              <a:t>目录</a:t>
            </a:r>
            <a:r>
              <a:rPr lang="en-US" altLang="zh-CN" sz="2000"/>
              <a:t>		</a:t>
            </a:r>
            <a:r>
              <a:rPr lang="zh-CN" altLang="en-US" sz="2000"/>
              <a:t>文件路径中由分隔符隔开的子字符串，又称文件夹。</a:t>
            </a:r>
            <a:r>
              <a:rPr lang="zh-CN" altLang="en-US" sz="2000">
                <a:solidFill>
                  <a:srgbClr val="9C0B15"/>
                </a:solidFill>
              </a:rPr>
              <a:t>每一个目</a:t>
            </a:r>
            <a:r>
              <a:rPr lang="zh-CN" altLang="en-US" sz="2000" b="1">
                <a:solidFill>
                  <a:srgbClr val="9C0B15"/>
                </a:solidFill>
              </a:rPr>
              <a:t>Directory/Folder</a:t>
            </a:r>
            <a:r>
              <a:rPr lang="en-US" altLang="zh-CN" sz="2000">
                <a:sym typeface="+mn-ea"/>
              </a:rPr>
              <a:t>	</a:t>
            </a:r>
            <a:r>
              <a:rPr lang="zh-CN" altLang="en-US" sz="2000">
                <a:solidFill>
                  <a:srgbClr val="9C0B15"/>
                </a:solidFill>
              </a:rPr>
              <a:t>录都对应于一个文件组织层次</a:t>
            </a:r>
            <a:r>
              <a:rPr lang="zh-CN" altLang="en-US" sz="2000"/>
              <a:t>。目录可以互相嵌套，一个目录</a:t>
            </a:r>
            <a:r>
              <a:rPr lang="en-US" altLang="zh-CN" sz="2000">
                <a:sym typeface="+mn-ea"/>
              </a:rPr>
              <a:t>		</a:t>
            </a:r>
            <a:r>
              <a:rPr lang="zh-CN" altLang="en-US" sz="2000"/>
              <a:t>下的其它目录称为它的子目录。</a:t>
            </a:r>
            <a:endParaRPr lang="zh-CN" altLang="en-US" sz="2000"/>
          </a:p>
          <a:p>
            <a:pPr algn="l">
              <a:buClrTx/>
              <a:buSzTx/>
              <a:buFontTx/>
            </a:pPr>
            <a:endParaRPr lang="zh-CN" altLang="en-US" sz="2000"/>
          </a:p>
          <a:p>
            <a:pPr algn="l">
              <a:buClrTx/>
              <a:buSzTx/>
              <a:buFontTx/>
            </a:pPr>
            <a:r>
              <a:rPr lang="zh-CN" altLang="en-US" sz="2000" b="1">
                <a:solidFill>
                  <a:srgbClr val="9C0B15"/>
                </a:solidFill>
              </a:rPr>
              <a:t>相对路径</a:t>
            </a:r>
            <a:r>
              <a:rPr lang="en-US" altLang="zh-CN" sz="2000"/>
              <a:t>	</a:t>
            </a:r>
            <a:r>
              <a:rPr lang="zh-CN" altLang="en-US" sz="2000"/>
              <a:t>从</a:t>
            </a:r>
            <a:r>
              <a:rPr lang="zh-CN" altLang="en-US" sz="2000">
                <a:solidFill>
                  <a:srgbClr val="9C0B15"/>
                </a:solidFill>
              </a:rPr>
              <a:t>某个目录D起始</a:t>
            </a:r>
            <a:r>
              <a:rPr lang="zh-CN" altLang="en-US" sz="2000"/>
              <a:t>，经由逐步查找能找到某文件</a:t>
            </a:r>
            <a:r>
              <a:rPr lang="en-US" altLang="zh-CN" sz="2000"/>
              <a:t>F</a:t>
            </a:r>
            <a:r>
              <a:rPr lang="zh-CN" altLang="en-US" sz="2000"/>
              <a:t>的路径，称</a:t>
            </a:r>
            <a:r>
              <a:rPr lang="zh-CN" altLang="en-US" sz="2000">
                <a:sym typeface="+mn-ea"/>
              </a:rPr>
              <a:t>为</a:t>
            </a:r>
            <a:r>
              <a:rPr lang="zh-CN" altLang="en-US" sz="2000" b="1">
                <a:solidFill>
                  <a:srgbClr val="9C0B15"/>
                </a:solidFill>
                <a:sym typeface="+mn-ea"/>
              </a:rPr>
              <a:t>Relative Path</a:t>
            </a:r>
            <a:r>
              <a:rPr lang="en-US" altLang="zh-CN" sz="2000">
                <a:sym typeface="+mn-ea"/>
              </a:rPr>
              <a:t>	</a:t>
            </a:r>
            <a:r>
              <a:rPr lang="en-US" altLang="zh-CN" sz="2000"/>
              <a:t>F</a:t>
            </a:r>
            <a:r>
              <a:rPr lang="zh-CN" altLang="en-US" sz="2000"/>
              <a:t>相对于</a:t>
            </a:r>
            <a:r>
              <a:rPr lang="en-US" altLang="zh-CN" sz="2000"/>
              <a:t>D</a:t>
            </a:r>
            <a:r>
              <a:rPr lang="zh-CN" altLang="en-US" sz="2000"/>
              <a:t>的路径。</a:t>
            </a:r>
            <a:endParaRPr lang="zh-CN" altLang="en-US" sz="2000"/>
          </a:p>
          <a:p>
            <a:pPr algn="l">
              <a:buClrTx/>
              <a:buSzTx/>
              <a:buFontTx/>
            </a:pPr>
            <a:endParaRPr lang="zh-CN" altLang="en-US" sz="2000"/>
          </a:p>
          <a:p>
            <a:pPr algn="l">
              <a:buClrTx/>
              <a:buSzTx/>
              <a:buFontTx/>
            </a:pPr>
            <a:r>
              <a:rPr lang="zh-CN" altLang="en-US" sz="2000" b="1">
                <a:solidFill>
                  <a:srgbClr val="9C0B15"/>
                </a:solidFill>
                <a:sym typeface="+mn-ea"/>
              </a:rPr>
              <a:t>绝对路径</a:t>
            </a:r>
            <a:r>
              <a:rPr lang="en-US" altLang="zh-CN" sz="2000">
                <a:sym typeface="+mn-ea"/>
              </a:rPr>
              <a:t>	</a:t>
            </a:r>
            <a:r>
              <a:rPr lang="zh-CN" altLang="en-US" sz="2000">
                <a:sym typeface="+mn-ea"/>
              </a:rPr>
              <a:t>某文件</a:t>
            </a:r>
            <a:r>
              <a:rPr lang="en-US" altLang="zh-CN" sz="2000">
                <a:sym typeface="+mn-ea"/>
              </a:rPr>
              <a:t>F</a:t>
            </a:r>
            <a:r>
              <a:rPr lang="zh-CN" altLang="en-US" sz="2000">
                <a:sym typeface="+mn-ea"/>
              </a:rPr>
              <a:t>相对于</a:t>
            </a:r>
            <a:r>
              <a:rPr lang="zh-CN" altLang="en-US" sz="2000">
                <a:solidFill>
                  <a:srgbClr val="9C0B15"/>
                </a:solidFill>
                <a:sym typeface="+mn-ea"/>
              </a:rPr>
              <a:t>系统根目录</a:t>
            </a:r>
            <a:r>
              <a:rPr lang="zh-CN" altLang="en-US" sz="2000">
                <a:sym typeface="+mn-ea"/>
              </a:rPr>
              <a:t>的路径。也即从系统根目录出发，一</a:t>
            </a:r>
            <a:r>
              <a:rPr lang="zh-CN" altLang="en-US" sz="2000" b="1">
                <a:solidFill>
                  <a:srgbClr val="9C0B15"/>
                </a:solidFill>
                <a:sym typeface="+mn-ea"/>
              </a:rPr>
              <a:t>Absolute Path</a:t>
            </a:r>
            <a:r>
              <a:rPr lang="en-US" altLang="zh-CN" sz="2000">
                <a:sym typeface="+mn-ea"/>
              </a:rPr>
              <a:t>	</a:t>
            </a:r>
            <a:r>
              <a:rPr lang="zh-CN" altLang="en-US" sz="2000">
                <a:sym typeface="+mn-ea"/>
              </a:rPr>
              <a:t>步步跟随查找，能找到该文件</a:t>
            </a:r>
            <a:r>
              <a:rPr lang="en-US" altLang="zh-CN" sz="2000">
                <a:sym typeface="+mn-ea"/>
              </a:rPr>
              <a:t>F</a:t>
            </a:r>
            <a:r>
              <a:rPr lang="zh-CN" altLang="en-US" sz="2000">
                <a:sym typeface="+mn-ea"/>
              </a:rPr>
              <a:t>。</a:t>
            </a:r>
            <a:endParaRPr lang="zh-CN" altLang="en-US" sz="2000"/>
          </a:p>
          <a:p>
            <a:pPr algn="l">
              <a:buClrTx/>
              <a:buSzTx/>
              <a:buFontTx/>
            </a:pPr>
            <a:endParaRPr lang="zh-CN" altLang="en-US" sz="2000"/>
          </a:p>
          <a:p>
            <a:pPr algn="l">
              <a:buClrTx/>
              <a:buSzTx/>
              <a:buFontTx/>
            </a:pPr>
            <a:r>
              <a:rPr lang="zh-CN" altLang="en-US" sz="2000" b="1">
                <a:solidFill>
                  <a:srgbClr val="9C0B15"/>
                </a:solidFill>
              </a:rPr>
              <a:t>工作目录</a:t>
            </a:r>
            <a:r>
              <a:rPr lang="en-US" altLang="zh-CN" sz="2000"/>
              <a:t>	</a:t>
            </a:r>
            <a:r>
              <a:rPr lang="zh-CN" altLang="en-US" sz="2000"/>
              <a:t>某应用程序进行</a:t>
            </a:r>
            <a:r>
              <a:rPr lang="zh-CN" altLang="en-US" sz="2000">
                <a:sym typeface="+mn-ea"/>
              </a:rPr>
              <a:t>文件</a:t>
            </a:r>
            <a:r>
              <a:rPr lang="zh-CN" altLang="en-US" sz="2000"/>
              <a:t>路径</a:t>
            </a:r>
            <a:r>
              <a:rPr lang="zh-CN" altLang="en-US" sz="2000">
                <a:sym typeface="+mn-ea"/>
              </a:rPr>
              <a:t>解析</a:t>
            </a:r>
            <a:r>
              <a:rPr lang="zh-CN" altLang="en-US" sz="2000"/>
              <a:t>的</a:t>
            </a:r>
            <a:r>
              <a:rPr lang="zh-CN" altLang="en-US" sz="2000">
                <a:solidFill>
                  <a:srgbClr val="9C0B15"/>
                </a:solidFill>
              </a:rPr>
              <a:t>起始目录</a:t>
            </a:r>
            <a:r>
              <a:rPr lang="zh-CN" altLang="en-US" sz="2000"/>
              <a:t>。该程序中的一切路</a:t>
            </a:r>
            <a:endParaRPr lang="zh-CN" altLang="en-US" sz="2000"/>
          </a:p>
          <a:p>
            <a:pPr algn="l">
              <a:buClrTx/>
              <a:buSzTx/>
              <a:buFontTx/>
            </a:pPr>
            <a:r>
              <a:rPr lang="zh-CN" altLang="en-US" sz="2000" b="1">
                <a:solidFill>
                  <a:srgbClr val="9C0B15"/>
                </a:solidFill>
              </a:rPr>
              <a:t>Working Dir</a:t>
            </a:r>
            <a:r>
              <a:rPr lang="en-US" altLang="zh-CN" sz="2000"/>
              <a:t>	</a:t>
            </a:r>
            <a:r>
              <a:rPr lang="zh-CN" altLang="en-US" sz="2000">
                <a:sym typeface="+mn-ea"/>
              </a:rPr>
              <a:t>径都看做是对该目录的相对路径。</a:t>
            </a:r>
            <a:endParaRPr lang="en-US" altLang="zh-CN" sz="2000"/>
          </a:p>
        </p:txBody>
      </p:sp>
    </p:spTree>
    <p:custDataLst>
      <p:tags r:id="rId2"/>
    </p:custData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2.2 文件系统的概念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247130"/>
          </a:xfrm>
          <a:prstGeom prst="rect">
            <a:avLst/>
          </a:prstGeom>
          <a:noFill/>
        </p:spPr>
        <p:txBody>
          <a:bodyPr wrap="square" rtlCol="0">
            <a:spAutoFit/>
          </a:bodyPr>
          <a:p>
            <a:pPr algn="ctr">
              <a:buClrTx/>
              <a:buSzTx/>
              <a:buFontTx/>
            </a:pPr>
            <a:r>
              <a:rPr lang="zh-CN" altLang="en-US" sz="2000" b="1">
                <a:solidFill>
                  <a:srgbClr val="9C0B15"/>
                </a:solidFill>
              </a:rPr>
              <a:t>路径与目录</a:t>
            </a:r>
            <a:endParaRPr lang="zh-CN" altLang="en-US" sz="2000" b="1">
              <a:solidFill>
                <a:srgbClr val="9C0B15"/>
              </a:solidFill>
            </a:endParaRPr>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l">
              <a:buClrTx/>
              <a:buSzTx/>
              <a:buFontTx/>
            </a:pPr>
            <a:r>
              <a:rPr lang="zh-CN" altLang="en-US" sz="2000" b="1">
                <a:solidFill>
                  <a:srgbClr val="9C0B15"/>
                </a:solidFill>
              </a:rPr>
              <a:t>问题一</a:t>
            </a:r>
            <a:r>
              <a:rPr lang="en-US" altLang="zh-CN" sz="2000" b="1">
                <a:solidFill>
                  <a:srgbClr val="9C0B15"/>
                </a:solidFill>
              </a:rPr>
              <a:t>		</a:t>
            </a:r>
            <a:r>
              <a:rPr lang="zh-CN" altLang="en-US" sz="2000"/>
              <a:t>Folder2的绝对路径是什么？看路径能看出这是一个文件夹还是</a:t>
            </a:r>
            <a:r>
              <a:rPr lang="en-US" altLang="zh-CN" sz="2000" b="1">
                <a:solidFill>
                  <a:srgbClr val="9C0B15"/>
                </a:solidFill>
                <a:sym typeface="+mn-ea"/>
              </a:rPr>
              <a:t>		</a:t>
            </a:r>
            <a:r>
              <a:rPr lang="zh-CN" altLang="en-US" sz="2000"/>
              <a:t>一个文件吗？如果想要区分，可以怎么做？</a:t>
            </a:r>
            <a:endParaRPr lang="zh-CN" altLang="en-US" sz="2000" b="1">
              <a:solidFill>
                <a:srgbClr val="9C0B15"/>
              </a:solidFill>
            </a:endParaRPr>
          </a:p>
          <a:p>
            <a:pPr algn="l">
              <a:buClrTx/>
              <a:buSzTx/>
              <a:buFontTx/>
            </a:pPr>
            <a:endParaRPr lang="zh-CN" altLang="en-US" sz="2000" b="1">
              <a:solidFill>
                <a:srgbClr val="9C0B15"/>
              </a:solidFill>
            </a:endParaRPr>
          </a:p>
          <a:p>
            <a:pPr algn="l">
              <a:buClrTx/>
              <a:buSzTx/>
              <a:buFontTx/>
            </a:pPr>
            <a:r>
              <a:rPr lang="zh-CN" altLang="en-US" sz="2000" b="1">
                <a:solidFill>
                  <a:srgbClr val="9C0B15"/>
                </a:solidFill>
              </a:rPr>
              <a:t>问题二</a:t>
            </a:r>
            <a:r>
              <a:rPr lang="en-US" altLang="zh-CN" sz="2000"/>
              <a:t>		File3</a:t>
            </a:r>
            <a:r>
              <a:rPr lang="zh-CN" altLang="en-US" sz="2000"/>
              <a:t>的绝对路径是什么？</a:t>
            </a:r>
            <a:endParaRPr lang="zh-CN" altLang="en-US" sz="2000"/>
          </a:p>
          <a:p>
            <a:pPr algn="l">
              <a:buClrTx/>
              <a:buSzTx/>
              <a:buFontTx/>
            </a:pPr>
            <a:endParaRPr lang="zh-CN" altLang="en-US" sz="2000"/>
          </a:p>
          <a:p>
            <a:pPr algn="l">
              <a:buClrTx/>
              <a:buSzTx/>
              <a:buFontTx/>
            </a:pPr>
            <a:r>
              <a:rPr lang="zh-CN" altLang="en-US" sz="2000" b="1">
                <a:solidFill>
                  <a:srgbClr val="9C0B15"/>
                </a:solidFill>
              </a:rPr>
              <a:t>问题三</a:t>
            </a:r>
            <a:r>
              <a:rPr lang="en-US" altLang="zh-CN" sz="2000"/>
              <a:t>		File1</a:t>
            </a:r>
            <a:r>
              <a:rPr lang="zh-CN" altLang="en-US" sz="2000"/>
              <a:t>的绝对路径是什么？它相对</a:t>
            </a:r>
            <a:r>
              <a:rPr lang="en-US" altLang="zh-CN" sz="2000"/>
              <a:t>Folder1</a:t>
            </a:r>
            <a:r>
              <a:rPr lang="zh-CN" altLang="en-US" sz="2000"/>
              <a:t>的路径是什么？</a:t>
            </a:r>
            <a:endParaRPr lang="zh-CN" altLang="en-US" sz="2000"/>
          </a:p>
          <a:p>
            <a:pPr algn="l">
              <a:buClrTx/>
              <a:buSzTx/>
              <a:buFontTx/>
            </a:pPr>
            <a:endParaRPr lang="zh-CN" altLang="en-US" sz="2000"/>
          </a:p>
          <a:p>
            <a:pPr algn="l">
              <a:buClrTx/>
              <a:buSzTx/>
              <a:buFontTx/>
            </a:pPr>
            <a:r>
              <a:rPr lang="zh-CN" altLang="en-US" sz="2000" b="1">
                <a:solidFill>
                  <a:srgbClr val="9C0B15"/>
                </a:solidFill>
              </a:rPr>
              <a:t>问题四</a:t>
            </a:r>
            <a:r>
              <a:rPr lang="en-US" altLang="zh-CN" sz="2000"/>
              <a:t>		File2</a:t>
            </a:r>
            <a:r>
              <a:rPr lang="zh-CN" altLang="en-US" sz="2000"/>
              <a:t>相对</a:t>
            </a:r>
            <a:r>
              <a:rPr lang="en-US" altLang="zh-CN" sz="2000"/>
              <a:t>Folder2</a:t>
            </a:r>
            <a:r>
              <a:rPr lang="zh-CN" altLang="en-US" sz="2000"/>
              <a:t>的路径是什么？</a:t>
            </a:r>
            <a:endParaRPr lang="zh-CN" altLang="en-US" sz="2000"/>
          </a:p>
        </p:txBody>
      </p:sp>
      <p:sp>
        <p:nvSpPr>
          <p:cNvPr id="8" name="矩形 7"/>
          <p:cNvSpPr/>
          <p:nvPr>
            <p:custDataLst>
              <p:tags r:id="rId2"/>
            </p:custDataLst>
          </p:nvPr>
        </p:nvSpPr>
        <p:spPr>
          <a:xfrm>
            <a:off x="4261485" y="785495"/>
            <a:ext cx="1264828" cy="372110"/>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Root</a:t>
            </a:r>
            <a:endParaRPr lang="en-US" altLang="zh-CN">
              <a:solidFill>
                <a:schemeClr val="bg1"/>
              </a:solidFill>
              <a:sym typeface="+mn-ea"/>
            </a:endParaRPr>
          </a:p>
        </p:txBody>
      </p:sp>
      <p:sp>
        <p:nvSpPr>
          <p:cNvPr id="2" name="矩形 1"/>
          <p:cNvSpPr/>
          <p:nvPr>
            <p:custDataLst>
              <p:tags r:id="rId3"/>
            </p:custDataLst>
          </p:nvPr>
        </p:nvSpPr>
        <p:spPr>
          <a:xfrm>
            <a:off x="2996565" y="1600200"/>
            <a:ext cx="1264828" cy="37211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Folder1</a:t>
            </a:r>
            <a:endParaRPr lang="en-US" altLang="zh-CN">
              <a:solidFill>
                <a:schemeClr val="bg1"/>
              </a:solidFill>
              <a:sym typeface="+mn-ea"/>
            </a:endParaRPr>
          </a:p>
        </p:txBody>
      </p:sp>
      <p:sp>
        <p:nvSpPr>
          <p:cNvPr id="4" name="矩形 3"/>
          <p:cNvSpPr/>
          <p:nvPr>
            <p:custDataLst>
              <p:tags r:id="rId4"/>
            </p:custDataLst>
          </p:nvPr>
        </p:nvSpPr>
        <p:spPr>
          <a:xfrm>
            <a:off x="5526405" y="1600200"/>
            <a:ext cx="1264828" cy="37211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Folder2</a:t>
            </a:r>
            <a:endParaRPr lang="en-US" altLang="zh-CN">
              <a:solidFill>
                <a:schemeClr val="bg1"/>
              </a:solidFill>
              <a:sym typeface="+mn-ea"/>
            </a:endParaRPr>
          </a:p>
        </p:txBody>
      </p:sp>
      <p:sp>
        <p:nvSpPr>
          <p:cNvPr id="5" name="矩形 4"/>
          <p:cNvSpPr/>
          <p:nvPr>
            <p:custDataLst>
              <p:tags r:id="rId5"/>
            </p:custDataLst>
          </p:nvPr>
        </p:nvSpPr>
        <p:spPr>
          <a:xfrm>
            <a:off x="1731645" y="3242945"/>
            <a:ext cx="1264828" cy="37211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File1</a:t>
            </a:r>
            <a:endParaRPr lang="en-US" altLang="zh-CN">
              <a:solidFill>
                <a:schemeClr val="bg1"/>
              </a:solidFill>
              <a:sym typeface="+mn-ea"/>
            </a:endParaRPr>
          </a:p>
        </p:txBody>
      </p:sp>
      <p:sp>
        <p:nvSpPr>
          <p:cNvPr id="6" name="矩形 5"/>
          <p:cNvSpPr/>
          <p:nvPr>
            <p:custDataLst>
              <p:tags r:id="rId6"/>
            </p:custDataLst>
          </p:nvPr>
        </p:nvSpPr>
        <p:spPr>
          <a:xfrm>
            <a:off x="4261485" y="2414270"/>
            <a:ext cx="1264828" cy="37211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File2</a:t>
            </a:r>
            <a:endParaRPr lang="en-US" altLang="zh-CN">
              <a:solidFill>
                <a:schemeClr val="bg1"/>
              </a:solidFill>
              <a:sym typeface="+mn-ea"/>
            </a:endParaRPr>
          </a:p>
        </p:txBody>
      </p:sp>
      <p:sp>
        <p:nvSpPr>
          <p:cNvPr id="7" name="矩形 6"/>
          <p:cNvSpPr/>
          <p:nvPr>
            <p:custDataLst>
              <p:tags r:id="rId7"/>
            </p:custDataLst>
          </p:nvPr>
        </p:nvSpPr>
        <p:spPr>
          <a:xfrm>
            <a:off x="6791325" y="2414270"/>
            <a:ext cx="1264828" cy="37211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File3</a:t>
            </a:r>
            <a:endParaRPr lang="en-US" altLang="zh-CN">
              <a:solidFill>
                <a:schemeClr val="bg1"/>
              </a:solidFill>
              <a:sym typeface="+mn-ea"/>
            </a:endParaRPr>
          </a:p>
        </p:txBody>
      </p:sp>
      <p:sp>
        <p:nvSpPr>
          <p:cNvPr id="9" name="矩形 8"/>
          <p:cNvSpPr/>
          <p:nvPr>
            <p:custDataLst>
              <p:tags r:id="rId8"/>
            </p:custDataLst>
          </p:nvPr>
        </p:nvSpPr>
        <p:spPr>
          <a:xfrm>
            <a:off x="1731645" y="2414270"/>
            <a:ext cx="1264828" cy="37211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Folder3</a:t>
            </a:r>
            <a:endParaRPr lang="en-US" altLang="zh-CN">
              <a:solidFill>
                <a:schemeClr val="bg1"/>
              </a:solidFill>
              <a:sym typeface="+mn-ea"/>
            </a:endParaRPr>
          </a:p>
        </p:txBody>
      </p:sp>
      <p:cxnSp>
        <p:nvCxnSpPr>
          <p:cNvPr id="15" name="直接箭头连接符 14"/>
          <p:cNvCxnSpPr>
            <a:stCxn id="8" idx="2"/>
            <a:endCxn id="2" idx="0"/>
          </p:cNvCxnSpPr>
          <p:nvPr>
            <p:custDataLst>
              <p:tags r:id="rId9"/>
            </p:custDataLst>
          </p:nvPr>
        </p:nvCxnSpPr>
        <p:spPr>
          <a:xfrm flipH="1">
            <a:off x="3628926" y="1157443"/>
            <a:ext cx="1264920" cy="44259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8" idx="2"/>
            <a:endCxn id="4" idx="0"/>
          </p:cNvCxnSpPr>
          <p:nvPr>
            <p:custDataLst>
              <p:tags r:id="rId10"/>
            </p:custDataLst>
          </p:nvPr>
        </p:nvCxnSpPr>
        <p:spPr>
          <a:xfrm>
            <a:off x="4893846" y="1157443"/>
            <a:ext cx="1264920" cy="44259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custDataLst>
              <p:tags r:id="rId11"/>
            </p:custDataLst>
          </p:nvPr>
        </p:nvCxnSpPr>
        <p:spPr>
          <a:xfrm flipH="1">
            <a:off x="2364006" y="1971513"/>
            <a:ext cx="1264920" cy="44259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custDataLst>
              <p:tags r:id="rId12"/>
            </p:custDataLst>
          </p:nvPr>
        </p:nvCxnSpPr>
        <p:spPr>
          <a:xfrm>
            <a:off x="3628926" y="1972148"/>
            <a:ext cx="1264920" cy="44259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custDataLst>
              <p:tags r:id="rId13"/>
            </p:custDataLst>
          </p:nvPr>
        </p:nvCxnSpPr>
        <p:spPr>
          <a:xfrm>
            <a:off x="6285766" y="1972148"/>
            <a:ext cx="1264920" cy="44259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9" idx="2"/>
            <a:endCxn id="5" idx="0"/>
          </p:cNvCxnSpPr>
          <p:nvPr>
            <p:custDataLst>
              <p:tags r:id="rId14"/>
            </p:custDataLst>
          </p:nvPr>
        </p:nvCxnSpPr>
        <p:spPr>
          <a:xfrm>
            <a:off x="2364006" y="2786218"/>
            <a:ext cx="0" cy="45656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Tree>
    <p:custDataLst>
      <p:tags r:id="rId15"/>
    </p:custData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2.2 文件系统的概念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路径与目录</a:t>
            </a:r>
            <a:endParaRPr lang="zh-CN" altLang="en-US" sz="2000" b="1">
              <a:solidFill>
                <a:srgbClr val="9C0B15"/>
              </a:solidFill>
            </a:endParaRPr>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l">
              <a:buClrTx/>
              <a:buSzTx/>
              <a:buFontTx/>
            </a:pPr>
            <a:r>
              <a:rPr lang="zh-CN" altLang="en-US" sz="2000" b="1">
                <a:solidFill>
                  <a:srgbClr val="9C0B15"/>
                </a:solidFill>
              </a:rPr>
              <a:t>特殊目录</a:t>
            </a:r>
            <a:r>
              <a:rPr lang="en-US" altLang="zh-CN" sz="2000"/>
              <a:t>	</a:t>
            </a:r>
            <a:r>
              <a:rPr lang="zh-CN" sz="2000"/>
              <a:t>为了</a:t>
            </a:r>
            <a:r>
              <a:rPr lang="zh-CN" altLang="en-US" sz="2000">
                <a:solidFill>
                  <a:srgbClr val="9C0B15"/>
                </a:solidFill>
              </a:rPr>
              <a:t>让姐妹关系的目录也能使用相对路径进行互相引用</a:t>
            </a:r>
            <a:r>
              <a:rPr lang="zh-CN" sz="2000"/>
              <a:t>，每个</a:t>
            </a:r>
            <a:r>
              <a:rPr lang="en-US" altLang="zh-CN" sz="2000">
                <a:sym typeface="+mn-ea"/>
              </a:rPr>
              <a:t>		</a:t>
            </a:r>
            <a:r>
              <a:rPr lang="zh-CN" sz="2000"/>
              <a:t>目录下都设置两个子目录，它们是文件系统自动创建的。</a:t>
            </a:r>
            <a:endParaRPr lang="zh-CN" altLang="en-US" sz="2000"/>
          </a:p>
          <a:p>
            <a:pPr algn="l">
              <a:buClrTx/>
              <a:buSzTx/>
              <a:buFontTx/>
            </a:pPr>
            <a:r>
              <a:rPr lang="en-US" altLang="zh-CN" sz="2000">
                <a:sym typeface="+mn-ea"/>
              </a:rPr>
              <a:t>		</a:t>
            </a:r>
            <a:r>
              <a:rPr lang="zh-CN" altLang="en-US" sz="2000" b="1">
                <a:solidFill>
                  <a:srgbClr val="9C0B15"/>
                </a:solidFill>
              </a:rPr>
              <a:t>目录“  .  ”</a:t>
            </a:r>
            <a:r>
              <a:rPr lang="en-US" altLang="zh-CN" sz="2000"/>
              <a:t>	</a:t>
            </a:r>
            <a:r>
              <a:rPr lang="zh-CN" altLang="en-US" sz="2000"/>
              <a:t>当前目录。这在一些需要</a:t>
            </a:r>
            <a:r>
              <a:rPr lang="zh-CN" altLang="en-US" sz="2000">
                <a:solidFill>
                  <a:srgbClr val="9C0B15"/>
                </a:solidFill>
              </a:rPr>
              <a:t>指定某路径为当前目				录</a:t>
            </a:r>
            <a:r>
              <a:rPr lang="zh-CN" altLang="en-US" sz="2000"/>
              <a:t>的场合特别有用，比如指定程序的工作目录</a:t>
            </a:r>
            <a:r>
              <a:rPr lang="en-US" altLang="zh-CN" sz="2000">
                <a:sym typeface="+mn-ea"/>
              </a:rPr>
              <a:t>				</a:t>
            </a:r>
            <a:r>
              <a:rPr lang="zh-CN" altLang="en-US" sz="2000"/>
              <a:t>为当前目录就可以写</a:t>
            </a:r>
            <a:r>
              <a:rPr lang="en-US" altLang="zh-CN" sz="2000"/>
              <a:t>“</a:t>
            </a:r>
            <a:r>
              <a:rPr lang="en-US" altLang="zh-CN" sz="2000">
                <a:sym typeface="+mn-ea"/>
              </a:rPr>
              <a:t>./</a:t>
            </a:r>
            <a:r>
              <a:rPr lang="en-US" altLang="zh-CN" sz="2000"/>
              <a:t>”</a:t>
            </a:r>
            <a:r>
              <a:rPr lang="zh-CN" altLang="en-US" sz="2000"/>
              <a:t>。</a:t>
            </a:r>
            <a:endParaRPr lang="zh-CN" altLang="en-US" sz="2000"/>
          </a:p>
          <a:p>
            <a:pPr algn="l">
              <a:buClrTx/>
              <a:buSzTx/>
              <a:buFontTx/>
            </a:pPr>
            <a:r>
              <a:rPr lang="en-US" altLang="zh-CN" sz="2000">
                <a:sym typeface="+mn-ea"/>
              </a:rPr>
              <a:t>		</a:t>
            </a:r>
            <a:r>
              <a:rPr lang="zh-CN" altLang="en-US" sz="2000" b="1">
                <a:solidFill>
                  <a:srgbClr val="9C0B15"/>
                </a:solidFill>
              </a:rPr>
              <a:t>目录“  ..  ”</a:t>
            </a:r>
            <a:r>
              <a:rPr lang="en-US" altLang="zh-CN" sz="2000"/>
              <a:t>	</a:t>
            </a:r>
            <a:r>
              <a:rPr lang="zh-CN" altLang="en-US" sz="2000"/>
              <a:t>当前目录的父目录。引用这个目录就等于回到</a:t>
            </a:r>
            <a:r>
              <a:rPr lang="en-US" altLang="zh-CN" sz="2000">
                <a:sym typeface="+mn-ea"/>
              </a:rPr>
              <a:t>				</a:t>
            </a:r>
            <a:r>
              <a:rPr lang="zh-CN" altLang="en-US" sz="2000"/>
              <a:t>当前目录的父目录。</a:t>
            </a:r>
            <a:endParaRPr lang="zh-CN" altLang="en-US" sz="2000"/>
          </a:p>
          <a:p>
            <a:pPr algn="l">
              <a:buClrTx/>
              <a:buSzTx/>
              <a:buFontTx/>
            </a:pPr>
            <a:endParaRPr lang="zh-CN" altLang="en-US" sz="2000"/>
          </a:p>
          <a:p>
            <a:pPr algn="l">
              <a:buClrTx/>
              <a:buSzTx/>
              <a:buFontTx/>
            </a:pPr>
            <a:r>
              <a:rPr lang="zh-CN" altLang="en-US" sz="2000" b="1">
                <a:solidFill>
                  <a:srgbClr val="9C0B15"/>
                </a:solidFill>
              </a:rPr>
              <a:t>问题四</a:t>
            </a:r>
            <a:r>
              <a:rPr lang="en-US" altLang="zh-CN" sz="2000"/>
              <a:t>		</a:t>
            </a:r>
            <a:r>
              <a:rPr lang="zh-CN" altLang="en-US" sz="2000"/>
              <a:t>因此，使用</a:t>
            </a:r>
            <a:r>
              <a:rPr lang="en-US" altLang="zh-CN" sz="2000"/>
              <a:t>../Folder1/File2</a:t>
            </a:r>
            <a:r>
              <a:rPr lang="zh-CN" altLang="en-US" sz="2000"/>
              <a:t>就可以在</a:t>
            </a:r>
            <a:r>
              <a:rPr lang="en-US" altLang="zh-CN" sz="2000"/>
              <a:t>Folder2</a:t>
            </a:r>
            <a:r>
              <a:rPr lang="zh-CN" altLang="en-US" sz="2000"/>
              <a:t>下访问</a:t>
            </a:r>
            <a:r>
              <a:rPr lang="en-US" altLang="zh-CN" sz="2000"/>
              <a:t>File2</a:t>
            </a:r>
            <a:r>
              <a:rPr lang="zh-CN" altLang="en-US" sz="2000"/>
              <a:t>了。</a:t>
            </a:r>
            <a:endParaRPr lang="zh-CN" altLang="en-US" sz="2000"/>
          </a:p>
        </p:txBody>
      </p:sp>
      <p:sp>
        <p:nvSpPr>
          <p:cNvPr id="8" name="矩形 7"/>
          <p:cNvSpPr/>
          <p:nvPr>
            <p:custDataLst>
              <p:tags r:id="rId2"/>
            </p:custDataLst>
          </p:nvPr>
        </p:nvSpPr>
        <p:spPr>
          <a:xfrm>
            <a:off x="4261485" y="785495"/>
            <a:ext cx="1264828" cy="372110"/>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Root</a:t>
            </a:r>
            <a:endParaRPr lang="en-US" altLang="zh-CN">
              <a:solidFill>
                <a:schemeClr val="bg1"/>
              </a:solidFill>
              <a:sym typeface="+mn-ea"/>
            </a:endParaRPr>
          </a:p>
        </p:txBody>
      </p:sp>
      <p:sp>
        <p:nvSpPr>
          <p:cNvPr id="2" name="矩形 1"/>
          <p:cNvSpPr/>
          <p:nvPr>
            <p:custDataLst>
              <p:tags r:id="rId3"/>
            </p:custDataLst>
          </p:nvPr>
        </p:nvSpPr>
        <p:spPr>
          <a:xfrm>
            <a:off x="2996565" y="1600200"/>
            <a:ext cx="1264828" cy="37211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Folder1</a:t>
            </a:r>
            <a:endParaRPr lang="en-US" altLang="zh-CN">
              <a:solidFill>
                <a:schemeClr val="bg1"/>
              </a:solidFill>
              <a:sym typeface="+mn-ea"/>
            </a:endParaRPr>
          </a:p>
        </p:txBody>
      </p:sp>
      <p:sp>
        <p:nvSpPr>
          <p:cNvPr id="4" name="矩形 3"/>
          <p:cNvSpPr/>
          <p:nvPr>
            <p:custDataLst>
              <p:tags r:id="rId4"/>
            </p:custDataLst>
          </p:nvPr>
        </p:nvSpPr>
        <p:spPr>
          <a:xfrm>
            <a:off x="5526405" y="1600200"/>
            <a:ext cx="1264828" cy="37211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Folder2</a:t>
            </a:r>
            <a:endParaRPr lang="en-US" altLang="zh-CN">
              <a:solidFill>
                <a:schemeClr val="bg1"/>
              </a:solidFill>
              <a:sym typeface="+mn-ea"/>
            </a:endParaRPr>
          </a:p>
        </p:txBody>
      </p:sp>
      <p:sp>
        <p:nvSpPr>
          <p:cNvPr id="5" name="矩形 4"/>
          <p:cNvSpPr/>
          <p:nvPr>
            <p:custDataLst>
              <p:tags r:id="rId5"/>
            </p:custDataLst>
          </p:nvPr>
        </p:nvSpPr>
        <p:spPr>
          <a:xfrm>
            <a:off x="1731645" y="3242945"/>
            <a:ext cx="1264828" cy="37211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File1</a:t>
            </a:r>
            <a:endParaRPr lang="en-US" altLang="zh-CN">
              <a:solidFill>
                <a:schemeClr val="bg1"/>
              </a:solidFill>
              <a:sym typeface="+mn-ea"/>
            </a:endParaRPr>
          </a:p>
        </p:txBody>
      </p:sp>
      <p:sp>
        <p:nvSpPr>
          <p:cNvPr id="6" name="矩形 5"/>
          <p:cNvSpPr/>
          <p:nvPr>
            <p:custDataLst>
              <p:tags r:id="rId6"/>
            </p:custDataLst>
          </p:nvPr>
        </p:nvSpPr>
        <p:spPr>
          <a:xfrm>
            <a:off x="4261485" y="2414270"/>
            <a:ext cx="1264828" cy="37211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File2</a:t>
            </a:r>
            <a:endParaRPr lang="en-US" altLang="zh-CN">
              <a:solidFill>
                <a:schemeClr val="bg1"/>
              </a:solidFill>
              <a:sym typeface="+mn-ea"/>
            </a:endParaRPr>
          </a:p>
        </p:txBody>
      </p:sp>
      <p:sp>
        <p:nvSpPr>
          <p:cNvPr id="7" name="矩形 6"/>
          <p:cNvSpPr/>
          <p:nvPr>
            <p:custDataLst>
              <p:tags r:id="rId7"/>
            </p:custDataLst>
          </p:nvPr>
        </p:nvSpPr>
        <p:spPr>
          <a:xfrm>
            <a:off x="6791325" y="2414270"/>
            <a:ext cx="1264828" cy="37211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File3</a:t>
            </a:r>
            <a:endParaRPr lang="en-US" altLang="zh-CN">
              <a:solidFill>
                <a:schemeClr val="bg1"/>
              </a:solidFill>
              <a:sym typeface="+mn-ea"/>
            </a:endParaRPr>
          </a:p>
        </p:txBody>
      </p:sp>
      <p:sp>
        <p:nvSpPr>
          <p:cNvPr id="9" name="矩形 8"/>
          <p:cNvSpPr/>
          <p:nvPr>
            <p:custDataLst>
              <p:tags r:id="rId8"/>
            </p:custDataLst>
          </p:nvPr>
        </p:nvSpPr>
        <p:spPr>
          <a:xfrm>
            <a:off x="1731645" y="2414270"/>
            <a:ext cx="1264828" cy="37211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Folder3</a:t>
            </a:r>
            <a:endParaRPr lang="en-US" altLang="zh-CN">
              <a:solidFill>
                <a:schemeClr val="bg1"/>
              </a:solidFill>
              <a:sym typeface="+mn-ea"/>
            </a:endParaRPr>
          </a:p>
        </p:txBody>
      </p:sp>
      <p:cxnSp>
        <p:nvCxnSpPr>
          <p:cNvPr id="15" name="直接箭头连接符 14"/>
          <p:cNvCxnSpPr>
            <a:stCxn id="8" idx="2"/>
            <a:endCxn id="2" idx="0"/>
          </p:cNvCxnSpPr>
          <p:nvPr>
            <p:custDataLst>
              <p:tags r:id="rId9"/>
            </p:custDataLst>
          </p:nvPr>
        </p:nvCxnSpPr>
        <p:spPr>
          <a:xfrm flipH="1">
            <a:off x="3628926" y="1157443"/>
            <a:ext cx="1264920" cy="44259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8" idx="2"/>
            <a:endCxn id="4" idx="0"/>
          </p:cNvCxnSpPr>
          <p:nvPr>
            <p:custDataLst>
              <p:tags r:id="rId10"/>
            </p:custDataLst>
          </p:nvPr>
        </p:nvCxnSpPr>
        <p:spPr>
          <a:xfrm>
            <a:off x="4893846" y="1157443"/>
            <a:ext cx="1264920" cy="44259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custDataLst>
              <p:tags r:id="rId11"/>
            </p:custDataLst>
          </p:nvPr>
        </p:nvCxnSpPr>
        <p:spPr>
          <a:xfrm flipH="1">
            <a:off x="2364006" y="1971513"/>
            <a:ext cx="1264920" cy="44259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custDataLst>
              <p:tags r:id="rId12"/>
            </p:custDataLst>
          </p:nvPr>
        </p:nvCxnSpPr>
        <p:spPr>
          <a:xfrm>
            <a:off x="3628926" y="1972148"/>
            <a:ext cx="1264920" cy="44259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custDataLst>
              <p:tags r:id="rId13"/>
            </p:custDataLst>
          </p:nvPr>
        </p:nvCxnSpPr>
        <p:spPr>
          <a:xfrm>
            <a:off x="6285766" y="1972148"/>
            <a:ext cx="1264920" cy="44259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9" idx="2"/>
            <a:endCxn id="5" idx="0"/>
          </p:cNvCxnSpPr>
          <p:nvPr>
            <p:custDataLst>
              <p:tags r:id="rId14"/>
            </p:custDataLst>
          </p:nvPr>
        </p:nvCxnSpPr>
        <p:spPr>
          <a:xfrm>
            <a:off x="2364006" y="2786218"/>
            <a:ext cx="0" cy="45656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Tree>
    <p:custDataLst>
      <p:tags r:id="rId15"/>
    </p:custData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1938020"/>
          </a:xfrm>
          <a:prstGeom prst="rect">
            <a:avLst/>
          </a:prstGeom>
          <a:noFill/>
        </p:spPr>
        <p:txBody>
          <a:bodyPr wrap="square" rtlCol="0">
            <a:spAutoFit/>
          </a:bodyPr>
          <a:p>
            <a:pPr algn="ctr">
              <a:buClrTx/>
              <a:buSzTx/>
              <a:buFontTx/>
            </a:pPr>
            <a:r>
              <a:rPr lang="zh-CN" altLang="en-US" sz="2000" b="1">
                <a:solidFill>
                  <a:srgbClr val="9C0B15"/>
                </a:solidFill>
              </a:rPr>
              <a:t>文件系统的组织</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文件系统要提供尽量高的信息管理效率。然而，不同人对</a:t>
            </a:r>
            <a:r>
              <a:rPr lang="en-US" altLang="zh-CN" sz="2000"/>
              <a:t>“</a:t>
            </a:r>
            <a:r>
              <a:rPr lang="zh-CN" altLang="en-US" sz="2000"/>
              <a:t>高</a:t>
            </a:r>
            <a:r>
              <a:rPr lang="en-US" altLang="zh-CN" sz="2000"/>
              <a:t>”</a:t>
            </a:r>
            <a:r>
              <a:rPr lang="zh-CN" altLang="en-US" sz="2000"/>
              <a:t>的标准可</a:t>
            </a:r>
            <a:r>
              <a:rPr lang="en-US" altLang="zh-CN" sz="2000">
                <a:sym typeface="+mn-ea"/>
              </a:rPr>
              <a:t>	</a:t>
            </a:r>
            <a:r>
              <a:rPr lang="zh-CN" altLang="en-US" sz="2000"/>
              <a:t>能不一样。你能想出一些具体的性能指标吗？</a:t>
            </a:r>
            <a:endParaRPr lang="zh-CN" altLang="en-US" sz="2000"/>
          </a:p>
          <a:p>
            <a:pPr algn="l">
              <a:buClrTx/>
              <a:buSzTx/>
              <a:buFontTx/>
            </a:pPr>
            <a:r>
              <a:rPr lang="en-US" altLang="zh-CN" sz="2000">
                <a:sym typeface="+mn-ea"/>
              </a:rPr>
              <a:t>	</a:t>
            </a:r>
            <a:r>
              <a:rPr lang="zh-CN" altLang="en-US" sz="2000" b="1">
                <a:solidFill>
                  <a:srgbClr val="9C0B15"/>
                </a:solidFill>
              </a:rPr>
              <a:t>提示	</a:t>
            </a:r>
            <a:r>
              <a:rPr lang="zh-CN" altLang="en-US" sz="2000"/>
              <a:t>增删改查及其他方面；为了简化起见，</a:t>
            </a:r>
            <a:r>
              <a:rPr lang="zh-CN" altLang="en-US" sz="2000">
                <a:solidFill>
                  <a:srgbClr val="9C0B15"/>
                </a:solidFill>
              </a:rPr>
              <a:t>只考虑文件系统-物理介</a:t>
            </a:r>
            <a:r>
              <a:rPr lang="zh-CN" altLang="en-US" sz="2000">
                <a:solidFill>
                  <a:srgbClr val="9C0B15"/>
                </a:solidFill>
                <a:sym typeface="+mn-ea"/>
              </a:rPr>
              <a:t>		</a:t>
            </a:r>
            <a:r>
              <a:rPr lang="zh-CN" altLang="en-US" sz="2000">
                <a:solidFill>
                  <a:srgbClr val="9C0B15"/>
                </a:solidFill>
              </a:rPr>
              <a:t>质两个层次，不考虑逻辑设备等中间抽象层次</a:t>
            </a:r>
            <a:r>
              <a:rPr lang="zh-CN" altLang="en-US" sz="2000"/>
              <a:t>。</a:t>
            </a:r>
            <a:endParaRPr lang="zh-CN" altLang="en-US" sz="2000"/>
          </a:p>
        </p:txBody>
      </p:sp>
      <p:sp>
        <p:nvSpPr>
          <p:cNvPr id="2" name="文本框 1"/>
          <p:cNvSpPr txBox="1"/>
          <p:nvPr/>
        </p:nvSpPr>
        <p:spPr>
          <a:xfrm>
            <a:off x="3048000" y="3229610"/>
            <a:ext cx="6096000" cy="398780"/>
          </a:xfrm>
          <a:prstGeom prst="rect">
            <a:avLst/>
          </a:prstGeom>
          <a:noFill/>
        </p:spPr>
        <p:txBody>
          <a:bodyPr wrap="square" rtlCol="0" anchor="t">
            <a:spAutoFit/>
          </a:bodyPr>
          <a:p>
            <a:r>
              <a:rPr lang="en-US" altLang="zh-CN" sz="2000">
                <a:sym typeface="+mn-ea"/>
              </a:rPr>
              <a:t>	</a:t>
            </a:r>
            <a:endParaRPr lang="en-US" altLang="zh-CN" sz="2000">
              <a:sym typeface="+mn-ea"/>
            </a:endParaRPr>
          </a:p>
        </p:txBody>
      </p:sp>
      <p:sp>
        <p:nvSpPr>
          <p:cNvPr id="4" name="文本框 3"/>
          <p:cNvSpPr txBox="1"/>
          <p:nvPr/>
        </p:nvSpPr>
        <p:spPr>
          <a:xfrm>
            <a:off x="3048000" y="3229610"/>
            <a:ext cx="6096000" cy="398780"/>
          </a:xfrm>
          <a:prstGeom prst="rect">
            <a:avLst/>
          </a:prstGeom>
          <a:noFill/>
        </p:spPr>
        <p:txBody>
          <a:bodyPr wrap="square" rtlCol="0" anchor="t">
            <a:spAutoFit/>
          </a:bodyPr>
          <a:p>
            <a:r>
              <a:rPr lang="en-US" altLang="zh-CN" sz="2000">
                <a:sym typeface="+mn-ea"/>
              </a:rPr>
              <a:t>	</a:t>
            </a:r>
            <a:endParaRPr lang="en-US" altLang="zh-CN" sz="2000">
              <a:sym typeface="+mn-ea"/>
            </a:endParaRPr>
          </a:p>
        </p:txBody>
      </p:sp>
      <p:sp>
        <p:nvSpPr>
          <p:cNvPr id="5" name="文本框 4"/>
          <p:cNvSpPr txBox="1"/>
          <p:nvPr/>
        </p:nvSpPr>
        <p:spPr>
          <a:xfrm>
            <a:off x="3048000" y="3229610"/>
            <a:ext cx="6096000" cy="398780"/>
          </a:xfrm>
          <a:prstGeom prst="rect">
            <a:avLst/>
          </a:prstGeom>
          <a:noFill/>
        </p:spPr>
        <p:txBody>
          <a:bodyPr wrap="square" rtlCol="0" anchor="t">
            <a:spAutoFit/>
          </a:bodyPr>
          <a:p>
            <a:r>
              <a:rPr lang="en-US" altLang="zh-CN" sz="2000">
                <a:sym typeface="+mn-ea"/>
              </a:rPr>
              <a:t>	</a:t>
            </a:r>
            <a:endParaRPr lang="en-US" altLang="zh-CN" sz="2000">
              <a:sym typeface="+mn-ea"/>
            </a:endParaRPr>
          </a:p>
        </p:txBody>
      </p:sp>
      <p:graphicFrame>
        <p:nvGraphicFramePr>
          <p:cNvPr id="25" name="表格 24"/>
          <p:cNvGraphicFramePr/>
          <p:nvPr>
            <p:custDataLst>
              <p:tags r:id="rId2"/>
            </p:custDataLst>
          </p:nvPr>
        </p:nvGraphicFramePr>
        <p:xfrm>
          <a:off x="333375" y="2202815"/>
          <a:ext cx="9160510" cy="4389120"/>
        </p:xfrm>
        <a:graphic>
          <a:graphicData uri="http://schemas.openxmlformats.org/drawingml/2006/table">
            <a:tbl>
              <a:tblPr firstRow="1" bandRow="1">
                <a:tableStyleId>{21E4AEA4-8DFA-4A89-87EB-49C32662AFE0}</a:tableStyleId>
              </a:tblPr>
              <a:tblGrid>
                <a:gridCol w="1823085"/>
                <a:gridCol w="7337425"/>
              </a:tblGrid>
              <a:tr h="365760">
                <a:tc>
                  <a:txBody>
                    <a:bodyPr/>
                    <a:p>
                      <a:pPr algn="ctr">
                        <a:buNone/>
                      </a:pPr>
                      <a:r>
                        <a:rPr lang="zh-CN" altLang="en-US" sz="1800">
                          <a:latin typeface="+mn-ea"/>
                          <a:cs typeface="+mn-ea"/>
                        </a:rPr>
                        <a:t>性能指标</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sym typeface="+mn-ea"/>
                        </a:rPr>
                        <a:t>评价方式</a:t>
                      </a:r>
                      <a:endParaRPr lang="zh-CN" altLang="en-US" sz="1800">
                        <a:latin typeface="+mn-ea"/>
                        <a:cs typeface="+mn-ea"/>
                        <a:sym typeface="+mn-ea"/>
                      </a:endParaRPr>
                    </a:p>
                  </a:txBody>
                  <a:tcPr anchor="ctr" anchorCtr="0">
                    <a:solidFill>
                      <a:srgbClr val="9C0B15">
                        <a:alpha val="50000"/>
                      </a:srgbClr>
                    </a:solidFill>
                  </a:tcPr>
                </a:tc>
              </a:tr>
              <a:tr h="365760">
                <a:tc>
                  <a:txBody>
                    <a:bodyPr/>
                    <a:p>
                      <a:pPr algn="ctr">
                        <a:buClrTx/>
                        <a:buSzTx/>
                        <a:buFontTx/>
                        <a:buNone/>
                      </a:pPr>
                      <a:r>
                        <a:rPr lang="zh-CN" altLang="en-US" sz="1800">
                          <a:latin typeface="+mn-ea"/>
                          <a:cs typeface="思源黑体 CN Regular" panose="020B0500000000000000" charset="-122"/>
                        </a:rPr>
                        <a:t>连续读取</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随机读取</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连续写入</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随机写入</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覆盖修改</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增加修改</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按名称查询文件</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sym typeface="+mn-ea"/>
                        </a:rPr>
                        <a:t>按内容查询文件</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文件内寻址</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存储使用率</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故障容错性</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en-US" altLang="zh-CN" sz="1800">
                        <a:latin typeface="+mn-ea"/>
                        <a:cs typeface="思源黑体 CN Regular" panose="020B0500000000000000" charset="-122"/>
                        <a:sym typeface="+mn-ea"/>
                      </a:endParaRPr>
                    </a:p>
                  </a:txBody>
                  <a:tcPr anchor="ctr" anchorCtr="0">
                    <a:solidFill>
                      <a:srgbClr val="9C0B15">
                        <a:alpha val="25000"/>
                      </a:srgbClr>
                    </a:solidFill>
                  </a:tcPr>
                </a:tc>
              </a:tr>
            </a:tbl>
          </a:graphicData>
        </a:graphic>
      </p:graphicFrame>
    </p:spTree>
    <p:custDataLst>
      <p:tags r:id="rId3"/>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1938020"/>
          </a:xfrm>
          <a:prstGeom prst="rect">
            <a:avLst/>
          </a:prstGeom>
          <a:noFill/>
        </p:spPr>
        <p:txBody>
          <a:bodyPr wrap="square" rtlCol="0">
            <a:spAutoFit/>
          </a:bodyPr>
          <a:p>
            <a:pPr algn="ctr">
              <a:buClrTx/>
              <a:buSzTx/>
              <a:buFontTx/>
            </a:pPr>
            <a:r>
              <a:rPr lang="zh-CN" altLang="en-US" sz="2000" b="1">
                <a:solidFill>
                  <a:srgbClr val="9C0B15"/>
                </a:solidFill>
              </a:rPr>
              <a:t>文件系统的组织</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文件系统要提供尽量高的信息管理效率。然而，不同人对</a:t>
            </a:r>
            <a:r>
              <a:rPr lang="en-US" altLang="zh-CN" sz="2000"/>
              <a:t>“</a:t>
            </a:r>
            <a:r>
              <a:rPr lang="zh-CN" altLang="en-US" sz="2000"/>
              <a:t>高</a:t>
            </a:r>
            <a:r>
              <a:rPr lang="en-US" altLang="zh-CN" sz="2000"/>
              <a:t>”</a:t>
            </a:r>
            <a:r>
              <a:rPr lang="zh-CN" altLang="en-US" sz="2000"/>
              <a:t>的标准可</a:t>
            </a:r>
            <a:r>
              <a:rPr lang="en-US" altLang="zh-CN" sz="2000">
                <a:sym typeface="+mn-ea"/>
              </a:rPr>
              <a:t>	</a:t>
            </a:r>
            <a:r>
              <a:rPr lang="zh-CN" altLang="en-US" sz="2000"/>
              <a:t>能不一样。你能想出一些具体的性能指标吗？</a:t>
            </a:r>
            <a:endParaRPr lang="zh-CN" altLang="en-US" sz="2000"/>
          </a:p>
          <a:p>
            <a:pPr algn="l">
              <a:buClrTx/>
              <a:buSzTx/>
              <a:buFontTx/>
            </a:pPr>
            <a:r>
              <a:rPr lang="en-US" altLang="zh-CN" sz="2000">
                <a:sym typeface="+mn-ea"/>
              </a:rPr>
              <a:t>	</a:t>
            </a:r>
            <a:r>
              <a:rPr lang="zh-CN" altLang="en-US" sz="2000" b="1">
                <a:solidFill>
                  <a:srgbClr val="9C0B15"/>
                </a:solidFill>
                <a:sym typeface="+mn-ea"/>
              </a:rPr>
              <a:t>提示	</a:t>
            </a:r>
            <a:r>
              <a:rPr lang="zh-CN" altLang="en-US" sz="2000">
                <a:sym typeface="+mn-ea"/>
              </a:rPr>
              <a:t>增删改查及其他方面；为了简化起见，</a:t>
            </a:r>
            <a:r>
              <a:rPr lang="zh-CN" altLang="en-US" sz="2000">
                <a:solidFill>
                  <a:srgbClr val="9C0B15"/>
                </a:solidFill>
                <a:sym typeface="+mn-ea"/>
              </a:rPr>
              <a:t>只考虑文件系统-物理介</a:t>
            </a:r>
            <a:r>
              <a:rPr lang="zh-CN" altLang="en-US" sz="2000">
                <a:solidFill>
                  <a:srgbClr val="9C0B15"/>
                </a:solidFill>
                <a:sym typeface="+mn-ea"/>
              </a:rPr>
              <a:t>		</a:t>
            </a:r>
            <a:r>
              <a:rPr lang="zh-CN" altLang="en-US" sz="2000">
                <a:solidFill>
                  <a:srgbClr val="9C0B15"/>
                </a:solidFill>
                <a:sym typeface="+mn-ea"/>
              </a:rPr>
              <a:t>质两个层次，不考虑逻辑设备等中间抽象层次</a:t>
            </a:r>
            <a:r>
              <a:rPr lang="zh-CN" altLang="en-US" sz="2000">
                <a:sym typeface="+mn-ea"/>
              </a:rPr>
              <a:t>。</a:t>
            </a:r>
            <a:endParaRPr lang="zh-CN" altLang="en-US" sz="2000"/>
          </a:p>
        </p:txBody>
      </p:sp>
      <p:sp>
        <p:nvSpPr>
          <p:cNvPr id="2" name="文本框 1"/>
          <p:cNvSpPr txBox="1"/>
          <p:nvPr/>
        </p:nvSpPr>
        <p:spPr>
          <a:xfrm>
            <a:off x="3048000" y="3229610"/>
            <a:ext cx="6096000" cy="398780"/>
          </a:xfrm>
          <a:prstGeom prst="rect">
            <a:avLst/>
          </a:prstGeom>
          <a:noFill/>
        </p:spPr>
        <p:txBody>
          <a:bodyPr wrap="square" rtlCol="0" anchor="t">
            <a:spAutoFit/>
          </a:bodyPr>
          <a:p>
            <a:r>
              <a:rPr lang="en-US" altLang="zh-CN" sz="2000">
                <a:sym typeface="+mn-ea"/>
              </a:rPr>
              <a:t>	</a:t>
            </a:r>
            <a:endParaRPr lang="en-US" altLang="zh-CN" sz="2000">
              <a:sym typeface="+mn-ea"/>
            </a:endParaRPr>
          </a:p>
        </p:txBody>
      </p:sp>
      <p:sp>
        <p:nvSpPr>
          <p:cNvPr id="4" name="文本框 3"/>
          <p:cNvSpPr txBox="1"/>
          <p:nvPr/>
        </p:nvSpPr>
        <p:spPr>
          <a:xfrm>
            <a:off x="3048000" y="3229610"/>
            <a:ext cx="6096000" cy="398780"/>
          </a:xfrm>
          <a:prstGeom prst="rect">
            <a:avLst/>
          </a:prstGeom>
          <a:noFill/>
        </p:spPr>
        <p:txBody>
          <a:bodyPr wrap="square" rtlCol="0" anchor="t">
            <a:spAutoFit/>
          </a:bodyPr>
          <a:p>
            <a:r>
              <a:rPr lang="en-US" altLang="zh-CN" sz="2000">
                <a:sym typeface="+mn-ea"/>
              </a:rPr>
              <a:t>	</a:t>
            </a:r>
            <a:endParaRPr lang="en-US" altLang="zh-CN" sz="2000">
              <a:sym typeface="+mn-ea"/>
            </a:endParaRPr>
          </a:p>
        </p:txBody>
      </p:sp>
      <p:sp>
        <p:nvSpPr>
          <p:cNvPr id="5" name="文本框 4"/>
          <p:cNvSpPr txBox="1"/>
          <p:nvPr/>
        </p:nvSpPr>
        <p:spPr>
          <a:xfrm>
            <a:off x="3048000" y="3229610"/>
            <a:ext cx="6096000" cy="398780"/>
          </a:xfrm>
          <a:prstGeom prst="rect">
            <a:avLst/>
          </a:prstGeom>
          <a:noFill/>
        </p:spPr>
        <p:txBody>
          <a:bodyPr wrap="square" rtlCol="0" anchor="t">
            <a:spAutoFit/>
          </a:bodyPr>
          <a:p>
            <a:r>
              <a:rPr lang="en-US" altLang="zh-CN" sz="2000">
                <a:sym typeface="+mn-ea"/>
              </a:rPr>
              <a:t>	</a:t>
            </a:r>
            <a:endParaRPr lang="en-US" altLang="zh-CN" sz="2000">
              <a:sym typeface="+mn-ea"/>
            </a:endParaRPr>
          </a:p>
        </p:txBody>
      </p:sp>
      <p:graphicFrame>
        <p:nvGraphicFramePr>
          <p:cNvPr id="6" name="表格 5"/>
          <p:cNvGraphicFramePr/>
          <p:nvPr>
            <p:custDataLst>
              <p:tags r:id="rId2"/>
            </p:custDataLst>
          </p:nvPr>
        </p:nvGraphicFramePr>
        <p:xfrm>
          <a:off x="333375" y="2202815"/>
          <a:ext cx="9160510" cy="4389120"/>
        </p:xfrm>
        <a:graphic>
          <a:graphicData uri="http://schemas.openxmlformats.org/drawingml/2006/table">
            <a:tbl>
              <a:tblPr firstRow="1" bandRow="1">
                <a:tableStyleId>{21E4AEA4-8DFA-4A89-87EB-49C32662AFE0}</a:tableStyleId>
              </a:tblPr>
              <a:tblGrid>
                <a:gridCol w="1823085"/>
                <a:gridCol w="7337425"/>
              </a:tblGrid>
              <a:tr h="365760">
                <a:tc>
                  <a:txBody>
                    <a:bodyPr/>
                    <a:p>
                      <a:pPr algn="ctr">
                        <a:buNone/>
                      </a:pPr>
                      <a:r>
                        <a:rPr lang="zh-CN" altLang="en-US" sz="1800">
                          <a:latin typeface="+mn-ea"/>
                          <a:cs typeface="+mn-ea"/>
                        </a:rPr>
                        <a:t>性能指标</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sym typeface="+mn-ea"/>
                        </a:rPr>
                        <a:t>评价方式</a:t>
                      </a:r>
                      <a:endParaRPr lang="zh-CN" altLang="en-US" sz="1800">
                        <a:latin typeface="+mn-ea"/>
                        <a:cs typeface="+mn-ea"/>
                        <a:sym typeface="+mn-ea"/>
                      </a:endParaRPr>
                    </a:p>
                  </a:txBody>
                  <a:tcPr anchor="ctr" anchorCtr="0">
                    <a:solidFill>
                      <a:srgbClr val="9C0B15">
                        <a:alpha val="50000"/>
                      </a:srgbClr>
                    </a:solidFill>
                  </a:tcPr>
                </a:tc>
              </a:tr>
              <a:tr h="365760">
                <a:tc>
                  <a:txBody>
                    <a:bodyPr/>
                    <a:p>
                      <a:pPr algn="ctr">
                        <a:buClrTx/>
                        <a:buSzTx/>
                        <a:buFontTx/>
                        <a:buNone/>
                      </a:pPr>
                      <a:r>
                        <a:rPr lang="zh-CN" altLang="en-US" sz="1800">
                          <a:latin typeface="+mn-ea"/>
                          <a:cs typeface="思源黑体 CN Regular" panose="020B0500000000000000" charset="-122"/>
                        </a:rPr>
                        <a:t>连续读取</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en-US" altLang="zh-CN" sz="1800">
                          <a:latin typeface="+mn-ea"/>
                          <a:cs typeface="思源黑体 CN Regular" panose="020B0500000000000000" charset="-122"/>
                        </a:rPr>
                        <a:t>MB/s</a:t>
                      </a:r>
                      <a:r>
                        <a:rPr lang="zh-CN" altLang="en-US" sz="1800">
                          <a:latin typeface="+mn-ea"/>
                          <a:cs typeface="思源黑体 CN Regular" panose="020B0500000000000000" charset="-122"/>
                        </a:rPr>
                        <a:t>，带宽</a:t>
                      </a: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随机读取</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en-US" altLang="zh-CN" sz="1800">
                          <a:latin typeface="+mn-ea"/>
                          <a:cs typeface="思源黑体 CN Regular" panose="020B0500000000000000" charset="-122"/>
                        </a:rPr>
                        <a:t>IO/s</a:t>
                      </a:r>
                      <a:r>
                        <a:rPr lang="zh-CN" altLang="en-US" sz="1800">
                          <a:latin typeface="+mn-ea"/>
                          <a:cs typeface="思源黑体 CN Regular" panose="020B0500000000000000" charset="-122"/>
                        </a:rPr>
                        <a:t>，操作数量，或者</a:t>
                      </a:r>
                      <a:r>
                        <a:rPr lang="en-US" altLang="zh-CN" sz="1800">
                          <a:latin typeface="+mn-ea"/>
                          <a:cs typeface="思源黑体 CN Regular" panose="020B0500000000000000" charset="-122"/>
                        </a:rPr>
                        <a:t>ms</a:t>
                      </a:r>
                      <a:r>
                        <a:rPr lang="zh-CN" altLang="en-US" sz="1800">
                          <a:latin typeface="+mn-ea"/>
                          <a:cs typeface="思源黑体 CN Regular" panose="020B0500000000000000" charset="-122"/>
                        </a:rPr>
                        <a:t>，响应延迟</a:t>
                      </a: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连续写入</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en-US" altLang="zh-CN" sz="1800">
                          <a:latin typeface="+mn-ea"/>
                          <a:cs typeface="思源黑体 CN Regular" panose="020B0500000000000000" charset="-122"/>
                        </a:rPr>
                        <a:t>MB/s</a:t>
                      </a:r>
                      <a:r>
                        <a:rPr lang="zh-CN" altLang="en-US" sz="1800">
                          <a:latin typeface="+mn-ea"/>
                          <a:cs typeface="思源黑体 CN Regular" panose="020B0500000000000000" charset="-122"/>
                        </a:rPr>
                        <a:t>，带宽</a:t>
                      </a: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随机写入</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en-US" altLang="zh-CN" sz="1800">
                          <a:latin typeface="+mn-ea"/>
                          <a:cs typeface="思源黑体 CN Regular" panose="020B0500000000000000" charset="-122"/>
                        </a:rPr>
                        <a:t>IO/s</a:t>
                      </a:r>
                      <a:r>
                        <a:rPr lang="zh-CN" altLang="en-US" sz="1800">
                          <a:latin typeface="+mn-ea"/>
                          <a:cs typeface="思源黑体 CN Regular" panose="020B0500000000000000" charset="-122"/>
                        </a:rPr>
                        <a:t>，操作数量，或者</a:t>
                      </a:r>
                      <a:r>
                        <a:rPr lang="en-US" altLang="zh-CN" sz="1800">
                          <a:latin typeface="+mn-ea"/>
                          <a:cs typeface="思源黑体 CN Regular" panose="020B0500000000000000" charset="-122"/>
                        </a:rPr>
                        <a:t>ms</a:t>
                      </a:r>
                      <a:r>
                        <a:rPr lang="zh-CN" altLang="en-US" sz="1800">
                          <a:latin typeface="+mn-ea"/>
                          <a:cs typeface="思源黑体 CN Regular" panose="020B0500000000000000" charset="-122"/>
                        </a:rPr>
                        <a:t>，响应延迟</a:t>
                      </a: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覆盖修改</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MB/s，带宽</a:t>
                      </a: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增加修改</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sym typeface="+mn-ea"/>
                        </a:rPr>
                        <a:t>MB/s，带宽</a:t>
                      </a: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按名称查询文件</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en-US" altLang="zh-CN" sz="1800">
                          <a:latin typeface="+mn-ea"/>
                          <a:cs typeface="思源黑体 CN Regular" panose="020B0500000000000000" charset="-122"/>
                          <a:sym typeface="+mn-ea"/>
                        </a:rPr>
                        <a:t>ms</a:t>
                      </a:r>
                      <a:r>
                        <a:rPr lang="zh-CN" altLang="en-US" sz="1800">
                          <a:latin typeface="+mn-ea"/>
                          <a:cs typeface="思源黑体 CN Regular" panose="020B0500000000000000" charset="-122"/>
                          <a:sym typeface="+mn-ea"/>
                        </a:rPr>
                        <a:t>，响应延迟</a:t>
                      </a: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sym typeface="+mn-ea"/>
                        </a:rPr>
                        <a:t>按内容查询文件</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en-US" altLang="zh-CN" sz="1800">
                          <a:latin typeface="+mn-ea"/>
                          <a:cs typeface="思源黑体 CN Regular" panose="020B0500000000000000" charset="-122"/>
                          <a:sym typeface="+mn-ea"/>
                        </a:rPr>
                        <a:t>ms</a:t>
                      </a:r>
                      <a:r>
                        <a:rPr lang="zh-CN" altLang="en-US" sz="1800">
                          <a:latin typeface="+mn-ea"/>
                          <a:cs typeface="思源黑体 CN Regular" panose="020B0500000000000000" charset="-122"/>
                          <a:sym typeface="+mn-ea"/>
                        </a:rPr>
                        <a:t>，响应延迟</a:t>
                      </a: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文件内寻址</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en-US" altLang="zh-CN" sz="1800">
                          <a:latin typeface="+mn-ea"/>
                          <a:cs typeface="思源黑体 CN Regular" panose="020B0500000000000000" charset="-122"/>
                          <a:sym typeface="+mn-ea"/>
                        </a:rPr>
                        <a:t>ms</a:t>
                      </a:r>
                      <a:r>
                        <a:rPr lang="zh-CN" altLang="en-US" sz="1800">
                          <a:latin typeface="+mn-ea"/>
                          <a:cs typeface="思源黑体 CN Regular" panose="020B0500000000000000" charset="-122"/>
                          <a:sym typeface="+mn-ea"/>
                        </a:rPr>
                        <a:t>，响应延迟</a:t>
                      </a: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存储使用率</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en-US" altLang="zh-CN" sz="1800">
                          <a:latin typeface="+mn-ea"/>
                          <a:cs typeface="思源黑体 CN Regular" panose="020B0500000000000000" charset="-122"/>
                          <a:sym typeface="+mn-ea"/>
                        </a:rPr>
                        <a:t>%</a:t>
                      </a:r>
                      <a:r>
                        <a:rPr lang="zh-CN" altLang="en-US" sz="1800">
                          <a:latin typeface="+mn-ea"/>
                          <a:cs typeface="思源黑体 CN Regular" panose="020B0500000000000000" charset="-122"/>
                          <a:sym typeface="+mn-ea"/>
                        </a:rPr>
                        <a:t>，百分比</a:t>
                      </a: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故障容错性</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en-US" altLang="zh-CN" sz="1800">
                          <a:latin typeface="+mn-ea"/>
                          <a:cs typeface="思源黑体 CN Regular" panose="020B0500000000000000" charset="-122"/>
                          <a:sym typeface="+mn-ea"/>
                        </a:rPr>
                        <a:t>N/A</a:t>
                      </a:r>
                      <a:endParaRPr lang="en-US" altLang="zh-CN" sz="1800">
                        <a:latin typeface="+mn-ea"/>
                        <a:cs typeface="思源黑体 CN Regular" panose="020B0500000000000000" charset="-122"/>
                        <a:sym typeface="+mn-ea"/>
                      </a:endParaRPr>
                    </a:p>
                  </a:txBody>
                  <a:tcPr anchor="ctr" anchorCtr="0">
                    <a:solidFill>
                      <a:srgbClr val="9C0B15">
                        <a:alpha val="25000"/>
                      </a:srgbClr>
                    </a:solidFill>
                  </a:tcPr>
                </a:tc>
              </a:tr>
            </a:tbl>
          </a:graphicData>
        </a:graphic>
      </p:graphicFrame>
    </p:spTree>
    <p:custDataLst>
      <p:tags r:id="rId3"/>
    </p:custData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文件的存储：连续分配法</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连续分配</a:t>
            </a:r>
            <a:r>
              <a:rPr lang="en-US" altLang="zh-CN" sz="2000"/>
              <a:t>	</a:t>
            </a:r>
            <a:r>
              <a:rPr lang="zh-CN" altLang="en-US" sz="2000"/>
              <a:t>将文件一个接一个地放置在外存上，每个文件</a:t>
            </a:r>
            <a:r>
              <a:rPr lang="zh-CN" altLang="en-US" sz="2000">
                <a:solidFill>
                  <a:srgbClr val="9C0B15"/>
                </a:solidFill>
              </a:rPr>
              <a:t>占据连续的物理</a:t>
            </a:r>
            <a:r>
              <a:rPr lang="zh-CN" altLang="en-US" sz="2000">
                <a:solidFill>
                  <a:srgbClr val="9C0B15"/>
                </a:solidFill>
                <a:sym typeface="+mn-ea"/>
              </a:rPr>
              <a:t>		</a:t>
            </a:r>
            <a:r>
              <a:rPr lang="zh-CN" altLang="en-US" sz="2000">
                <a:solidFill>
                  <a:srgbClr val="9C0B15"/>
                </a:solidFill>
              </a:rPr>
              <a:t>介质块</a:t>
            </a:r>
            <a:r>
              <a:rPr lang="zh-CN" altLang="en-US" sz="2000"/>
              <a:t>。</a:t>
            </a:r>
            <a:r>
              <a:rPr lang="zh-CN" altLang="en-US" sz="2000">
                <a:solidFill>
                  <a:srgbClr val="9C0B15"/>
                </a:solidFill>
              </a:rPr>
              <a:t>FCB中只要记录文件的起始块号和长度</a:t>
            </a:r>
            <a:r>
              <a:rPr lang="zh-CN" altLang="en-US" sz="2000"/>
              <a:t>，就能唯一确定</a:t>
            </a:r>
            <a:r>
              <a:rPr lang="zh-CN" altLang="en-US" sz="2000">
                <a:solidFill>
                  <a:srgbClr val="9C0B15"/>
                </a:solidFill>
                <a:sym typeface="+mn-ea"/>
              </a:rPr>
              <a:t>		</a:t>
            </a:r>
            <a:r>
              <a:rPr lang="zh-CN" altLang="en-US" sz="2000"/>
              <a:t>一个</a:t>
            </a:r>
            <a:r>
              <a:rPr lang="zh-CN" altLang="en-US" sz="2000"/>
              <a:t>文件。</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起始块号</a:t>
            </a:r>
            <a:r>
              <a:rPr lang="en-US" altLang="zh-CN" sz="2000"/>
              <a:t>	</a:t>
            </a:r>
            <a:r>
              <a:rPr lang="zh-CN" altLang="en-US" sz="2000"/>
              <a:t>文件的起始物理块地址。</a:t>
            </a:r>
            <a:endParaRPr lang="zh-CN" altLang="en-US" sz="2000"/>
          </a:p>
          <a:p>
            <a:pPr algn="l">
              <a:buClrTx/>
              <a:buSzTx/>
              <a:buFontTx/>
            </a:pPr>
            <a:r>
              <a:rPr lang="zh-CN" altLang="en-US" sz="2000" b="1">
                <a:solidFill>
                  <a:srgbClr val="9C0B15"/>
                </a:solidFill>
              </a:rPr>
              <a:t>长度</a:t>
            </a:r>
            <a:r>
              <a:rPr lang="en-US" altLang="zh-CN" sz="2000"/>
              <a:t>		</a:t>
            </a:r>
            <a:r>
              <a:rPr lang="zh-CN" altLang="en-US" sz="2000"/>
              <a:t>文件占用的物理块的数量。</a:t>
            </a: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这种方式的优缺点是什么？</a:t>
            </a:r>
            <a:endParaRPr lang="zh-CN" altLang="en-US" sz="2000"/>
          </a:p>
          <a:p>
            <a:pPr algn="l">
              <a:buClrTx/>
              <a:buSzTx/>
              <a:buFontTx/>
            </a:pPr>
            <a:r>
              <a:rPr lang="en-US" altLang="zh-CN" sz="2000">
                <a:sym typeface="+mn-ea"/>
              </a:rPr>
              <a:t>		</a:t>
            </a:r>
            <a:r>
              <a:rPr lang="zh-CN" altLang="en-US" sz="2000" b="1">
                <a:solidFill>
                  <a:srgbClr val="9C0B15"/>
                </a:solidFill>
              </a:rPr>
              <a:t>优点</a:t>
            </a:r>
            <a:r>
              <a:rPr lang="en-US" altLang="zh-CN" sz="2000"/>
              <a:t>	</a:t>
            </a:r>
            <a:r>
              <a:rPr lang="zh-CN" altLang="en-US" sz="2000"/>
              <a:t>顺序和随机</a:t>
            </a:r>
            <a:r>
              <a:rPr lang="zh-CN" altLang="en-US" sz="2000">
                <a:solidFill>
                  <a:srgbClr val="9C0B15"/>
                </a:solidFill>
              </a:rPr>
              <a:t>读写速度都快</a:t>
            </a:r>
            <a:r>
              <a:rPr lang="zh-CN" altLang="en-US" sz="2000"/>
              <a:t>，</a:t>
            </a:r>
            <a:r>
              <a:rPr lang="zh-CN" altLang="en-US" sz="2000">
                <a:solidFill>
                  <a:srgbClr val="9C0B15"/>
                </a:solidFill>
              </a:rPr>
              <a:t>不会出现内部碎片</a:t>
            </a:r>
            <a:r>
              <a:rPr lang="zh-CN" altLang="en-US" sz="2000"/>
              <a:t>。管理数</a:t>
            </a:r>
            <a:r>
              <a:rPr lang="en-US" altLang="zh-CN" sz="2000">
                <a:sym typeface="+mn-ea"/>
              </a:rPr>
              <a:t>			</a:t>
            </a:r>
            <a:r>
              <a:rPr lang="zh-CN" altLang="en-US" sz="2000"/>
              <a:t>据结构短小精悍，</a:t>
            </a:r>
            <a:r>
              <a:rPr lang="zh-CN" altLang="en-US" sz="2000">
                <a:solidFill>
                  <a:srgbClr val="9C0B15"/>
                </a:solidFill>
              </a:rPr>
              <a:t>存储介质利用率高</a:t>
            </a:r>
            <a:r>
              <a:rPr lang="zh-CN" altLang="en-US" sz="2000"/>
              <a:t>。存储介质损坏只</a:t>
            </a:r>
            <a:r>
              <a:rPr lang="en-US" altLang="zh-CN" sz="2000">
                <a:sym typeface="+mn-ea"/>
              </a:rPr>
              <a:t>			</a:t>
            </a:r>
            <a:r>
              <a:rPr lang="zh-CN" altLang="en-US" sz="2000"/>
              <a:t>影响部分数据，</a:t>
            </a:r>
            <a:r>
              <a:rPr lang="zh-CN" altLang="en-US" sz="2000">
                <a:solidFill>
                  <a:srgbClr val="9C0B15"/>
                </a:solidFill>
              </a:rPr>
              <a:t>数据存储可靠性好</a:t>
            </a:r>
            <a:r>
              <a:rPr lang="zh-CN" altLang="en-US" sz="2000"/>
              <a:t>。</a:t>
            </a:r>
            <a:endParaRPr lang="zh-CN" altLang="en-US" sz="2000"/>
          </a:p>
          <a:p>
            <a:pPr algn="l">
              <a:buClrTx/>
              <a:buSzTx/>
              <a:buFontTx/>
            </a:pPr>
            <a:r>
              <a:rPr lang="en-US" altLang="zh-CN" sz="2000">
                <a:sym typeface="+mn-ea"/>
              </a:rPr>
              <a:t>		</a:t>
            </a:r>
            <a:r>
              <a:rPr lang="zh-CN" altLang="en-US" sz="2000" b="1">
                <a:solidFill>
                  <a:srgbClr val="9C0B15"/>
                </a:solidFill>
              </a:rPr>
              <a:t>缺点</a:t>
            </a:r>
            <a:r>
              <a:rPr lang="en-US" altLang="zh-CN" sz="2000"/>
              <a:t>	</a:t>
            </a:r>
            <a:r>
              <a:rPr lang="zh-CN" altLang="en-US" sz="2000"/>
              <a:t>文件长度难以随意追加，有可能存在外部碎片。</a:t>
            </a:r>
            <a:endParaRPr lang="zh-CN" altLang="en-US" sz="2000"/>
          </a:p>
          <a:p>
            <a:pPr algn="l">
              <a:buClrTx/>
              <a:buSzTx/>
              <a:buFontTx/>
            </a:pPr>
            <a:endParaRPr lang="zh-CN" altLang="en-US" sz="2000"/>
          </a:p>
          <a:p>
            <a:pPr algn="l">
              <a:buClrTx/>
              <a:buSzTx/>
              <a:buFontTx/>
            </a:pPr>
            <a:r>
              <a:rPr lang="zh-CN" altLang="en-US" sz="2000" b="1">
                <a:solidFill>
                  <a:srgbClr val="9C0B15"/>
                </a:solidFill>
              </a:rPr>
              <a:t>应用场合</a:t>
            </a:r>
            <a:r>
              <a:rPr lang="en-US" altLang="zh-CN" sz="2000"/>
              <a:t>	</a:t>
            </a:r>
            <a:r>
              <a:rPr lang="zh-CN" altLang="en-US" sz="2000"/>
              <a:t>数据备份和归档等倾向于</a:t>
            </a:r>
            <a:r>
              <a:rPr lang="zh-CN" altLang="en-US" sz="2000">
                <a:solidFill>
                  <a:srgbClr val="9C0B15"/>
                </a:solidFill>
              </a:rPr>
              <a:t>单次写多次读</a:t>
            </a:r>
            <a:r>
              <a:rPr lang="zh-CN" altLang="en-US" sz="2000"/>
              <a:t>（</a:t>
            </a:r>
            <a:r>
              <a:rPr lang="en-US" altLang="zh-CN" sz="2000"/>
              <a:t>Write Once Read Many</a:t>
            </a:r>
            <a:r>
              <a:rPr lang="zh-CN" altLang="en-US" sz="2000"/>
              <a:t>，</a:t>
            </a:r>
            <a:r>
              <a:rPr lang="en-US" altLang="zh-CN" sz="2000">
                <a:sym typeface="+mn-ea"/>
              </a:rPr>
              <a:t>		</a:t>
            </a:r>
            <a:r>
              <a:rPr lang="en-US" altLang="zh-CN" sz="2000"/>
              <a:t>WORM</a:t>
            </a:r>
            <a:r>
              <a:rPr lang="zh-CN" altLang="en-US" sz="2000"/>
              <a:t>）的场合。典型例子是用于</a:t>
            </a:r>
            <a:r>
              <a:rPr lang="en-US" altLang="zh-CN" sz="2000"/>
              <a:t>LTO</a:t>
            </a:r>
            <a:r>
              <a:rPr lang="zh-CN" altLang="en-US" sz="2000"/>
              <a:t>磁带的</a:t>
            </a:r>
            <a:r>
              <a:rPr lang="zh-CN" altLang="en-US" sz="2000">
                <a:solidFill>
                  <a:srgbClr val="9C0B15"/>
                </a:solidFill>
              </a:rPr>
              <a:t>线性磁带文件系统</a:t>
            </a:r>
            <a:r>
              <a:rPr lang="en-US" altLang="zh-CN" sz="2000">
                <a:sym typeface="+mn-ea"/>
              </a:rPr>
              <a:t>		</a:t>
            </a:r>
            <a:r>
              <a:rPr lang="zh-CN" altLang="en-US" sz="2000"/>
              <a:t>（</a:t>
            </a:r>
            <a:r>
              <a:rPr lang="en-US" altLang="zh-CN" sz="2000"/>
              <a:t>Linear Tape File System</a:t>
            </a:r>
            <a:r>
              <a:rPr lang="zh-CN" altLang="en-US" sz="2000"/>
              <a:t>，</a:t>
            </a:r>
            <a:r>
              <a:rPr lang="en-US" altLang="zh-CN" sz="2000"/>
              <a:t>LTFS</a:t>
            </a:r>
            <a:r>
              <a:rPr lang="zh-CN" altLang="en-US" sz="2000"/>
              <a:t>）。</a:t>
            </a:r>
            <a:endParaRPr lang="zh-CN" altLang="en-US" sz="2000"/>
          </a:p>
        </p:txBody>
      </p:sp>
      <p:grpSp>
        <p:nvGrpSpPr>
          <p:cNvPr id="85" name="组合 84"/>
          <p:cNvGrpSpPr/>
          <p:nvPr/>
        </p:nvGrpSpPr>
        <p:grpSpPr>
          <a:xfrm>
            <a:off x="1097915" y="1858645"/>
            <a:ext cx="7990205" cy="975360"/>
            <a:chOff x="2144" y="2927"/>
            <a:chExt cx="12583" cy="1536"/>
          </a:xfrm>
        </p:grpSpPr>
        <p:grpSp>
          <p:nvGrpSpPr>
            <p:cNvPr id="2" name="组合 1"/>
            <p:cNvGrpSpPr/>
            <p:nvPr/>
          </p:nvGrpSpPr>
          <p:grpSpPr>
            <a:xfrm>
              <a:off x="3762" y="3877"/>
              <a:ext cx="10965" cy="586"/>
              <a:chOff x="1021" y="2672"/>
              <a:chExt cx="13017" cy="586"/>
            </a:xfrm>
          </p:grpSpPr>
          <p:sp>
            <p:nvSpPr>
              <p:cNvPr id="7" name="矩形 6"/>
              <p:cNvSpPr/>
              <p:nvPr>
                <p:custDataLst>
                  <p:tags r:id="rId2"/>
                </p:custDataLst>
              </p:nvPr>
            </p:nvSpPr>
            <p:spPr>
              <a:xfrm>
                <a:off x="1021" y="2672"/>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8" name="矩形 7"/>
              <p:cNvSpPr/>
              <p:nvPr>
                <p:custDataLst>
                  <p:tags r:id="rId3"/>
                </p:custDataLst>
              </p:nvPr>
            </p:nvSpPr>
            <p:spPr>
              <a:xfrm>
                <a:off x="1839" y="2672"/>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9" name="矩形 8"/>
              <p:cNvSpPr/>
              <p:nvPr>
                <p:custDataLst>
                  <p:tags r:id="rId4"/>
                </p:custDataLst>
              </p:nvPr>
            </p:nvSpPr>
            <p:spPr>
              <a:xfrm>
                <a:off x="2640" y="2672"/>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p:txBody>
          </p:sp>
          <p:sp>
            <p:nvSpPr>
              <p:cNvPr id="15" name="矩形 14"/>
              <p:cNvSpPr/>
              <p:nvPr>
                <p:custDataLst>
                  <p:tags r:id="rId5"/>
                </p:custDataLst>
              </p:nvPr>
            </p:nvSpPr>
            <p:spPr>
              <a:xfrm>
                <a:off x="3458" y="2672"/>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17" name="矩形 16"/>
              <p:cNvSpPr/>
              <p:nvPr>
                <p:custDataLst>
                  <p:tags r:id="rId6"/>
                </p:custDataLst>
              </p:nvPr>
            </p:nvSpPr>
            <p:spPr>
              <a:xfrm>
                <a:off x="4276" y="2672"/>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4</a:t>
                </a:r>
                <a:endParaRPr lang="en-US" altLang="zh-CN">
                  <a:solidFill>
                    <a:schemeClr val="bg1"/>
                  </a:solidFill>
                  <a:sym typeface="+mn-ea"/>
                </a:endParaRPr>
              </a:p>
            </p:txBody>
          </p:sp>
          <p:sp>
            <p:nvSpPr>
              <p:cNvPr id="25" name="矩形 24"/>
              <p:cNvSpPr/>
              <p:nvPr>
                <p:custDataLst>
                  <p:tags r:id="rId7"/>
                </p:custDataLst>
              </p:nvPr>
            </p:nvSpPr>
            <p:spPr>
              <a:xfrm>
                <a:off x="5094" y="2672"/>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5</a:t>
                </a:r>
                <a:endParaRPr lang="en-US" altLang="zh-CN">
                  <a:solidFill>
                    <a:schemeClr val="bg1"/>
                  </a:solidFill>
                  <a:sym typeface="+mn-ea"/>
                </a:endParaRPr>
              </a:p>
            </p:txBody>
          </p:sp>
          <p:sp>
            <p:nvSpPr>
              <p:cNvPr id="26" name="矩形 25"/>
              <p:cNvSpPr/>
              <p:nvPr>
                <p:custDataLst>
                  <p:tags r:id="rId8"/>
                </p:custDataLst>
              </p:nvPr>
            </p:nvSpPr>
            <p:spPr>
              <a:xfrm>
                <a:off x="5875" y="2672"/>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6</a:t>
                </a:r>
                <a:endParaRPr lang="en-US" altLang="zh-CN">
                  <a:solidFill>
                    <a:schemeClr val="tx1"/>
                  </a:solidFill>
                  <a:sym typeface="+mn-ea"/>
                </a:endParaRPr>
              </a:p>
            </p:txBody>
          </p:sp>
          <p:sp>
            <p:nvSpPr>
              <p:cNvPr id="28" name="矩形 27"/>
              <p:cNvSpPr/>
              <p:nvPr>
                <p:custDataLst>
                  <p:tags r:id="rId9"/>
                </p:custDataLst>
              </p:nvPr>
            </p:nvSpPr>
            <p:spPr>
              <a:xfrm>
                <a:off x="6693" y="2672"/>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7</a:t>
                </a:r>
                <a:endParaRPr lang="en-US" altLang="zh-CN">
                  <a:solidFill>
                    <a:schemeClr val="tx1"/>
                  </a:solidFill>
                  <a:sym typeface="+mn-ea"/>
                </a:endParaRPr>
              </a:p>
            </p:txBody>
          </p:sp>
          <p:sp>
            <p:nvSpPr>
              <p:cNvPr id="60" name="矩形 59"/>
              <p:cNvSpPr/>
              <p:nvPr>
                <p:custDataLst>
                  <p:tags r:id="rId10"/>
                </p:custDataLst>
              </p:nvPr>
            </p:nvSpPr>
            <p:spPr>
              <a:xfrm>
                <a:off x="7494" y="2672"/>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8</a:t>
                </a:r>
                <a:endParaRPr lang="en-US" altLang="zh-CN">
                  <a:solidFill>
                    <a:schemeClr val="tx1"/>
                  </a:solidFill>
                  <a:sym typeface="+mn-ea"/>
                </a:endParaRPr>
              </a:p>
            </p:txBody>
          </p:sp>
          <p:sp>
            <p:nvSpPr>
              <p:cNvPr id="61" name="矩形 60"/>
              <p:cNvSpPr/>
              <p:nvPr>
                <p:custDataLst>
                  <p:tags r:id="rId11"/>
                </p:custDataLst>
              </p:nvPr>
            </p:nvSpPr>
            <p:spPr>
              <a:xfrm>
                <a:off x="8312" y="2672"/>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9</a:t>
                </a:r>
                <a:endParaRPr lang="en-US" altLang="zh-CN">
                  <a:solidFill>
                    <a:schemeClr val="tx1"/>
                  </a:solidFill>
                  <a:sym typeface="+mn-ea"/>
                </a:endParaRPr>
              </a:p>
            </p:txBody>
          </p:sp>
          <p:sp>
            <p:nvSpPr>
              <p:cNvPr id="62" name="矩形 61"/>
              <p:cNvSpPr/>
              <p:nvPr>
                <p:custDataLst>
                  <p:tags r:id="rId12"/>
                </p:custDataLst>
              </p:nvPr>
            </p:nvSpPr>
            <p:spPr>
              <a:xfrm>
                <a:off x="9130" y="2672"/>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63" name="矩形 62"/>
              <p:cNvSpPr/>
              <p:nvPr>
                <p:custDataLst>
                  <p:tags r:id="rId13"/>
                </p:custDataLst>
              </p:nvPr>
            </p:nvSpPr>
            <p:spPr>
              <a:xfrm>
                <a:off x="9948" y="2672"/>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11</a:t>
                </a:r>
                <a:endParaRPr lang="en-US" altLang="zh-CN">
                  <a:solidFill>
                    <a:schemeClr val="bg1"/>
                  </a:solidFill>
                  <a:sym typeface="+mn-ea"/>
                </a:endParaRPr>
              </a:p>
            </p:txBody>
          </p:sp>
          <p:sp>
            <p:nvSpPr>
              <p:cNvPr id="64" name="矩形 63"/>
              <p:cNvSpPr/>
              <p:nvPr>
                <p:custDataLst>
                  <p:tags r:id="rId14"/>
                </p:custDataLst>
              </p:nvPr>
            </p:nvSpPr>
            <p:spPr>
              <a:xfrm>
                <a:off x="10766" y="2672"/>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12</a:t>
                </a:r>
                <a:endParaRPr lang="en-US" altLang="zh-CN">
                  <a:solidFill>
                    <a:schemeClr val="bg1"/>
                  </a:solidFill>
                  <a:sym typeface="+mn-ea"/>
                </a:endParaRPr>
              </a:p>
            </p:txBody>
          </p:sp>
          <p:sp>
            <p:nvSpPr>
              <p:cNvPr id="65" name="矩形 64"/>
              <p:cNvSpPr/>
              <p:nvPr>
                <p:custDataLst>
                  <p:tags r:id="rId15"/>
                </p:custDataLst>
              </p:nvPr>
            </p:nvSpPr>
            <p:spPr>
              <a:xfrm>
                <a:off x="11584" y="2672"/>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13</a:t>
                </a:r>
                <a:endParaRPr lang="en-US" altLang="zh-CN">
                  <a:solidFill>
                    <a:schemeClr val="tx1"/>
                  </a:solidFill>
                  <a:sym typeface="+mn-ea"/>
                </a:endParaRPr>
              </a:p>
            </p:txBody>
          </p:sp>
          <p:sp>
            <p:nvSpPr>
              <p:cNvPr id="67" name="矩形 66"/>
              <p:cNvSpPr/>
              <p:nvPr>
                <p:custDataLst>
                  <p:tags r:id="rId16"/>
                </p:custDataLst>
              </p:nvPr>
            </p:nvSpPr>
            <p:spPr>
              <a:xfrm>
                <a:off x="12402" y="2672"/>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14</a:t>
                </a:r>
                <a:endParaRPr lang="en-US" altLang="zh-CN">
                  <a:solidFill>
                    <a:schemeClr val="tx1"/>
                  </a:solidFill>
                  <a:sym typeface="+mn-ea"/>
                </a:endParaRPr>
              </a:p>
            </p:txBody>
          </p:sp>
          <p:sp>
            <p:nvSpPr>
              <p:cNvPr id="68" name="矩形 67"/>
              <p:cNvSpPr/>
              <p:nvPr>
                <p:custDataLst>
                  <p:tags r:id="rId17"/>
                </p:custDataLst>
              </p:nvPr>
            </p:nvSpPr>
            <p:spPr>
              <a:xfrm>
                <a:off x="13220" y="2672"/>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15</a:t>
                </a:r>
                <a:endParaRPr lang="en-US" altLang="zh-CN">
                  <a:solidFill>
                    <a:schemeClr val="tx1"/>
                  </a:solidFill>
                  <a:sym typeface="+mn-ea"/>
                </a:endParaRPr>
              </a:p>
            </p:txBody>
          </p:sp>
        </p:grpSp>
        <p:sp>
          <p:nvSpPr>
            <p:cNvPr id="86" name="文本框 85"/>
            <p:cNvSpPr txBox="1"/>
            <p:nvPr>
              <p:custDataLst>
                <p:tags r:id="rId18"/>
              </p:custDataLst>
            </p:nvPr>
          </p:nvSpPr>
          <p:spPr>
            <a:xfrm>
              <a:off x="2144" y="3835"/>
              <a:ext cx="1560" cy="628"/>
            </a:xfrm>
            <a:prstGeom prst="rect">
              <a:avLst/>
            </a:prstGeom>
            <a:noFill/>
          </p:spPr>
          <p:txBody>
            <a:bodyPr wrap="square" rtlCol="0">
              <a:spAutoFit/>
            </a:bodyPr>
            <a:p>
              <a:r>
                <a:rPr lang="zh-CN" altLang="en-US" sz="2000" b="1"/>
                <a:t>设备块</a:t>
              </a:r>
              <a:endParaRPr lang="zh-CN" altLang="en-US" sz="2000" b="1"/>
            </a:p>
          </p:txBody>
        </p:sp>
        <p:sp>
          <p:nvSpPr>
            <p:cNvPr id="6" name="矩形 5"/>
            <p:cNvSpPr/>
            <p:nvPr>
              <p:custDataLst>
                <p:tags r:id="rId19"/>
              </p:custDataLst>
            </p:nvPr>
          </p:nvSpPr>
          <p:spPr>
            <a:xfrm>
              <a:off x="3762" y="2969"/>
              <a:ext cx="3432"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起始</a:t>
              </a:r>
              <a:r>
                <a:rPr lang="en-US" altLang="zh-CN">
                  <a:solidFill>
                    <a:schemeClr val="bg1"/>
                  </a:solidFill>
                  <a:sym typeface="+mn-ea"/>
                </a:rPr>
                <a:t>=1</a:t>
              </a:r>
              <a:r>
                <a:rPr lang="zh-CN" altLang="en-US">
                  <a:solidFill>
                    <a:schemeClr val="bg1"/>
                  </a:solidFill>
                  <a:sym typeface="+mn-ea"/>
                </a:rPr>
                <a:t>，长度</a:t>
              </a:r>
              <a:r>
                <a:rPr lang="en-US" altLang="zh-CN">
                  <a:solidFill>
                    <a:schemeClr val="bg1"/>
                  </a:solidFill>
                  <a:sym typeface="+mn-ea"/>
                </a:rPr>
                <a:t>=</a:t>
              </a:r>
              <a:r>
                <a:rPr lang="en-US" altLang="zh-CN">
                  <a:solidFill>
                    <a:schemeClr val="bg1"/>
                  </a:solidFill>
                  <a:sym typeface="+mn-ea"/>
                </a:rPr>
                <a:t>5</a:t>
              </a:r>
              <a:endParaRPr lang="en-US" altLang="zh-CN">
                <a:solidFill>
                  <a:schemeClr val="bg1"/>
                </a:solidFill>
                <a:sym typeface="+mn-ea"/>
              </a:endParaRPr>
            </a:p>
          </p:txBody>
        </p:sp>
        <p:sp>
          <p:nvSpPr>
            <p:cNvPr id="82" name="文本框 81"/>
            <p:cNvSpPr txBox="1"/>
            <p:nvPr>
              <p:custDataLst>
                <p:tags r:id="rId20"/>
              </p:custDataLst>
            </p:nvPr>
          </p:nvSpPr>
          <p:spPr>
            <a:xfrm>
              <a:off x="2144" y="2927"/>
              <a:ext cx="1560" cy="628"/>
            </a:xfrm>
            <a:prstGeom prst="rect">
              <a:avLst/>
            </a:prstGeom>
            <a:noFill/>
          </p:spPr>
          <p:txBody>
            <a:bodyPr wrap="square" rtlCol="0">
              <a:spAutoFit/>
            </a:bodyPr>
            <a:p>
              <a:r>
                <a:rPr lang="zh-CN" altLang="en-US" sz="2000" b="1"/>
                <a:t>控制块</a:t>
              </a:r>
              <a:endParaRPr lang="zh-CN" altLang="en-US" sz="2000" b="1"/>
            </a:p>
          </p:txBody>
        </p:sp>
        <p:sp>
          <p:nvSpPr>
            <p:cNvPr id="83" name="矩形 82"/>
            <p:cNvSpPr/>
            <p:nvPr>
              <p:custDataLst>
                <p:tags r:id="rId21"/>
              </p:custDataLst>
            </p:nvPr>
          </p:nvSpPr>
          <p:spPr>
            <a:xfrm>
              <a:off x="7851" y="2969"/>
              <a:ext cx="3431"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a:solidFill>
                    <a:schemeClr val="bg1"/>
                  </a:solidFill>
                  <a:sym typeface="+mn-ea"/>
                </a:rPr>
                <a:t>起始</a:t>
              </a:r>
              <a:r>
                <a:rPr lang="en-US" altLang="zh-CN">
                  <a:solidFill>
                    <a:schemeClr val="bg1"/>
                  </a:solidFill>
                  <a:sym typeface="+mn-ea"/>
                </a:rPr>
                <a:t>=10</a:t>
              </a:r>
              <a:r>
                <a:rPr lang="en-US" altLang="zh-CN">
                  <a:solidFill>
                    <a:schemeClr val="bg1"/>
                  </a:solidFill>
                  <a:sym typeface="+mn-ea"/>
                </a:rPr>
                <a:t>，长度</a:t>
              </a:r>
              <a:r>
                <a:rPr lang="en-US" altLang="zh-CN">
                  <a:solidFill>
                    <a:schemeClr val="bg1"/>
                  </a:solidFill>
                  <a:sym typeface="+mn-ea"/>
                </a:rPr>
                <a:t>=3</a:t>
              </a:r>
              <a:endParaRPr lang="en-US" altLang="zh-CN">
                <a:solidFill>
                  <a:schemeClr val="bg1"/>
                </a:solidFill>
                <a:sym typeface="+mn-ea"/>
              </a:endParaRPr>
            </a:p>
          </p:txBody>
        </p:sp>
      </p:grpSp>
    </p:spTree>
    <p:custDataLst>
      <p:tags r:id="rId22"/>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11" end="11"/>
                                            </p:txEl>
                                          </p:spTgt>
                                        </p:tgtEl>
                                        <p:attrNameLst>
                                          <p:attrName>style.visibility</p:attrName>
                                        </p:attrNameLst>
                                      </p:cBhvr>
                                      <p:to>
                                        <p:strVal val="visible"/>
                                      </p:to>
                                    </p:set>
                                    <p:animEffect transition="in" filter="wipe(up)">
                                      <p:cBhvr>
                                        <p:cTn id="7" dur="500"/>
                                        <p:tgtEl>
                                          <p:spTgt spid="13">
                                            <p:txEl>
                                              <p:pRg st="11" end="1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12" end="12"/>
                                            </p:txEl>
                                          </p:spTgt>
                                        </p:tgtEl>
                                        <p:attrNameLst>
                                          <p:attrName>style.visibility</p:attrName>
                                        </p:attrNameLst>
                                      </p:cBhvr>
                                      <p:to>
                                        <p:strVal val="visible"/>
                                      </p:to>
                                    </p:set>
                                    <p:animEffect transition="in" filter="wipe(up)">
                                      <p:cBhvr>
                                        <p:cTn id="10" dur="500"/>
                                        <p:tgtEl>
                                          <p:spTgt spid="13">
                                            <p:txEl>
                                              <p:pRg st="12" end="12"/>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xEl>
                                              <p:pRg st="14" end="14"/>
                                            </p:txEl>
                                          </p:spTgt>
                                        </p:tgtEl>
                                        <p:attrNameLst>
                                          <p:attrName>style.visibility</p:attrName>
                                        </p:attrNameLst>
                                      </p:cBhvr>
                                      <p:to>
                                        <p:strVal val="visible"/>
                                      </p:to>
                                    </p:set>
                                    <p:animEffect transition="in" filter="wipe(up)">
                                      <p:cBhvr>
                                        <p:cTn id="13" dur="500"/>
                                        <p:tgtEl>
                                          <p:spTgt spid="1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文件的存储：链接分配法</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如何用最简单的方法克服连续存储的缺点？</a:t>
            </a:r>
            <a:endParaRPr lang="zh-CN" altLang="en-US" sz="2000"/>
          </a:p>
          <a:p>
            <a:pPr algn="l">
              <a:buClrTx/>
              <a:buSzTx/>
              <a:buFontTx/>
            </a:pPr>
            <a:endParaRPr lang="zh-CN" altLang="en-US" sz="2000"/>
          </a:p>
          <a:p>
            <a:pPr algn="l">
              <a:buClrTx/>
              <a:buSzTx/>
              <a:buFontTx/>
            </a:pPr>
            <a:r>
              <a:rPr lang="zh-CN" altLang="en-US" sz="2000" b="1">
                <a:solidFill>
                  <a:srgbClr val="9C0B15"/>
                </a:solidFill>
              </a:rPr>
              <a:t>链接分配</a:t>
            </a:r>
            <a:r>
              <a:rPr lang="en-US" altLang="zh-CN" sz="2000"/>
              <a:t>	</a:t>
            </a:r>
            <a:r>
              <a:rPr lang="zh-CN" altLang="en-US" sz="2000"/>
              <a:t>按照某个固定的块大小分配文件，</a:t>
            </a:r>
            <a:r>
              <a:rPr lang="zh-CN" altLang="en-US" sz="2000">
                <a:solidFill>
                  <a:srgbClr val="9C0B15"/>
                </a:solidFill>
              </a:rPr>
              <a:t>每个块内部放置一个指针，</a:t>
            </a:r>
            <a:r>
              <a:rPr lang="zh-CN" altLang="en-US" sz="2000">
                <a:solidFill>
                  <a:srgbClr val="9C0B15"/>
                </a:solidFill>
                <a:sym typeface="+mn-ea"/>
              </a:rPr>
              <a:t>		</a:t>
            </a:r>
            <a:r>
              <a:rPr lang="zh-CN" altLang="en-US" sz="2000">
                <a:solidFill>
                  <a:srgbClr val="9C0B15"/>
                </a:solidFill>
              </a:rPr>
              <a:t>指向下一个块</a:t>
            </a:r>
            <a:r>
              <a:rPr lang="zh-CN" altLang="en-US" sz="2000"/>
              <a:t>。如果没有后续块，使用空指针。</a:t>
            </a:r>
            <a:r>
              <a:rPr lang="zh-CN" altLang="en-US" sz="2000">
                <a:solidFill>
                  <a:srgbClr val="9C0B15"/>
                </a:solidFill>
                <a:sym typeface="+mn-ea"/>
              </a:rPr>
              <a:t>FCB中只要记录</a:t>
            </a:r>
            <a:r>
              <a:rPr lang="zh-CN" altLang="en-US" sz="2000">
                <a:solidFill>
                  <a:srgbClr val="9C0B15"/>
                </a:solidFill>
                <a:sym typeface="+mn-ea"/>
              </a:rPr>
              <a:t>		</a:t>
            </a:r>
            <a:r>
              <a:rPr lang="zh-CN" altLang="en-US" sz="2000">
                <a:solidFill>
                  <a:srgbClr val="9C0B15"/>
                </a:solidFill>
                <a:sym typeface="+mn-ea"/>
              </a:rPr>
              <a:t>文件的起始块号</a:t>
            </a:r>
            <a:r>
              <a:rPr lang="zh-CN" altLang="en-US" sz="2000">
                <a:solidFill>
                  <a:srgbClr val="9C0B15"/>
                </a:solidFill>
              </a:rPr>
              <a:t>就能顺藤摸瓜找到整个文件；也可以说每个文</a:t>
            </a:r>
            <a:r>
              <a:rPr lang="zh-CN" altLang="en-US" sz="2000">
                <a:solidFill>
                  <a:srgbClr val="9C0B15"/>
                </a:solidFill>
                <a:sym typeface="+mn-ea"/>
              </a:rPr>
              <a:t>		</a:t>
            </a:r>
            <a:r>
              <a:rPr lang="zh-CN" altLang="en-US" sz="2000">
                <a:solidFill>
                  <a:srgbClr val="9C0B15"/>
                </a:solidFill>
              </a:rPr>
              <a:t>件对应了一条块链</a:t>
            </a:r>
            <a:r>
              <a:rPr lang="zh-CN" altLang="en-US" sz="2000"/>
              <a:t>。</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b="1">
              <a:solidFill>
                <a:srgbClr val="9C0B15"/>
              </a:solidFill>
            </a:endParaRPr>
          </a:p>
          <a:p>
            <a:pPr algn="l">
              <a:buClrTx/>
              <a:buSzTx/>
              <a:buFontTx/>
            </a:pPr>
            <a:endParaRPr lang="zh-CN" altLang="en-US" sz="2000" b="1">
              <a:solidFill>
                <a:srgbClr val="9C0B15"/>
              </a:solidFill>
            </a:endParaRPr>
          </a:p>
          <a:p>
            <a:pPr algn="l">
              <a:buClrTx/>
              <a:buSzTx/>
              <a:buFontTx/>
            </a:pPr>
            <a:r>
              <a:rPr lang="zh-CN" altLang="en-US" sz="2000" b="1">
                <a:solidFill>
                  <a:srgbClr val="9C0B15"/>
                </a:solidFill>
              </a:rPr>
              <a:t>问题一</a:t>
            </a:r>
            <a:r>
              <a:rPr lang="en-US" altLang="zh-CN" sz="2000"/>
              <a:t>		</a:t>
            </a:r>
            <a:r>
              <a:rPr lang="zh-CN" altLang="en-US" sz="2000"/>
              <a:t>这种方式的优缺点是什么？</a:t>
            </a:r>
            <a:endParaRPr lang="zh-CN" altLang="en-US" sz="2000"/>
          </a:p>
          <a:p>
            <a:pPr algn="l">
              <a:buClrTx/>
              <a:buSzTx/>
              <a:buFontTx/>
            </a:pPr>
            <a:r>
              <a:rPr lang="en-US" altLang="zh-CN" sz="2000">
                <a:sym typeface="+mn-ea"/>
              </a:rPr>
              <a:t>		</a:t>
            </a:r>
            <a:r>
              <a:rPr lang="zh-CN" altLang="en-US" sz="2000" b="1">
                <a:solidFill>
                  <a:srgbClr val="9C0B15"/>
                </a:solidFill>
              </a:rPr>
              <a:t>优点</a:t>
            </a:r>
            <a:r>
              <a:rPr lang="en-US" altLang="zh-CN" sz="2000"/>
              <a:t>	</a:t>
            </a:r>
            <a:r>
              <a:rPr lang="zh-CN" altLang="en-US" sz="2000">
                <a:sym typeface="+mn-ea"/>
              </a:rPr>
              <a:t>文件长度可以随意增减，不会产生外部碎片。</a:t>
            </a:r>
            <a:endParaRPr lang="zh-CN" altLang="en-US" sz="2000"/>
          </a:p>
          <a:p>
            <a:pPr algn="l">
              <a:buClrTx/>
              <a:buSzTx/>
              <a:buFontTx/>
            </a:pPr>
            <a:r>
              <a:rPr lang="en-US" altLang="zh-CN" sz="2000">
                <a:sym typeface="+mn-ea"/>
              </a:rPr>
              <a:t>		</a:t>
            </a:r>
            <a:r>
              <a:rPr lang="zh-CN" altLang="en-US" sz="2000" b="1">
                <a:solidFill>
                  <a:srgbClr val="9C0B15"/>
                </a:solidFill>
              </a:rPr>
              <a:t>缺点</a:t>
            </a:r>
            <a:r>
              <a:rPr lang="en-US" altLang="zh-CN" sz="2000"/>
              <a:t>	</a:t>
            </a:r>
            <a:r>
              <a:rPr lang="zh-CN" altLang="en-US" sz="2000">
                <a:solidFill>
                  <a:srgbClr val="9C0B15"/>
                </a:solidFill>
                <a:sym typeface="+mn-ea"/>
              </a:rPr>
              <a:t>顺序读写慢，随机读写更慢</a:t>
            </a:r>
            <a:r>
              <a:rPr lang="zh-CN" altLang="en-US" sz="2000">
                <a:sym typeface="+mn-ea"/>
              </a:rPr>
              <a:t>。管理数据结构包含指针，</a:t>
            </a:r>
            <a:r>
              <a:rPr lang="en-US" altLang="zh-CN" sz="2000">
                <a:sym typeface="+mn-ea"/>
              </a:rPr>
              <a:t>			</a:t>
            </a:r>
            <a:r>
              <a:rPr lang="zh-CN" altLang="en-US" sz="2000">
                <a:sym typeface="+mn-ea"/>
              </a:rPr>
              <a:t>指针</a:t>
            </a:r>
            <a:r>
              <a:rPr lang="zh-CN" sz="2000">
                <a:sym typeface="+mn-ea"/>
              </a:rPr>
              <a:t>本身也要消耗存储介质</a:t>
            </a:r>
            <a:r>
              <a:rPr lang="zh-CN" altLang="en-US" sz="2000">
                <a:sym typeface="+mn-ea"/>
              </a:rPr>
              <a:t>。存储介质损坏可能会导致</a:t>
            </a:r>
            <a:r>
              <a:rPr lang="en-US" altLang="zh-CN" sz="2000">
                <a:sym typeface="+mn-ea"/>
              </a:rPr>
              <a:t>			</a:t>
            </a:r>
            <a:r>
              <a:rPr lang="zh-CN" altLang="en-US" sz="2000">
                <a:sym typeface="+mn-ea"/>
              </a:rPr>
              <a:t>指针丢失，因此，</a:t>
            </a:r>
            <a:r>
              <a:rPr lang="zh-CN" altLang="en-US" sz="2000">
                <a:solidFill>
                  <a:srgbClr val="9C0B15"/>
                </a:solidFill>
                <a:sym typeface="+mn-ea"/>
              </a:rPr>
              <a:t>数据存储可靠性差</a:t>
            </a:r>
            <a:r>
              <a:rPr lang="zh-CN" altLang="en-US" sz="2000">
                <a:sym typeface="+mn-ea"/>
              </a:rPr>
              <a:t>。</a:t>
            </a:r>
            <a:endParaRPr lang="zh-CN" altLang="en-US" sz="2000">
              <a:sym typeface="+mn-ea"/>
            </a:endParaRPr>
          </a:p>
          <a:p>
            <a:pPr algn="l">
              <a:buClrTx/>
              <a:buSzTx/>
              <a:buFontTx/>
            </a:pPr>
            <a:endParaRPr lang="zh-CN" altLang="en-US" sz="2000"/>
          </a:p>
          <a:p>
            <a:pPr algn="l">
              <a:buClrTx/>
              <a:buSzTx/>
              <a:buFontTx/>
            </a:pPr>
            <a:r>
              <a:rPr lang="zh-CN" altLang="en-US" sz="2000" b="1">
                <a:solidFill>
                  <a:srgbClr val="9C0B15"/>
                </a:solidFill>
              </a:rPr>
              <a:t>问题二</a:t>
            </a:r>
            <a:r>
              <a:rPr lang="en-US" altLang="zh-CN" sz="2000"/>
              <a:t>		</a:t>
            </a:r>
            <a:r>
              <a:rPr lang="zh-CN" altLang="en-US" sz="2000"/>
              <a:t>分配块的大小怎么选择？选择物理块的大小，还是更大的单位？</a:t>
            </a:r>
            <a:endParaRPr lang="zh-CN" altLang="en-US" sz="2000"/>
          </a:p>
        </p:txBody>
      </p:sp>
      <p:grpSp>
        <p:nvGrpSpPr>
          <p:cNvPr id="114" name="组合 113"/>
          <p:cNvGrpSpPr/>
          <p:nvPr/>
        </p:nvGrpSpPr>
        <p:grpSpPr>
          <a:xfrm>
            <a:off x="1148715" y="2763520"/>
            <a:ext cx="7990840" cy="1373505"/>
            <a:chOff x="1809" y="4352"/>
            <a:chExt cx="12584" cy="2163"/>
          </a:xfrm>
        </p:grpSpPr>
        <p:sp>
          <p:nvSpPr>
            <p:cNvPr id="8" name="矩形 7"/>
            <p:cNvSpPr/>
            <p:nvPr>
              <p:custDataLst>
                <p:tags r:id="rId2"/>
              </p:custDataLst>
            </p:nvPr>
          </p:nvSpPr>
          <p:spPr>
            <a:xfrm>
              <a:off x="4806" y="5153"/>
              <a:ext cx="1363"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15" name="矩形 14"/>
            <p:cNvSpPr/>
            <p:nvPr>
              <p:custDataLst>
                <p:tags r:id="rId3"/>
              </p:custDataLst>
            </p:nvPr>
          </p:nvSpPr>
          <p:spPr>
            <a:xfrm>
              <a:off x="6170" y="5153"/>
              <a:ext cx="137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2</a:t>
              </a:r>
              <a:endParaRPr lang="en-US" altLang="zh-CN">
                <a:solidFill>
                  <a:schemeClr val="tx1"/>
                </a:solidFill>
                <a:sym typeface="+mn-ea"/>
              </a:endParaRPr>
            </a:p>
          </p:txBody>
        </p:sp>
        <p:sp>
          <p:nvSpPr>
            <p:cNvPr id="17" name="矩形 16"/>
            <p:cNvSpPr/>
            <p:nvPr>
              <p:custDataLst>
                <p:tags r:id="rId4"/>
              </p:custDataLst>
            </p:nvPr>
          </p:nvSpPr>
          <p:spPr>
            <a:xfrm>
              <a:off x="7548" y="5150"/>
              <a:ext cx="134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26" name="矩形 25"/>
            <p:cNvSpPr/>
            <p:nvPr>
              <p:custDataLst>
                <p:tags r:id="rId5"/>
              </p:custDataLst>
            </p:nvPr>
          </p:nvSpPr>
          <p:spPr>
            <a:xfrm>
              <a:off x="8895" y="5150"/>
              <a:ext cx="137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4</a:t>
              </a:r>
              <a:endParaRPr lang="en-US" altLang="zh-CN">
                <a:solidFill>
                  <a:schemeClr val="bg1"/>
                </a:solidFill>
                <a:sym typeface="+mn-ea"/>
              </a:endParaRPr>
            </a:p>
          </p:txBody>
        </p:sp>
        <p:sp>
          <p:nvSpPr>
            <p:cNvPr id="60" name="矩形 59"/>
            <p:cNvSpPr/>
            <p:nvPr>
              <p:custDataLst>
                <p:tags r:id="rId6"/>
              </p:custDataLst>
            </p:nvPr>
          </p:nvSpPr>
          <p:spPr>
            <a:xfrm>
              <a:off x="10259" y="5150"/>
              <a:ext cx="137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5</a:t>
              </a:r>
              <a:endParaRPr lang="en-US" altLang="zh-CN">
                <a:solidFill>
                  <a:schemeClr val="bg1"/>
                </a:solidFill>
                <a:sym typeface="+mn-ea"/>
              </a:endParaRPr>
            </a:p>
          </p:txBody>
        </p:sp>
        <p:sp>
          <p:nvSpPr>
            <p:cNvPr id="62" name="矩形 61"/>
            <p:cNvSpPr/>
            <p:nvPr>
              <p:custDataLst>
                <p:tags r:id="rId7"/>
              </p:custDataLst>
            </p:nvPr>
          </p:nvSpPr>
          <p:spPr>
            <a:xfrm>
              <a:off x="11637" y="5150"/>
              <a:ext cx="137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6</a:t>
              </a:r>
              <a:endParaRPr lang="en-US" altLang="zh-CN">
                <a:solidFill>
                  <a:schemeClr val="tx1"/>
                </a:solidFill>
                <a:sym typeface="+mn-ea"/>
              </a:endParaRPr>
            </a:p>
          </p:txBody>
        </p:sp>
        <p:sp>
          <p:nvSpPr>
            <p:cNvPr id="63" name="矩形 62"/>
            <p:cNvSpPr/>
            <p:nvPr>
              <p:custDataLst>
                <p:tags r:id="rId8"/>
              </p:custDataLst>
            </p:nvPr>
          </p:nvSpPr>
          <p:spPr>
            <a:xfrm>
              <a:off x="13015" y="5153"/>
              <a:ext cx="137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65" name="矩形 64"/>
            <p:cNvSpPr/>
            <p:nvPr>
              <p:custDataLst>
                <p:tags r:id="rId9"/>
              </p:custDataLst>
            </p:nvPr>
          </p:nvSpPr>
          <p:spPr>
            <a:xfrm>
              <a:off x="3428" y="5151"/>
              <a:ext cx="137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88" name="矩形 87"/>
            <p:cNvSpPr/>
            <p:nvPr>
              <p:custDataLst>
                <p:tags r:id="rId10"/>
              </p:custDataLst>
            </p:nvPr>
          </p:nvSpPr>
          <p:spPr>
            <a:xfrm>
              <a:off x="3427" y="4352"/>
              <a:ext cx="137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起始</a:t>
              </a:r>
              <a:r>
                <a:rPr lang="en-US" altLang="zh-CN">
                  <a:solidFill>
                    <a:schemeClr val="bg1"/>
                  </a:solidFill>
                  <a:sym typeface="+mn-ea"/>
                </a:rPr>
                <a:t>=1</a:t>
              </a:r>
              <a:endParaRPr lang="en-US" altLang="zh-CN">
                <a:solidFill>
                  <a:schemeClr val="bg1"/>
                </a:solidFill>
                <a:sym typeface="+mn-ea"/>
              </a:endParaRPr>
            </a:p>
          </p:txBody>
        </p:sp>
        <p:sp>
          <p:nvSpPr>
            <p:cNvPr id="89" name="文本框 88"/>
            <p:cNvSpPr txBox="1"/>
            <p:nvPr>
              <p:custDataLst>
                <p:tags r:id="rId11"/>
              </p:custDataLst>
            </p:nvPr>
          </p:nvSpPr>
          <p:spPr>
            <a:xfrm>
              <a:off x="1809" y="4352"/>
              <a:ext cx="1560" cy="628"/>
            </a:xfrm>
            <a:prstGeom prst="rect">
              <a:avLst/>
            </a:prstGeom>
            <a:noFill/>
          </p:spPr>
          <p:txBody>
            <a:bodyPr wrap="square" rtlCol="0">
              <a:spAutoFit/>
            </a:bodyPr>
            <a:p>
              <a:r>
                <a:rPr lang="zh-CN" altLang="en-US" sz="2000" b="1"/>
                <a:t>控制块</a:t>
              </a:r>
              <a:endParaRPr lang="zh-CN" altLang="en-US" sz="2000" b="1"/>
            </a:p>
          </p:txBody>
        </p:sp>
        <p:sp>
          <p:nvSpPr>
            <p:cNvPr id="90" name="矩形 89"/>
            <p:cNvSpPr/>
            <p:nvPr>
              <p:custDataLst>
                <p:tags r:id="rId12"/>
              </p:custDataLst>
            </p:nvPr>
          </p:nvSpPr>
          <p:spPr>
            <a:xfrm>
              <a:off x="6169" y="4352"/>
              <a:ext cx="137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a:solidFill>
                    <a:schemeClr val="bg1"/>
                  </a:solidFill>
                  <a:sym typeface="+mn-ea"/>
                </a:rPr>
                <a:t>起始</a:t>
              </a:r>
              <a:r>
                <a:rPr lang="en-US" altLang="zh-CN">
                  <a:solidFill>
                    <a:schemeClr val="bg1"/>
                  </a:solidFill>
                  <a:sym typeface="+mn-ea"/>
                </a:rPr>
                <a:t>=5</a:t>
              </a:r>
              <a:endParaRPr lang="en-US" altLang="zh-CN">
                <a:solidFill>
                  <a:schemeClr val="bg1"/>
                </a:solidFill>
                <a:sym typeface="+mn-ea"/>
              </a:endParaRPr>
            </a:p>
          </p:txBody>
        </p:sp>
        <p:sp>
          <p:nvSpPr>
            <p:cNvPr id="91" name="文本框 90"/>
            <p:cNvSpPr txBox="1"/>
            <p:nvPr>
              <p:custDataLst>
                <p:tags r:id="rId13"/>
              </p:custDataLst>
            </p:nvPr>
          </p:nvSpPr>
          <p:spPr>
            <a:xfrm>
              <a:off x="1810" y="5150"/>
              <a:ext cx="1560" cy="628"/>
            </a:xfrm>
            <a:prstGeom prst="rect">
              <a:avLst/>
            </a:prstGeom>
            <a:noFill/>
          </p:spPr>
          <p:txBody>
            <a:bodyPr wrap="square" rtlCol="0">
              <a:spAutoFit/>
            </a:bodyPr>
            <a:p>
              <a:r>
                <a:rPr lang="zh-CN" altLang="en-US" sz="2000" b="1"/>
                <a:t>分配块</a:t>
              </a:r>
              <a:endParaRPr lang="zh-CN" altLang="en-US" sz="2000" b="1"/>
            </a:p>
          </p:txBody>
        </p:sp>
        <p:sp>
          <p:nvSpPr>
            <p:cNvPr id="93" name="矩形 92"/>
            <p:cNvSpPr/>
            <p:nvPr>
              <p:custDataLst>
                <p:tags r:id="rId14"/>
              </p:custDataLst>
            </p:nvPr>
          </p:nvSpPr>
          <p:spPr>
            <a:xfrm>
              <a:off x="4117" y="5929"/>
              <a:ext cx="689"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a:t>
              </a:r>
              <a:endParaRPr lang="en-US" altLang="zh-CN">
                <a:solidFill>
                  <a:schemeClr val="tx1"/>
                </a:solidFill>
                <a:sym typeface="+mn-ea"/>
              </a:endParaRPr>
            </a:p>
          </p:txBody>
        </p:sp>
        <p:sp>
          <p:nvSpPr>
            <p:cNvPr id="94" name="矩形 93"/>
            <p:cNvSpPr/>
            <p:nvPr>
              <p:custDataLst>
                <p:tags r:id="rId15"/>
              </p:custDataLst>
            </p:nvPr>
          </p:nvSpPr>
          <p:spPr>
            <a:xfrm>
              <a:off x="4806" y="5929"/>
              <a:ext cx="689"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p:txBody>
        </p:sp>
        <p:sp>
          <p:nvSpPr>
            <p:cNvPr id="95" name="矩形 94"/>
            <p:cNvSpPr/>
            <p:nvPr>
              <p:custDataLst>
                <p:tags r:id="rId16"/>
              </p:custDataLst>
            </p:nvPr>
          </p:nvSpPr>
          <p:spPr>
            <a:xfrm>
              <a:off x="5481" y="5929"/>
              <a:ext cx="689"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96" name="矩形 95"/>
            <p:cNvSpPr/>
            <p:nvPr>
              <p:custDataLst>
                <p:tags r:id="rId17"/>
              </p:custDataLst>
            </p:nvPr>
          </p:nvSpPr>
          <p:spPr>
            <a:xfrm>
              <a:off x="6170" y="5929"/>
              <a:ext cx="689"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4</a:t>
              </a:r>
              <a:endParaRPr lang="en-US" altLang="zh-CN">
                <a:solidFill>
                  <a:schemeClr val="tx1"/>
                </a:solidFill>
                <a:sym typeface="+mn-ea"/>
              </a:endParaRPr>
            </a:p>
          </p:txBody>
        </p:sp>
        <p:sp>
          <p:nvSpPr>
            <p:cNvPr id="97" name="矩形 96"/>
            <p:cNvSpPr/>
            <p:nvPr>
              <p:custDataLst>
                <p:tags r:id="rId18"/>
              </p:custDataLst>
            </p:nvPr>
          </p:nvSpPr>
          <p:spPr>
            <a:xfrm>
              <a:off x="7548" y="5926"/>
              <a:ext cx="689"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p:txBody>
        </p:sp>
        <p:sp>
          <p:nvSpPr>
            <p:cNvPr id="98" name="矩形 97"/>
            <p:cNvSpPr/>
            <p:nvPr>
              <p:custDataLst>
                <p:tags r:id="rId19"/>
              </p:custDataLst>
            </p:nvPr>
          </p:nvSpPr>
          <p:spPr>
            <a:xfrm>
              <a:off x="8237" y="5926"/>
              <a:ext cx="689"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99" name="矩形 98"/>
            <p:cNvSpPr/>
            <p:nvPr>
              <p:custDataLst>
                <p:tags r:id="rId20"/>
              </p:custDataLst>
            </p:nvPr>
          </p:nvSpPr>
          <p:spPr>
            <a:xfrm>
              <a:off x="8895" y="5926"/>
              <a:ext cx="689"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100" name="矩形 99"/>
            <p:cNvSpPr/>
            <p:nvPr>
              <p:custDataLst>
                <p:tags r:id="rId21"/>
              </p:custDataLst>
            </p:nvPr>
          </p:nvSpPr>
          <p:spPr>
            <a:xfrm>
              <a:off x="9584" y="5926"/>
              <a:ext cx="689" cy="586"/>
            </a:xfrm>
            <a:prstGeom prst="rect">
              <a:avLst/>
            </a:prstGeom>
            <a:solidFill>
              <a:srgbClr val="D02F35">
                <a:alpha val="25000"/>
              </a:srgb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9</a:t>
              </a:r>
              <a:endParaRPr lang="en-US" altLang="zh-CN">
                <a:solidFill>
                  <a:schemeClr val="tx1"/>
                </a:solidFill>
                <a:sym typeface="+mn-ea"/>
              </a:endParaRPr>
            </a:p>
          </p:txBody>
        </p:sp>
        <p:sp>
          <p:nvSpPr>
            <p:cNvPr id="101" name="矩形 100"/>
            <p:cNvSpPr/>
            <p:nvPr>
              <p:custDataLst>
                <p:tags r:id="rId22"/>
              </p:custDataLst>
            </p:nvPr>
          </p:nvSpPr>
          <p:spPr>
            <a:xfrm>
              <a:off x="10259" y="5926"/>
              <a:ext cx="689"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102" name="矩形 101"/>
            <p:cNvSpPr/>
            <p:nvPr>
              <p:custDataLst>
                <p:tags r:id="rId23"/>
              </p:custDataLst>
            </p:nvPr>
          </p:nvSpPr>
          <p:spPr>
            <a:xfrm>
              <a:off x="10948" y="5926"/>
              <a:ext cx="689"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11</a:t>
              </a:r>
              <a:endParaRPr lang="en-US" altLang="zh-CN">
                <a:solidFill>
                  <a:schemeClr val="bg1"/>
                </a:solidFill>
                <a:sym typeface="+mn-ea"/>
              </a:endParaRPr>
            </a:p>
          </p:txBody>
        </p:sp>
        <p:sp>
          <p:nvSpPr>
            <p:cNvPr id="103" name="矩形 102"/>
            <p:cNvSpPr/>
            <p:nvPr>
              <p:custDataLst>
                <p:tags r:id="rId24"/>
              </p:custDataLst>
            </p:nvPr>
          </p:nvSpPr>
          <p:spPr>
            <a:xfrm>
              <a:off x="11637" y="5926"/>
              <a:ext cx="689"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12</a:t>
              </a:r>
              <a:endParaRPr lang="en-US" altLang="zh-CN">
                <a:solidFill>
                  <a:schemeClr val="tx1"/>
                </a:solidFill>
                <a:sym typeface="+mn-ea"/>
              </a:endParaRPr>
            </a:p>
          </p:txBody>
        </p:sp>
        <p:sp>
          <p:nvSpPr>
            <p:cNvPr id="104" name="矩形 103"/>
            <p:cNvSpPr/>
            <p:nvPr>
              <p:custDataLst>
                <p:tags r:id="rId25"/>
              </p:custDataLst>
            </p:nvPr>
          </p:nvSpPr>
          <p:spPr>
            <a:xfrm>
              <a:off x="13015" y="5929"/>
              <a:ext cx="689"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14</a:t>
              </a:r>
              <a:endParaRPr lang="en-US" altLang="zh-CN">
                <a:solidFill>
                  <a:schemeClr val="bg1"/>
                </a:solidFill>
                <a:sym typeface="+mn-ea"/>
              </a:endParaRPr>
            </a:p>
          </p:txBody>
        </p:sp>
        <p:sp>
          <p:nvSpPr>
            <p:cNvPr id="105" name="矩形 104"/>
            <p:cNvSpPr/>
            <p:nvPr>
              <p:custDataLst>
                <p:tags r:id="rId26"/>
              </p:custDataLst>
            </p:nvPr>
          </p:nvSpPr>
          <p:spPr>
            <a:xfrm>
              <a:off x="13704" y="5929"/>
              <a:ext cx="689" cy="586"/>
            </a:xfrm>
            <a:prstGeom prst="rect">
              <a:avLst/>
            </a:prstGeom>
            <a:solidFill>
              <a:srgbClr val="00B0F0">
                <a:alpha val="25000"/>
              </a:srgb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15</a:t>
              </a:r>
              <a:endParaRPr lang="en-US" altLang="zh-CN">
                <a:solidFill>
                  <a:schemeClr val="tx1"/>
                </a:solidFill>
                <a:sym typeface="+mn-ea"/>
              </a:endParaRPr>
            </a:p>
          </p:txBody>
        </p:sp>
        <p:sp>
          <p:nvSpPr>
            <p:cNvPr id="106" name="矩形 105"/>
            <p:cNvSpPr/>
            <p:nvPr>
              <p:custDataLst>
                <p:tags r:id="rId27"/>
              </p:custDataLst>
            </p:nvPr>
          </p:nvSpPr>
          <p:spPr>
            <a:xfrm>
              <a:off x="3428" y="5927"/>
              <a:ext cx="689"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cxnSp>
          <p:nvCxnSpPr>
            <p:cNvPr id="107" name="肘形连接符 106"/>
            <p:cNvCxnSpPr>
              <a:stCxn id="95" idx="2"/>
              <a:endCxn id="97" idx="2"/>
            </p:cNvCxnSpPr>
            <p:nvPr>
              <p:custDataLst>
                <p:tags r:id="rId28"/>
              </p:custDataLst>
            </p:nvPr>
          </p:nvCxnSpPr>
          <p:spPr>
            <a:xfrm rot="5400000" flipH="1" flipV="1">
              <a:off x="6858" y="5480"/>
              <a:ext cx="3" cy="2067"/>
            </a:xfrm>
            <a:prstGeom prst="bentConnector3">
              <a:avLst>
                <a:gd name="adj1" fmla="val -12483333"/>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肘形连接符 107"/>
            <p:cNvCxnSpPr>
              <a:endCxn id="99" idx="2"/>
            </p:cNvCxnSpPr>
            <p:nvPr>
              <p:custDataLst>
                <p:tags r:id="rId29"/>
              </p:custDataLst>
            </p:nvPr>
          </p:nvCxnSpPr>
          <p:spPr>
            <a:xfrm>
              <a:off x="8550" y="6510"/>
              <a:ext cx="689" cy="5"/>
            </a:xfrm>
            <a:prstGeom prst="bentConnector4">
              <a:avLst>
                <a:gd name="adj1" fmla="val 4278"/>
                <a:gd name="adj2" fmla="val 7740000"/>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肘形连接符 108"/>
            <p:cNvCxnSpPr>
              <a:stCxn id="102" idx="2"/>
              <a:endCxn id="104" idx="2"/>
            </p:cNvCxnSpPr>
            <p:nvPr>
              <p:custDataLst>
                <p:tags r:id="rId30"/>
              </p:custDataLst>
            </p:nvPr>
          </p:nvCxnSpPr>
          <p:spPr>
            <a:xfrm rot="5400000" flipV="1">
              <a:off x="12325" y="5480"/>
              <a:ext cx="3" cy="2067"/>
            </a:xfrm>
            <a:prstGeom prst="bentConnector3">
              <a:avLst>
                <a:gd name="adj1" fmla="val 12583333"/>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110" name="矩形 109"/>
            <p:cNvSpPr/>
            <p:nvPr>
              <p:custDataLst>
                <p:tags r:id="rId31"/>
              </p:custDataLst>
            </p:nvPr>
          </p:nvSpPr>
          <p:spPr>
            <a:xfrm>
              <a:off x="6859" y="5929"/>
              <a:ext cx="689"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5</a:t>
              </a:r>
              <a:endParaRPr lang="en-US" altLang="zh-CN">
                <a:solidFill>
                  <a:schemeClr val="tx1"/>
                </a:solidFill>
                <a:sym typeface="+mn-ea"/>
              </a:endParaRPr>
            </a:p>
          </p:txBody>
        </p:sp>
        <p:sp>
          <p:nvSpPr>
            <p:cNvPr id="111" name="矩形 110"/>
            <p:cNvSpPr/>
            <p:nvPr>
              <p:custDataLst>
                <p:tags r:id="rId32"/>
              </p:custDataLst>
            </p:nvPr>
          </p:nvSpPr>
          <p:spPr>
            <a:xfrm>
              <a:off x="12326" y="5929"/>
              <a:ext cx="689"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13</a:t>
              </a:r>
              <a:endParaRPr lang="en-US" altLang="zh-CN">
                <a:solidFill>
                  <a:schemeClr val="tx1"/>
                </a:solidFill>
                <a:sym typeface="+mn-ea"/>
              </a:endParaRPr>
            </a:p>
          </p:txBody>
        </p:sp>
        <p:sp>
          <p:nvSpPr>
            <p:cNvPr id="112" name="文本框 111"/>
            <p:cNvSpPr txBox="1"/>
            <p:nvPr>
              <p:custDataLst>
                <p:tags r:id="rId33"/>
              </p:custDataLst>
            </p:nvPr>
          </p:nvSpPr>
          <p:spPr>
            <a:xfrm>
              <a:off x="1810" y="5887"/>
              <a:ext cx="1560" cy="628"/>
            </a:xfrm>
            <a:prstGeom prst="rect">
              <a:avLst/>
            </a:prstGeom>
            <a:noFill/>
          </p:spPr>
          <p:txBody>
            <a:bodyPr wrap="square" rtlCol="0">
              <a:spAutoFit/>
            </a:bodyPr>
            <a:p>
              <a:r>
                <a:rPr lang="zh-CN" altLang="en-US" sz="2000" b="1"/>
                <a:t>设备块</a:t>
              </a:r>
              <a:endParaRPr lang="zh-CN" altLang="en-US" sz="2000" b="1"/>
            </a:p>
          </p:txBody>
        </p:sp>
      </p:grpSp>
    </p:spTree>
    <p:custDataLst>
      <p:tags r:id="rId34"/>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12" end="12"/>
                                            </p:txEl>
                                          </p:spTgt>
                                        </p:tgtEl>
                                        <p:attrNameLst>
                                          <p:attrName>style.visibility</p:attrName>
                                        </p:attrNameLst>
                                      </p:cBhvr>
                                      <p:to>
                                        <p:strVal val="visible"/>
                                      </p:to>
                                    </p:set>
                                    <p:animEffect transition="in" filter="wipe(up)">
                                      <p:cBhvr>
                                        <p:cTn id="7" dur="500"/>
                                        <p:tgtEl>
                                          <p:spTgt spid="13">
                                            <p:txEl>
                                              <p:pRg st="12" end="12"/>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13" end="13"/>
                                            </p:txEl>
                                          </p:spTgt>
                                        </p:tgtEl>
                                        <p:attrNameLst>
                                          <p:attrName>style.visibility</p:attrName>
                                        </p:attrNameLst>
                                      </p:cBhvr>
                                      <p:to>
                                        <p:strVal val="visible"/>
                                      </p:to>
                                    </p:set>
                                    <p:animEffect transition="in" filter="wipe(up)">
                                      <p:cBhvr>
                                        <p:cTn id="10" dur="500"/>
                                        <p:tgtEl>
                                          <p:spTgt spid="13">
                                            <p:txEl>
                                              <p:pRg st="13" end="13"/>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xEl>
                                              <p:pRg st="15" end="15"/>
                                            </p:txEl>
                                          </p:spTgt>
                                        </p:tgtEl>
                                        <p:attrNameLst>
                                          <p:attrName>style.visibility</p:attrName>
                                        </p:attrNameLst>
                                      </p:cBhvr>
                                      <p:to>
                                        <p:strVal val="visible"/>
                                      </p:to>
                                    </p:set>
                                    <p:animEffect transition="in" filter="wipe(up)">
                                      <p:cBhvr>
                                        <p:cTn id="13" dur="500"/>
                                        <p:tgtEl>
                                          <p:spTgt spid="1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文件的存储：链接分配法的改进</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扩展分配</a:t>
            </a:r>
            <a:r>
              <a:rPr lang="en-US" altLang="zh-CN" sz="2000"/>
              <a:t>	</a:t>
            </a:r>
            <a:r>
              <a:rPr lang="zh-CN" altLang="en-US" sz="2000">
                <a:solidFill>
                  <a:srgbClr val="9C0B15"/>
                </a:solidFill>
              </a:rPr>
              <a:t>连续分配和链式分配的折中</a:t>
            </a:r>
            <a:r>
              <a:rPr lang="zh-CN" altLang="en-US" sz="2000"/>
              <a:t>。</a:t>
            </a:r>
            <a:r>
              <a:rPr lang="zh-CN" altLang="en-US" sz="2000">
                <a:solidFill>
                  <a:srgbClr val="9C0B15"/>
                </a:solidFill>
              </a:rPr>
              <a:t>使用链表来避免外部碎片，使用</a:t>
            </a:r>
            <a:r>
              <a:rPr lang="zh-CN" altLang="en-US" sz="2000">
                <a:solidFill>
                  <a:srgbClr val="9C0B15"/>
                </a:solidFill>
                <a:sym typeface="+mn-ea"/>
              </a:rPr>
              <a:t>		</a:t>
            </a:r>
            <a:r>
              <a:rPr lang="zh-CN" altLang="en-US" sz="2000">
                <a:solidFill>
                  <a:srgbClr val="9C0B15"/>
                </a:solidFill>
              </a:rPr>
              <a:t>可变长度的块来避免内部碎片</a:t>
            </a:r>
            <a:r>
              <a:rPr lang="zh-CN" altLang="en-US" sz="2000"/>
              <a:t>。这种可变长度的连续块称为</a:t>
            </a:r>
            <a:r>
              <a:rPr lang="zh-CN" altLang="en-US" sz="2000">
                <a:solidFill>
                  <a:srgbClr val="9C0B15"/>
                </a:solidFill>
              </a:rPr>
              <a:t>扩</a:t>
            </a:r>
            <a:r>
              <a:rPr lang="zh-CN" altLang="en-US" sz="2000">
                <a:solidFill>
                  <a:srgbClr val="9C0B15"/>
                </a:solidFill>
                <a:sym typeface="+mn-ea"/>
              </a:rPr>
              <a:t>		</a:t>
            </a:r>
            <a:r>
              <a:rPr lang="zh-CN" altLang="en-US" sz="2000">
                <a:solidFill>
                  <a:srgbClr val="9C0B15"/>
                </a:solidFill>
              </a:rPr>
              <a:t>展（Extent）</a:t>
            </a:r>
            <a:r>
              <a:rPr lang="zh-CN" altLang="en-US" sz="2000"/>
              <a:t>，其内部包含指向下一个扩展的指针，以及本扩展</a:t>
            </a:r>
            <a:r>
              <a:rPr lang="en-US" altLang="zh-CN" sz="2000">
                <a:sym typeface="+mn-ea"/>
              </a:rPr>
              <a:t>		</a:t>
            </a:r>
            <a:r>
              <a:rPr lang="zh-CN" altLang="en-US" sz="2000"/>
              <a:t>的长度。</a:t>
            </a:r>
            <a:r>
              <a:rPr lang="en-US" altLang="zh-CN" sz="2000"/>
              <a:t>FCB</a:t>
            </a:r>
            <a:r>
              <a:rPr lang="zh-CN" altLang="en-US" sz="2000"/>
              <a:t>的设计与链表分配法</a:t>
            </a:r>
            <a:r>
              <a:rPr lang="zh-CN" altLang="en-US" sz="2000"/>
              <a:t>相同。</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b="1">
              <a:solidFill>
                <a:srgbClr val="9C0B15"/>
              </a:solidFill>
            </a:endParaRPr>
          </a:p>
          <a:p>
            <a:pPr algn="l">
              <a:buClrTx/>
              <a:buSzTx/>
              <a:buFontTx/>
            </a:pPr>
            <a:endParaRPr lang="zh-CN" altLang="en-US" sz="2000" b="1">
              <a:solidFill>
                <a:srgbClr val="9C0B15"/>
              </a:solidFill>
            </a:endParaRPr>
          </a:p>
          <a:p>
            <a:pPr algn="l">
              <a:buClrTx/>
              <a:buSzTx/>
              <a:buFontTx/>
            </a:pPr>
            <a:r>
              <a:rPr lang="zh-CN" altLang="en-US" sz="2000" b="1">
                <a:solidFill>
                  <a:srgbClr val="9C0B15"/>
                </a:solidFill>
              </a:rPr>
              <a:t>问题</a:t>
            </a:r>
            <a:r>
              <a:rPr lang="en-US" altLang="zh-CN" sz="2000"/>
              <a:t>		</a:t>
            </a:r>
            <a:r>
              <a:rPr lang="zh-CN" altLang="en-US" sz="2000"/>
              <a:t>这种方式的优缺点是什么？</a:t>
            </a:r>
            <a:endParaRPr lang="zh-CN" altLang="en-US" sz="2000"/>
          </a:p>
          <a:p>
            <a:pPr algn="l">
              <a:buClrTx/>
              <a:buSzTx/>
              <a:buFontTx/>
            </a:pPr>
            <a:r>
              <a:rPr lang="en-US" altLang="zh-CN" sz="2000">
                <a:sym typeface="+mn-ea"/>
              </a:rPr>
              <a:t>		</a:t>
            </a:r>
            <a:r>
              <a:rPr lang="zh-CN" altLang="en-US" sz="2000" b="1">
                <a:solidFill>
                  <a:srgbClr val="9C0B15"/>
                </a:solidFill>
              </a:rPr>
              <a:t>优点</a:t>
            </a:r>
            <a:r>
              <a:rPr lang="en-US" altLang="zh-CN" sz="2000"/>
              <a:t>	</a:t>
            </a:r>
            <a:r>
              <a:rPr lang="zh-CN" altLang="en-US" sz="2000">
                <a:sym typeface="+mn-ea"/>
              </a:rPr>
              <a:t>文件长度可以随意增减，不会产生外部碎片；同时扩展</a:t>
            </a:r>
            <a:r>
              <a:rPr lang="en-US" altLang="zh-CN" sz="2000">
                <a:sym typeface="+mn-ea"/>
              </a:rPr>
              <a:t>			</a:t>
            </a:r>
            <a:r>
              <a:rPr lang="zh-CN" altLang="en-US" sz="2000">
                <a:sym typeface="+mn-ea"/>
              </a:rPr>
              <a:t>大小灵活，也不会产生内部碎片。</a:t>
            </a:r>
            <a:endParaRPr lang="zh-CN" altLang="en-US" sz="2000"/>
          </a:p>
          <a:p>
            <a:pPr algn="l">
              <a:buClrTx/>
              <a:buSzTx/>
              <a:buFontTx/>
            </a:pPr>
            <a:r>
              <a:rPr lang="en-US" altLang="zh-CN" sz="2000">
                <a:sym typeface="+mn-ea"/>
              </a:rPr>
              <a:t>		</a:t>
            </a:r>
            <a:r>
              <a:rPr lang="zh-CN" altLang="en-US" sz="2000" b="1">
                <a:solidFill>
                  <a:srgbClr val="9C0B15"/>
                </a:solidFill>
              </a:rPr>
              <a:t>缺点</a:t>
            </a:r>
            <a:r>
              <a:rPr lang="en-US" altLang="zh-CN" sz="2000"/>
              <a:t>	</a:t>
            </a:r>
            <a:r>
              <a:rPr lang="zh-CN" altLang="en-US" sz="2000">
                <a:solidFill>
                  <a:srgbClr val="9C0B15"/>
                </a:solidFill>
                <a:sym typeface="+mn-ea"/>
              </a:rPr>
              <a:t>顺序读写有一定提升，随机读写还是慢</a:t>
            </a:r>
            <a:r>
              <a:rPr lang="zh-CN" altLang="en-US" sz="2000">
                <a:sym typeface="+mn-ea"/>
              </a:rPr>
              <a:t>。管理数据结构</a:t>
            </a:r>
            <a:r>
              <a:rPr lang="en-US" altLang="zh-CN" sz="2000">
                <a:sym typeface="+mn-ea"/>
              </a:rPr>
              <a:t>			</a:t>
            </a:r>
            <a:r>
              <a:rPr lang="zh-CN" altLang="en-US" sz="2000">
                <a:sym typeface="+mn-ea"/>
              </a:rPr>
              <a:t>包含指针和扩展长度，在存储碎片化严重时进一步</a:t>
            </a:r>
            <a:r>
              <a:rPr lang="zh-CN" sz="2000">
                <a:sym typeface="+mn-ea"/>
              </a:rPr>
              <a:t>消耗</a:t>
            </a:r>
            <a:r>
              <a:rPr lang="en-US" altLang="zh-CN" sz="2000">
                <a:sym typeface="+mn-ea"/>
              </a:rPr>
              <a:t>			</a:t>
            </a:r>
            <a:r>
              <a:rPr lang="zh-CN" sz="2000">
                <a:sym typeface="+mn-ea"/>
              </a:rPr>
              <a:t>存储介质</a:t>
            </a:r>
            <a:r>
              <a:rPr lang="zh-CN" altLang="en-US" sz="2000">
                <a:sym typeface="+mn-ea"/>
              </a:rPr>
              <a:t>。存储介质损坏可能会导致指针或扩展长度丢</a:t>
            </a:r>
            <a:r>
              <a:rPr lang="en-US" altLang="zh-CN" sz="2000">
                <a:sym typeface="+mn-ea"/>
              </a:rPr>
              <a:t>			</a:t>
            </a:r>
            <a:r>
              <a:rPr lang="zh-CN" altLang="en-US" sz="2000">
                <a:sym typeface="+mn-ea"/>
              </a:rPr>
              <a:t>失，因此，</a:t>
            </a:r>
            <a:r>
              <a:rPr lang="zh-CN" altLang="en-US" sz="2000">
                <a:solidFill>
                  <a:srgbClr val="9C0B15"/>
                </a:solidFill>
                <a:sym typeface="+mn-ea"/>
              </a:rPr>
              <a:t>数据存储可靠性仍然差</a:t>
            </a:r>
            <a:r>
              <a:rPr lang="zh-CN" altLang="en-US" sz="2000">
                <a:sym typeface="+mn-ea"/>
              </a:rPr>
              <a:t>。</a:t>
            </a:r>
            <a:endParaRPr lang="zh-CN" altLang="en-US" sz="2000"/>
          </a:p>
          <a:p>
            <a:pPr algn="l">
              <a:buClrTx/>
              <a:buSzTx/>
              <a:buFontTx/>
            </a:pPr>
            <a:endParaRPr lang="zh-CN" altLang="en-US" sz="2000"/>
          </a:p>
          <a:p>
            <a:pPr algn="l">
              <a:buClrTx/>
              <a:buSzTx/>
              <a:buFontTx/>
            </a:pPr>
            <a:r>
              <a:rPr lang="zh-CN" altLang="en-US" sz="2000" b="1">
                <a:solidFill>
                  <a:srgbClr val="9C0B15"/>
                </a:solidFill>
              </a:rPr>
              <a:t>应用场景</a:t>
            </a:r>
            <a:r>
              <a:rPr lang="en-US" altLang="zh-CN" sz="2000"/>
              <a:t>	</a:t>
            </a:r>
            <a:r>
              <a:rPr lang="zh-CN" altLang="en-US" sz="2000"/>
              <a:t>这种文件系统是实用的最简单文件系统，其典型代表为</a:t>
            </a:r>
            <a:r>
              <a:rPr lang="zh-CN" altLang="en-US" sz="2000">
                <a:solidFill>
                  <a:srgbClr val="9C0B15"/>
                </a:solidFill>
              </a:rPr>
              <a:t>exFAT</a:t>
            </a:r>
            <a:r>
              <a:rPr lang="zh-CN" altLang="en-US" sz="2000"/>
              <a:t>。</a:t>
            </a:r>
            <a:r>
              <a:rPr lang="en-US" altLang="zh-CN" sz="2000">
                <a:sym typeface="+mn-ea"/>
              </a:rPr>
              <a:t>		exFAT</a:t>
            </a:r>
            <a:r>
              <a:rPr lang="zh-CN" altLang="en-US" sz="2000">
                <a:sym typeface="+mn-ea"/>
              </a:rPr>
              <a:t>支持</a:t>
            </a:r>
            <a:r>
              <a:rPr lang="zh-CN" altLang="en-US" sz="2000">
                <a:solidFill>
                  <a:srgbClr val="9C0B15"/>
                </a:solidFill>
                <a:sym typeface="+mn-ea"/>
              </a:rPr>
              <a:t>按照固定块进行链表分配</a:t>
            </a:r>
            <a:r>
              <a:rPr lang="zh-CN" altLang="en-US" sz="2000">
                <a:sym typeface="+mn-ea"/>
              </a:rPr>
              <a:t>，也支持</a:t>
            </a:r>
            <a:r>
              <a:rPr lang="zh-CN" altLang="en-US" sz="2000">
                <a:solidFill>
                  <a:srgbClr val="9C0B15"/>
                </a:solidFill>
                <a:sym typeface="+mn-ea"/>
              </a:rPr>
              <a:t>将整个文件放在一</a:t>
            </a:r>
            <a:r>
              <a:rPr lang="zh-CN" altLang="en-US" sz="2000">
                <a:solidFill>
                  <a:srgbClr val="9C0B15"/>
                </a:solidFill>
                <a:sym typeface="+mn-ea"/>
              </a:rPr>
              <a:t>		</a:t>
            </a:r>
            <a:r>
              <a:rPr lang="zh-CN" altLang="en-US" sz="2000">
                <a:solidFill>
                  <a:srgbClr val="9C0B15"/>
                </a:solidFill>
                <a:sym typeface="+mn-ea"/>
              </a:rPr>
              <a:t>个扩展中</a:t>
            </a:r>
            <a:r>
              <a:rPr lang="zh-CN" altLang="en-US" sz="2000">
                <a:sym typeface="+mn-ea"/>
              </a:rPr>
              <a:t>。但它不允许将整个文件分成两个或更多扩展。</a:t>
            </a:r>
            <a:endParaRPr lang="zh-CN" altLang="en-US" sz="2000"/>
          </a:p>
        </p:txBody>
      </p:sp>
      <p:grpSp>
        <p:nvGrpSpPr>
          <p:cNvPr id="2" name="组合 1"/>
          <p:cNvGrpSpPr/>
          <p:nvPr/>
        </p:nvGrpSpPr>
        <p:grpSpPr>
          <a:xfrm>
            <a:off x="638810" y="2148205"/>
            <a:ext cx="8435340" cy="605155"/>
            <a:chOff x="1130" y="3383"/>
            <a:chExt cx="13017" cy="589"/>
          </a:xfrm>
        </p:grpSpPr>
        <p:sp>
          <p:nvSpPr>
            <p:cNvPr id="7" name="矩形 6"/>
            <p:cNvSpPr/>
            <p:nvPr>
              <p:custDataLst>
                <p:tags r:id="rId2"/>
              </p:custDataLst>
            </p:nvPr>
          </p:nvSpPr>
          <p:spPr>
            <a:xfrm>
              <a:off x="1948" y="3386"/>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a:t>
              </a:r>
              <a:endParaRPr lang="en-US" altLang="zh-CN">
                <a:solidFill>
                  <a:schemeClr val="tx1"/>
                </a:solidFill>
                <a:sym typeface="+mn-ea"/>
              </a:endParaRPr>
            </a:p>
          </p:txBody>
        </p:sp>
        <p:sp>
          <p:nvSpPr>
            <p:cNvPr id="8" name="矩形 7"/>
            <p:cNvSpPr/>
            <p:nvPr>
              <p:custDataLst>
                <p:tags r:id="rId3"/>
              </p:custDataLst>
            </p:nvPr>
          </p:nvSpPr>
          <p:spPr>
            <a:xfrm>
              <a:off x="2766" y="3386"/>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a:p>
              <a:pPr algn="ctr"/>
              <a:r>
                <a:rPr lang="en-US" altLang="zh-CN">
                  <a:solidFill>
                    <a:schemeClr val="bg1"/>
                  </a:solidFill>
                  <a:sym typeface="+mn-ea"/>
                </a:rPr>
                <a:t>(2)</a:t>
              </a:r>
              <a:endParaRPr lang="en-US" altLang="zh-CN">
                <a:solidFill>
                  <a:schemeClr val="bg1"/>
                </a:solidFill>
                <a:sym typeface="+mn-ea"/>
              </a:endParaRPr>
            </a:p>
          </p:txBody>
        </p:sp>
        <p:sp>
          <p:nvSpPr>
            <p:cNvPr id="9" name="矩形 8"/>
            <p:cNvSpPr/>
            <p:nvPr>
              <p:custDataLst>
                <p:tags r:id="rId4"/>
              </p:custDataLst>
            </p:nvPr>
          </p:nvSpPr>
          <p:spPr>
            <a:xfrm>
              <a:off x="3567" y="3386"/>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15" name="矩形 14"/>
            <p:cNvSpPr/>
            <p:nvPr>
              <p:custDataLst>
                <p:tags r:id="rId5"/>
              </p:custDataLst>
            </p:nvPr>
          </p:nvSpPr>
          <p:spPr>
            <a:xfrm>
              <a:off x="4385" y="3386"/>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4</a:t>
              </a:r>
              <a:endParaRPr lang="en-US" altLang="zh-CN">
                <a:solidFill>
                  <a:schemeClr val="tx1"/>
                </a:solidFill>
                <a:sym typeface="+mn-ea"/>
              </a:endParaRPr>
            </a:p>
          </p:txBody>
        </p:sp>
        <p:sp>
          <p:nvSpPr>
            <p:cNvPr id="17" name="矩形 16"/>
            <p:cNvSpPr/>
            <p:nvPr>
              <p:custDataLst>
                <p:tags r:id="rId6"/>
              </p:custDataLst>
            </p:nvPr>
          </p:nvSpPr>
          <p:spPr>
            <a:xfrm>
              <a:off x="6021" y="3383"/>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a:p>
              <a:pPr algn="ctr"/>
              <a:r>
                <a:rPr lang="en-US" altLang="zh-CN">
                  <a:solidFill>
                    <a:schemeClr val="bg1"/>
                  </a:solidFill>
                  <a:sym typeface="+mn-ea"/>
                </a:rPr>
                <a:t>(3)</a:t>
              </a:r>
              <a:endParaRPr lang="en-US" altLang="zh-CN">
                <a:solidFill>
                  <a:schemeClr val="bg1"/>
                </a:solidFill>
                <a:sym typeface="+mn-ea"/>
              </a:endParaRPr>
            </a:p>
          </p:txBody>
        </p:sp>
        <p:sp>
          <p:nvSpPr>
            <p:cNvPr id="25" name="矩形 24"/>
            <p:cNvSpPr/>
            <p:nvPr>
              <p:custDataLst>
                <p:tags r:id="rId7"/>
              </p:custDataLst>
            </p:nvPr>
          </p:nvSpPr>
          <p:spPr>
            <a:xfrm>
              <a:off x="6839" y="3383"/>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26" name="矩形 25"/>
            <p:cNvSpPr/>
            <p:nvPr>
              <p:custDataLst>
                <p:tags r:id="rId8"/>
              </p:custDataLst>
            </p:nvPr>
          </p:nvSpPr>
          <p:spPr>
            <a:xfrm>
              <a:off x="7620" y="3383"/>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28" name="矩形 27"/>
            <p:cNvSpPr/>
            <p:nvPr>
              <p:custDataLst>
                <p:tags r:id="rId9"/>
              </p:custDataLst>
            </p:nvPr>
          </p:nvSpPr>
          <p:spPr>
            <a:xfrm>
              <a:off x="8438" y="3383"/>
              <a:ext cx="818" cy="586"/>
            </a:xfrm>
            <a:prstGeom prst="rect">
              <a:avLst/>
            </a:prstGeom>
            <a:solidFill>
              <a:schemeClr val="bg1">
                <a:alpha val="25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9</a:t>
              </a:r>
              <a:endParaRPr lang="en-US" altLang="zh-CN">
                <a:solidFill>
                  <a:schemeClr val="tx1"/>
                </a:solidFill>
                <a:sym typeface="+mn-ea"/>
              </a:endParaRPr>
            </a:p>
          </p:txBody>
        </p:sp>
        <p:sp>
          <p:nvSpPr>
            <p:cNvPr id="60" name="矩形 59"/>
            <p:cNvSpPr/>
            <p:nvPr>
              <p:custDataLst>
                <p:tags r:id="rId10"/>
              </p:custDataLst>
            </p:nvPr>
          </p:nvSpPr>
          <p:spPr>
            <a:xfrm>
              <a:off x="9239" y="3383"/>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a:p>
              <a:pPr algn="ctr"/>
              <a:r>
                <a:rPr lang="en-US" altLang="zh-CN">
                  <a:solidFill>
                    <a:schemeClr val="bg1"/>
                  </a:solidFill>
                  <a:sym typeface="+mn-ea"/>
                </a:rPr>
                <a:t>(2)</a:t>
              </a:r>
              <a:endParaRPr lang="en-US" altLang="zh-CN">
                <a:solidFill>
                  <a:schemeClr val="bg1"/>
                </a:solidFill>
                <a:sym typeface="+mn-ea"/>
              </a:endParaRPr>
            </a:p>
          </p:txBody>
        </p:sp>
        <p:sp>
          <p:nvSpPr>
            <p:cNvPr id="61" name="矩形 60"/>
            <p:cNvSpPr/>
            <p:nvPr>
              <p:custDataLst>
                <p:tags r:id="rId11"/>
              </p:custDataLst>
            </p:nvPr>
          </p:nvSpPr>
          <p:spPr>
            <a:xfrm>
              <a:off x="10057" y="3383"/>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11</a:t>
              </a:r>
              <a:endParaRPr lang="en-US" altLang="zh-CN">
                <a:solidFill>
                  <a:schemeClr val="bg1"/>
                </a:solidFill>
                <a:sym typeface="+mn-ea"/>
              </a:endParaRPr>
            </a:p>
          </p:txBody>
        </p:sp>
        <p:sp>
          <p:nvSpPr>
            <p:cNvPr id="62" name="矩形 61"/>
            <p:cNvSpPr/>
            <p:nvPr>
              <p:custDataLst>
                <p:tags r:id="rId12"/>
              </p:custDataLst>
            </p:nvPr>
          </p:nvSpPr>
          <p:spPr>
            <a:xfrm>
              <a:off x="10875" y="3383"/>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12</a:t>
              </a:r>
              <a:endParaRPr lang="en-US" altLang="zh-CN">
                <a:solidFill>
                  <a:schemeClr val="tx1"/>
                </a:solidFill>
                <a:sym typeface="+mn-ea"/>
              </a:endParaRPr>
            </a:p>
          </p:txBody>
        </p:sp>
        <p:sp>
          <p:nvSpPr>
            <p:cNvPr id="63" name="矩形 62"/>
            <p:cNvSpPr/>
            <p:nvPr>
              <p:custDataLst>
                <p:tags r:id="rId13"/>
              </p:custDataLst>
            </p:nvPr>
          </p:nvSpPr>
          <p:spPr>
            <a:xfrm>
              <a:off x="12511" y="3386"/>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14</a:t>
              </a:r>
              <a:endParaRPr lang="en-US" altLang="zh-CN">
                <a:solidFill>
                  <a:schemeClr val="bg1"/>
                </a:solidFill>
                <a:sym typeface="+mn-ea"/>
              </a:endParaRPr>
            </a:p>
            <a:p>
              <a:pPr algn="ctr"/>
              <a:r>
                <a:rPr lang="en-US" altLang="zh-CN">
                  <a:solidFill>
                    <a:schemeClr val="bg1"/>
                  </a:solidFill>
                  <a:sym typeface="+mn-ea"/>
                </a:rPr>
                <a:t>(1)</a:t>
              </a:r>
              <a:endParaRPr lang="en-US" altLang="zh-CN">
                <a:solidFill>
                  <a:schemeClr val="bg1"/>
                </a:solidFill>
                <a:sym typeface="+mn-ea"/>
              </a:endParaRPr>
            </a:p>
          </p:txBody>
        </p:sp>
        <p:sp>
          <p:nvSpPr>
            <p:cNvPr id="64" name="矩形 63"/>
            <p:cNvSpPr/>
            <p:nvPr>
              <p:custDataLst>
                <p:tags r:id="rId14"/>
              </p:custDataLst>
            </p:nvPr>
          </p:nvSpPr>
          <p:spPr>
            <a:xfrm>
              <a:off x="13329" y="3386"/>
              <a:ext cx="818" cy="586"/>
            </a:xfrm>
            <a:prstGeom prst="rect">
              <a:avLst/>
            </a:prstGeom>
            <a:solidFill>
              <a:schemeClr val="bg1">
                <a:alpha val="25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15</a:t>
              </a:r>
              <a:endParaRPr lang="en-US" altLang="zh-CN">
                <a:solidFill>
                  <a:schemeClr val="tx1"/>
                </a:solidFill>
                <a:sym typeface="+mn-ea"/>
              </a:endParaRPr>
            </a:p>
          </p:txBody>
        </p:sp>
        <p:sp>
          <p:nvSpPr>
            <p:cNvPr id="65" name="矩形 64"/>
            <p:cNvSpPr/>
            <p:nvPr>
              <p:custDataLst>
                <p:tags r:id="rId15"/>
              </p:custDataLst>
            </p:nvPr>
          </p:nvSpPr>
          <p:spPr>
            <a:xfrm>
              <a:off x="1130" y="3384"/>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cxnSp>
          <p:nvCxnSpPr>
            <p:cNvPr id="76" name="肘形连接符 75"/>
            <p:cNvCxnSpPr>
              <a:stCxn id="9" idx="2"/>
              <a:endCxn id="17" idx="2"/>
            </p:cNvCxnSpPr>
            <p:nvPr>
              <p:custDataLst>
                <p:tags r:id="rId16"/>
              </p:custDataLst>
            </p:nvPr>
          </p:nvCxnSpPr>
          <p:spPr>
            <a:xfrm rot="5400000" flipH="1" flipV="1">
              <a:off x="5202" y="2744"/>
              <a:ext cx="3" cy="2454"/>
            </a:xfrm>
            <a:prstGeom prst="bentConnector3">
              <a:avLst>
                <a:gd name="adj1" fmla="val -12483333"/>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4" name="肘形连接符 3"/>
            <p:cNvCxnSpPr>
              <a:stCxn id="61" idx="2"/>
              <a:endCxn id="63" idx="2"/>
            </p:cNvCxnSpPr>
            <p:nvPr>
              <p:custDataLst>
                <p:tags r:id="rId17"/>
              </p:custDataLst>
            </p:nvPr>
          </p:nvCxnSpPr>
          <p:spPr>
            <a:xfrm rot="5400000" flipV="1">
              <a:off x="11692" y="2744"/>
              <a:ext cx="3" cy="2454"/>
            </a:xfrm>
            <a:prstGeom prst="bentConnector3">
              <a:avLst>
                <a:gd name="adj1" fmla="val 12583333"/>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p:cNvSpPr/>
            <p:nvPr>
              <p:custDataLst>
                <p:tags r:id="rId18"/>
              </p:custDataLst>
            </p:nvPr>
          </p:nvSpPr>
          <p:spPr>
            <a:xfrm>
              <a:off x="5203" y="3386"/>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5</a:t>
              </a:r>
              <a:endParaRPr lang="en-US" altLang="zh-CN">
                <a:solidFill>
                  <a:schemeClr val="tx1"/>
                </a:solidFill>
                <a:sym typeface="+mn-ea"/>
              </a:endParaRPr>
            </a:p>
          </p:txBody>
        </p:sp>
        <p:sp>
          <p:nvSpPr>
            <p:cNvPr id="70" name="矩形 69"/>
            <p:cNvSpPr/>
            <p:nvPr>
              <p:custDataLst>
                <p:tags r:id="rId19"/>
              </p:custDataLst>
            </p:nvPr>
          </p:nvSpPr>
          <p:spPr>
            <a:xfrm>
              <a:off x="11693" y="3386"/>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13</a:t>
              </a:r>
              <a:endParaRPr lang="en-US" altLang="zh-CN">
                <a:solidFill>
                  <a:schemeClr val="tx1"/>
                </a:solidFill>
                <a:sym typeface="+mn-ea"/>
              </a:endParaRPr>
            </a:p>
          </p:txBody>
        </p:sp>
      </p:grpSp>
    </p:spTree>
    <p:custDataLst>
      <p:tags r:id="rId20"/>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8" end="8"/>
                                            </p:txEl>
                                          </p:spTgt>
                                        </p:tgtEl>
                                        <p:attrNameLst>
                                          <p:attrName>style.visibility</p:attrName>
                                        </p:attrNameLst>
                                      </p:cBhvr>
                                      <p:to>
                                        <p:strVal val="visible"/>
                                      </p:to>
                                    </p:set>
                                    <p:animEffect transition="in" filter="wipe(up)">
                                      <p:cBhvr>
                                        <p:cTn id="7" dur="500"/>
                                        <p:tgtEl>
                                          <p:spTgt spid="13">
                                            <p:txEl>
                                              <p:pRg st="8" end="8"/>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9" end="9"/>
                                            </p:txEl>
                                          </p:spTgt>
                                        </p:tgtEl>
                                        <p:attrNameLst>
                                          <p:attrName>style.visibility</p:attrName>
                                        </p:attrNameLst>
                                      </p:cBhvr>
                                      <p:to>
                                        <p:strVal val="visible"/>
                                      </p:to>
                                    </p:set>
                                    <p:animEffect transition="in" filter="wipe(up)">
                                      <p:cBhvr>
                                        <p:cTn id="10" dur="500"/>
                                        <p:tgtEl>
                                          <p:spTgt spid="13">
                                            <p:txEl>
                                              <p:pRg st="9" end="9"/>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xEl>
                                              <p:pRg st="11" end="11"/>
                                            </p:txEl>
                                          </p:spTgt>
                                        </p:tgtEl>
                                        <p:attrNameLst>
                                          <p:attrName>style.visibility</p:attrName>
                                        </p:attrNameLst>
                                      </p:cBhvr>
                                      <p:to>
                                        <p:strVal val="visible"/>
                                      </p:to>
                                    </p:set>
                                    <p:animEffect transition="in" filter="wipe(up)">
                                      <p:cBhvr>
                                        <p:cTn id="13" dur="500"/>
                                        <p:tgtEl>
                                          <p:spTgt spid="1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文件的存储：链接分配法的继续改进</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sz="2000"/>
              <a:t>能保证介质损坏时不丢失数据吗？如果不能，如何最小化损失？</a:t>
            </a:r>
            <a:endParaRPr lang="zh-CN" altLang="en-US" sz="2000"/>
          </a:p>
          <a:p>
            <a:pPr algn="l">
              <a:buClrTx/>
              <a:buSzTx/>
              <a:buFontTx/>
            </a:pPr>
            <a:r>
              <a:rPr lang="en-US" altLang="zh-CN" sz="2000">
                <a:sym typeface="+mn-ea"/>
              </a:rPr>
              <a:t>		</a:t>
            </a:r>
            <a:r>
              <a:rPr lang="zh-CN" altLang="en-US" sz="2000" b="1">
                <a:solidFill>
                  <a:srgbClr val="9C0B15"/>
                </a:solidFill>
              </a:rPr>
              <a:t>提示</a:t>
            </a:r>
            <a:r>
              <a:rPr lang="en-US" altLang="zh-CN" sz="2000" b="1">
                <a:solidFill>
                  <a:srgbClr val="9C0B15"/>
                </a:solidFill>
              </a:rPr>
              <a:t>	</a:t>
            </a:r>
            <a:r>
              <a:rPr lang="zh-CN" sz="2000"/>
              <a:t>进行备份。需要备份什么东西？</a:t>
            </a:r>
            <a:endParaRPr lang="zh-CN" altLang="en-US" sz="2000" b="1">
              <a:solidFill>
                <a:srgbClr val="9C0B15"/>
              </a:solidFill>
            </a:endParaRPr>
          </a:p>
          <a:p>
            <a:pPr algn="l">
              <a:buClrTx/>
              <a:buSzTx/>
              <a:buFontTx/>
            </a:pPr>
            <a:endParaRPr lang="zh-CN" altLang="en-US" sz="2000" b="1">
              <a:solidFill>
                <a:srgbClr val="9C0B15"/>
              </a:solidFill>
            </a:endParaRPr>
          </a:p>
          <a:p>
            <a:pPr algn="l">
              <a:buClrTx/>
              <a:buSzTx/>
              <a:buFontTx/>
            </a:pPr>
            <a:r>
              <a:rPr lang="zh-CN" altLang="en-US" sz="2000" b="1">
                <a:solidFill>
                  <a:srgbClr val="9C0B15"/>
                </a:solidFill>
              </a:rPr>
              <a:t>链表备份</a:t>
            </a:r>
            <a:r>
              <a:rPr lang="en-US" altLang="zh-CN" sz="2000" b="1">
                <a:solidFill>
                  <a:srgbClr val="9C0B15"/>
                </a:solidFill>
              </a:rPr>
              <a:t>	</a:t>
            </a:r>
            <a:r>
              <a:rPr lang="zh-CN" sz="2000"/>
              <a:t>不将指针、扩展长度等管理结构和文件数据存储在一起，而是</a:t>
            </a:r>
            <a:r>
              <a:rPr lang="zh-CN" sz="2000">
                <a:sym typeface="+mn-ea"/>
              </a:rPr>
              <a:t>		</a:t>
            </a:r>
            <a:r>
              <a:rPr lang="zh-CN" altLang="en-US" sz="2000">
                <a:solidFill>
                  <a:srgbClr val="9C0B15"/>
                </a:solidFill>
              </a:rPr>
              <a:t>给它们单独的存储空间</a:t>
            </a:r>
            <a:r>
              <a:rPr lang="zh-CN" sz="2000"/>
              <a:t>。</a:t>
            </a:r>
            <a:endParaRPr lang="zh-CN" sz="2000"/>
          </a:p>
          <a:p>
            <a:pPr algn="l">
              <a:buClrTx/>
              <a:buSzTx/>
              <a:buFontTx/>
            </a:pPr>
            <a:endParaRPr lang="zh-CN" sz="2000"/>
          </a:p>
          <a:p>
            <a:pPr algn="l">
              <a:buClrTx/>
              <a:buSzTx/>
              <a:buFontTx/>
            </a:pPr>
            <a:endParaRPr lang="zh-CN" sz="2000"/>
          </a:p>
          <a:p>
            <a:pPr algn="l">
              <a:buClrTx/>
              <a:buSzTx/>
              <a:buFontTx/>
            </a:pPr>
            <a:endParaRPr lang="zh-CN" sz="2000"/>
          </a:p>
          <a:p>
            <a:pPr algn="l">
              <a:buClrTx/>
              <a:buSzTx/>
              <a:buFontTx/>
            </a:pPr>
            <a:endParaRPr lang="zh-CN" sz="2000"/>
          </a:p>
          <a:p>
            <a:pPr algn="l">
              <a:buClrTx/>
              <a:buSzTx/>
              <a:buFontTx/>
            </a:pPr>
            <a:endParaRPr lang="zh-CN" sz="2000"/>
          </a:p>
          <a:p>
            <a:pPr algn="l">
              <a:buClrTx/>
              <a:buSzTx/>
              <a:buFontTx/>
            </a:pPr>
            <a:endParaRPr lang="zh-CN" sz="2000"/>
          </a:p>
          <a:p>
            <a:pPr algn="l">
              <a:buClrTx/>
              <a:buSzTx/>
              <a:buFontTx/>
            </a:pPr>
            <a:r>
              <a:rPr lang="zh-CN" sz="2000">
                <a:sym typeface="+mn-ea"/>
              </a:rPr>
              <a:t>		</a:t>
            </a:r>
            <a:r>
              <a:rPr lang="zh-CN" sz="2000"/>
              <a:t>这样，</a:t>
            </a:r>
            <a:r>
              <a:rPr lang="zh-CN" altLang="en-US" sz="2000">
                <a:solidFill>
                  <a:srgbClr val="9C0B15"/>
                </a:solidFill>
              </a:rPr>
              <a:t>管理结构就和数据本身完成了解耦</a:t>
            </a:r>
            <a:r>
              <a:rPr lang="zh-CN" sz="2000"/>
              <a:t>，我们只要单独备份</a:t>
            </a:r>
            <a:r>
              <a:rPr lang="zh-CN" sz="2000">
                <a:sym typeface="+mn-ea"/>
              </a:rPr>
              <a:t>		</a:t>
            </a:r>
            <a:r>
              <a:rPr lang="zh-CN" sz="2000"/>
              <a:t>管理结构就可以了。</a:t>
            </a:r>
            <a:r>
              <a:rPr lang="zh-CN" altLang="en-US" sz="2000">
                <a:solidFill>
                  <a:srgbClr val="9C0B15"/>
                </a:solidFill>
              </a:rPr>
              <a:t>管理结构中含有所有文件的所有块的组织</a:t>
            </a:r>
            <a:r>
              <a:rPr lang="zh-CN" sz="2000">
                <a:sym typeface="+mn-ea"/>
              </a:rPr>
              <a:t>		</a:t>
            </a:r>
            <a:r>
              <a:rPr lang="zh-CN" altLang="en-US" sz="2000">
                <a:solidFill>
                  <a:srgbClr val="9C0B15"/>
                </a:solidFill>
              </a:rPr>
              <a:t>信息</a:t>
            </a:r>
            <a:r>
              <a:rPr lang="zh-CN" sz="2000"/>
              <a:t>，而且本身短小精悍，可以在盘上保存多个备份。</a:t>
            </a:r>
            <a:r>
              <a:rPr lang="zh-CN" altLang="en-US" sz="2000">
                <a:solidFill>
                  <a:srgbClr val="9C0B15"/>
                </a:solidFill>
              </a:rPr>
              <a:t>只要还</a:t>
            </a:r>
            <a:r>
              <a:rPr lang="zh-CN" altLang="en-US" sz="2000">
                <a:solidFill>
                  <a:srgbClr val="9C0B15"/>
                </a:solidFill>
                <a:sym typeface="+mn-ea"/>
              </a:rPr>
              <a:t>		</a:t>
            </a:r>
            <a:r>
              <a:rPr lang="zh-CN" altLang="en-US" sz="2000">
                <a:solidFill>
                  <a:srgbClr val="9C0B15"/>
                </a:solidFill>
              </a:rPr>
              <a:t>有一份管理信息在，整个文件系统就没有受结构性破坏</a:t>
            </a:r>
            <a:r>
              <a:rPr lang="zh-CN" sz="2000"/>
              <a:t>，抗损</a:t>
            </a:r>
            <a:r>
              <a:rPr lang="zh-CN" sz="2000">
                <a:sym typeface="+mn-ea"/>
              </a:rPr>
              <a:t>		</a:t>
            </a:r>
            <a:r>
              <a:rPr lang="zh-CN" sz="2000"/>
              <a:t>性强。</a:t>
            </a:r>
            <a:r>
              <a:rPr lang="zh-CN" altLang="en-US" sz="2000">
                <a:solidFill>
                  <a:srgbClr val="9C0B15"/>
                </a:solidFill>
              </a:rPr>
              <a:t>数据区受损只会引起数据损坏，不会引起文件系统崩溃。</a:t>
            </a:r>
            <a:endParaRPr lang="zh-CN" sz="2000"/>
          </a:p>
          <a:p>
            <a:pPr algn="l">
              <a:buClrTx/>
              <a:buSzTx/>
              <a:buFontTx/>
            </a:pPr>
            <a:endParaRPr lang="zh-CN" altLang="en-US" sz="2000"/>
          </a:p>
          <a:p>
            <a:pPr algn="l">
              <a:buClrTx/>
              <a:buSzTx/>
              <a:buFontTx/>
            </a:pPr>
            <a:r>
              <a:rPr lang="zh-CN" altLang="en-US" sz="2000" b="1">
                <a:solidFill>
                  <a:srgbClr val="9C0B15"/>
                </a:solidFill>
              </a:rPr>
              <a:t>随机访问提速</a:t>
            </a:r>
            <a:r>
              <a:rPr lang="en-US" altLang="zh-CN" sz="2000"/>
              <a:t>	</a:t>
            </a:r>
            <a:r>
              <a:rPr lang="zh-CN" altLang="en-US" sz="2000"/>
              <a:t>小巧的管理结构可以被单独加载进内存。这样，随机寻址虽然</a:t>
            </a:r>
            <a:r>
              <a:rPr lang="en-US" altLang="zh-CN" sz="2000">
                <a:sym typeface="+mn-ea"/>
              </a:rPr>
              <a:t>		</a:t>
            </a:r>
            <a:r>
              <a:rPr lang="zh-CN" altLang="en-US" sz="2000"/>
              <a:t>还是要做指针追逐，但是</a:t>
            </a:r>
            <a:r>
              <a:rPr lang="zh-CN" altLang="en-US" sz="2000">
                <a:solidFill>
                  <a:srgbClr val="9C0B15"/>
                </a:solidFill>
              </a:rPr>
              <a:t>在内存中追逐指针速度要快得多</a:t>
            </a:r>
            <a:r>
              <a:rPr lang="zh-CN" altLang="en-US" sz="2000"/>
              <a:t>。</a:t>
            </a:r>
            <a:endParaRPr lang="zh-CN" altLang="en-US" sz="2000"/>
          </a:p>
        </p:txBody>
      </p:sp>
      <p:grpSp>
        <p:nvGrpSpPr>
          <p:cNvPr id="2" name="组合 1"/>
          <p:cNvGrpSpPr/>
          <p:nvPr/>
        </p:nvGrpSpPr>
        <p:grpSpPr>
          <a:xfrm>
            <a:off x="716915" y="2364740"/>
            <a:ext cx="8266430" cy="1593850"/>
            <a:chOff x="1129" y="3724"/>
            <a:chExt cx="13018" cy="2510"/>
          </a:xfrm>
        </p:grpSpPr>
        <p:sp>
          <p:nvSpPr>
            <p:cNvPr id="7" name="矩形 6"/>
            <p:cNvSpPr/>
            <p:nvPr>
              <p:custDataLst>
                <p:tags r:id="rId2"/>
              </p:custDataLst>
            </p:nvPr>
          </p:nvSpPr>
          <p:spPr>
            <a:xfrm>
              <a:off x="1948" y="5648"/>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a:t>
              </a:r>
              <a:endParaRPr lang="en-US" altLang="zh-CN">
                <a:solidFill>
                  <a:schemeClr val="tx1"/>
                </a:solidFill>
                <a:sym typeface="+mn-ea"/>
              </a:endParaRPr>
            </a:p>
          </p:txBody>
        </p:sp>
        <p:sp>
          <p:nvSpPr>
            <p:cNvPr id="8" name="矩形 7"/>
            <p:cNvSpPr/>
            <p:nvPr>
              <p:custDataLst>
                <p:tags r:id="rId3"/>
              </p:custDataLst>
            </p:nvPr>
          </p:nvSpPr>
          <p:spPr>
            <a:xfrm>
              <a:off x="2766" y="5648"/>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p:txBody>
        </p:sp>
        <p:sp>
          <p:nvSpPr>
            <p:cNvPr id="9" name="矩形 8"/>
            <p:cNvSpPr/>
            <p:nvPr>
              <p:custDataLst>
                <p:tags r:id="rId4"/>
              </p:custDataLst>
            </p:nvPr>
          </p:nvSpPr>
          <p:spPr>
            <a:xfrm>
              <a:off x="3567" y="5648"/>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15" name="矩形 14"/>
            <p:cNvSpPr/>
            <p:nvPr>
              <p:custDataLst>
                <p:tags r:id="rId5"/>
              </p:custDataLst>
            </p:nvPr>
          </p:nvSpPr>
          <p:spPr>
            <a:xfrm>
              <a:off x="4385" y="5648"/>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4</a:t>
              </a:r>
              <a:endParaRPr lang="en-US" altLang="zh-CN">
                <a:solidFill>
                  <a:schemeClr val="tx1"/>
                </a:solidFill>
                <a:sym typeface="+mn-ea"/>
              </a:endParaRPr>
            </a:p>
          </p:txBody>
        </p:sp>
        <p:sp>
          <p:nvSpPr>
            <p:cNvPr id="17" name="矩形 16"/>
            <p:cNvSpPr/>
            <p:nvPr>
              <p:custDataLst>
                <p:tags r:id="rId6"/>
              </p:custDataLst>
            </p:nvPr>
          </p:nvSpPr>
          <p:spPr>
            <a:xfrm>
              <a:off x="6021" y="5645"/>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p:txBody>
        </p:sp>
        <p:sp>
          <p:nvSpPr>
            <p:cNvPr id="25" name="矩形 24"/>
            <p:cNvSpPr/>
            <p:nvPr>
              <p:custDataLst>
                <p:tags r:id="rId7"/>
              </p:custDataLst>
            </p:nvPr>
          </p:nvSpPr>
          <p:spPr>
            <a:xfrm>
              <a:off x="6839" y="5645"/>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26" name="矩形 25"/>
            <p:cNvSpPr/>
            <p:nvPr>
              <p:custDataLst>
                <p:tags r:id="rId8"/>
              </p:custDataLst>
            </p:nvPr>
          </p:nvSpPr>
          <p:spPr>
            <a:xfrm>
              <a:off x="7620" y="5645"/>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28" name="矩形 27"/>
            <p:cNvSpPr/>
            <p:nvPr>
              <p:custDataLst>
                <p:tags r:id="rId9"/>
              </p:custDataLst>
            </p:nvPr>
          </p:nvSpPr>
          <p:spPr>
            <a:xfrm>
              <a:off x="8438" y="5645"/>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9</a:t>
              </a:r>
              <a:endParaRPr lang="en-US" altLang="zh-CN">
                <a:solidFill>
                  <a:schemeClr val="bg1"/>
                </a:solidFill>
                <a:sym typeface="+mn-ea"/>
              </a:endParaRPr>
            </a:p>
          </p:txBody>
        </p:sp>
        <p:sp>
          <p:nvSpPr>
            <p:cNvPr id="60" name="矩形 59"/>
            <p:cNvSpPr/>
            <p:nvPr>
              <p:custDataLst>
                <p:tags r:id="rId10"/>
              </p:custDataLst>
            </p:nvPr>
          </p:nvSpPr>
          <p:spPr>
            <a:xfrm>
              <a:off x="9239" y="5645"/>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61" name="矩形 60"/>
            <p:cNvSpPr/>
            <p:nvPr>
              <p:custDataLst>
                <p:tags r:id="rId11"/>
              </p:custDataLst>
            </p:nvPr>
          </p:nvSpPr>
          <p:spPr>
            <a:xfrm>
              <a:off x="10057" y="5645"/>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11</a:t>
              </a:r>
              <a:endParaRPr lang="en-US" altLang="zh-CN">
                <a:solidFill>
                  <a:schemeClr val="bg1"/>
                </a:solidFill>
                <a:sym typeface="+mn-ea"/>
              </a:endParaRPr>
            </a:p>
          </p:txBody>
        </p:sp>
        <p:sp>
          <p:nvSpPr>
            <p:cNvPr id="62" name="矩形 61"/>
            <p:cNvSpPr/>
            <p:nvPr>
              <p:custDataLst>
                <p:tags r:id="rId12"/>
              </p:custDataLst>
            </p:nvPr>
          </p:nvSpPr>
          <p:spPr>
            <a:xfrm>
              <a:off x="10875" y="5645"/>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12</a:t>
              </a:r>
              <a:endParaRPr lang="en-US" altLang="zh-CN">
                <a:solidFill>
                  <a:schemeClr val="tx1"/>
                </a:solidFill>
                <a:sym typeface="+mn-ea"/>
              </a:endParaRPr>
            </a:p>
          </p:txBody>
        </p:sp>
        <p:sp>
          <p:nvSpPr>
            <p:cNvPr id="63" name="矩形 62"/>
            <p:cNvSpPr/>
            <p:nvPr>
              <p:custDataLst>
                <p:tags r:id="rId13"/>
              </p:custDataLst>
            </p:nvPr>
          </p:nvSpPr>
          <p:spPr>
            <a:xfrm>
              <a:off x="12511" y="5648"/>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14</a:t>
              </a:r>
              <a:endParaRPr lang="en-US" altLang="zh-CN">
                <a:solidFill>
                  <a:schemeClr val="bg1"/>
                </a:solidFill>
                <a:sym typeface="+mn-ea"/>
              </a:endParaRPr>
            </a:p>
          </p:txBody>
        </p:sp>
        <p:sp>
          <p:nvSpPr>
            <p:cNvPr id="64" name="矩形 63"/>
            <p:cNvSpPr/>
            <p:nvPr>
              <p:custDataLst>
                <p:tags r:id="rId14"/>
              </p:custDataLst>
            </p:nvPr>
          </p:nvSpPr>
          <p:spPr>
            <a:xfrm>
              <a:off x="13329" y="5648"/>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15</a:t>
              </a:r>
              <a:endParaRPr lang="en-US" altLang="zh-CN">
                <a:solidFill>
                  <a:schemeClr val="bg1"/>
                </a:solidFill>
                <a:sym typeface="+mn-ea"/>
              </a:endParaRPr>
            </a:p>
          </p:txBody>
        </p:sp>
        <p:sp>
          <p:nvSpPr>
            <p:cNvPr id="65" name="矩形 64"/>
            <p:cNvSpPr/>
            <p:nvPr>
              <p:custDataLst>
                <p:tags r:id="rId15"/>
              </p:custDataLst>
            </p:nvPr>
          </p:nvSpPr>
          <p:spPr>
            <a:xfrm>
              <a:off x="1130" y="5646"/>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66" name="矩形 65"/>
            <p:cNvSpPr/>
            <p:nvPr>
              <p:custDataLst>
                <p:tags r:id="rId16"/>
              </p:custDataLst>
            </p:nvPr>
          </p:nvSpPr>
          <p:spPr>
            <a:xfrm>
              <a:off x="5203" y="5648"/>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5</a:t>
              </a:r>
              <a:endParaRPr lang="en-US" altLang="zh-CN">
                <a:solidFill>
                  <a:schemeClr val="tx1"/>
                </a:solidFill>
                <a:sym typeface="+mn-ea"/>
              </a:endParaRPr>
            </a:p>
          </p:txBody>
        </p:sp>
        <p:sp>
          <p:nvSpPr>
            <p:cNvPr id="70" name="矩形 69"/>
            <p:cNvSpPr/>
            <p:nvPr>
              <p:custDataLst>
                <p:tags r:id="rId17"/>
              </p:custDataLst>
            </p:nvPr>
          </p:nvSpPr>
          <p:spPr>
            <a:xfrm>
              <a:off x="11693" y="5648"/>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13</a:t>
              </a:r>
              <a:endParaRPr lang="en-US" altLang="zh-CN">
                <a:solidFill>
                  <a:schemeClr val="tx1"/>
                </a:solidFill>
                <a:sym typeface="+mn-ea"/>
              </a:endParaRPr>
            </a:p>
          </p:txBody>
        </p:sp>
        <p:sp>
          <p:nvSpPr>
            <p:cNvPr id="67" name="矩形 66"/>
            <p:cNvSpPr/>
            <p:nvPr>
              <p:custDataLst>
                <p:tags r:id="rId18"/>
              </p:custDataLst>
            </p:nvPr>
          </p:nvSpPr>
          <p:spPr>
            <a:xfrm>
              <a:off x="2766" y="4304"/>
              <a:ext cx="1619"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69" name="矩形 68"/>
            <p:cNvSpPr/>
            <p:nvPr>
              <p:custDataLst>
                <p:tags r:id="rId19"/>
              </p:custDataLst>
            </p:nvPr>
          </p:nvSpPr>
          <p:spPr>
            <a:xfrm>
              <a:off x="4385" y="4304"/>
              <a:ext cx="1636"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NULL</a:t>
              </a:r>
              <a:endParaRPr lang="en-US" altLang="zh-CN">
                <a:solidFill>
                  <a:schemeClr val="tx1"/>
                </a:solidFill>
                <a:sym typeface="+mn-ea"/>
              </a:endParaRPr>
            </a:p>
          </p:txBody>
        </p:sp>
        <p:sp>
          <p:nvSpPr>
            <p:cNvPr id="71" name="矩形 70"/>
            <p:cNvSpPr/>
            <p:nvPr>
              <p:custDataLst>
                <p:tags r:id="rId20"/>
              </p:custDataLst>
            </p:nvPr>
          </p:nvSpPr>
          <p:spPr>
            <a:xfrm>
              <a:off x="6021" y="4301"/>
              <a:ext cx="159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4</a:t>
              </a:r>
              <a:endParaRPr lang="en-US" altLang="zh-CN">
                <a:solidFill>
                  <a:schemeClr val="bg1"/>
                </a:solidFill>
                <a:sym typeface="+mn-ea"/>
              </a:endParaRPr>
            </a:p>
          </p:txBody>
        </p:sp>
        <p:sp>
          <p:nvSpPr>
            <p:cNvPr id="73" name="矩形 72"/>
            <p:cNvSpPr/>
            <p:nvPr>
              <p:custDataLst>
                <p:tags r:id="rId21"/>
              </p:custDataLst>
            </p:nvPr>
          </p:nvSpPr>
          <p:spPr>
            <a:xfrm>
              <a:off x="7620" y="4301"/>
              <a:ext cx="1619"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NULL</a:t>
              </a:r>
              <a:endParaRPr lang="en-US" altLang="zh-CN">
                <a:solidFill>
                  <a:schemeClr val="bg1"/>
                </a:solidFill>
                <a:sym typeface="+mn-ea"/>
              </a:endParaRPr>
            </a:p>
          </p:txBody>
        </p:sp>
        <p:sp>
          <p:nvSpPr>
            <p:cNvPr id="75" name="矩形 74"/>
            <p:cNvSpPr/>
            <p:nvPr>
              <p:custDataLst>
                <p:tags r:id="rId22"/>
              </p:custDataLst>
            </p:nvPr>
          </p:nvSpPr>
          <p:spPr>
            <a:xfrm>
              <a:off x="9239" y="4301"/>
              <a:ext cx="1636"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78" name="矩形 77"/>
            <p:cNvSpPr/>
            <p:nvPr>
              <p:custDataLst>
                <p:tags r:id="rId23"/>
              </p:custDataLst>
            </p:nvPr>
          </p:nvSpPr>
          <p:spPr>
            <a:xfrm>
              <a:off x="10875" y="4301"/>
              <a:ext cx="1636"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NULL</a:t>
              </a:r>
              <a:endParaRPr lang="en-US" altLang="zh-CN">
                <a:solidFill>
                  <a:schemeClr val="tx1"/>
                </a:solidFill>
                <a:sym typeface="+mn-ea"/>
              </a:endParaRPr>
            </a:p>
          </p:txBody>
        </p:sp>
        <p:sp>
          <p:nvSpPr>
            <p:cNvPr id="79" name="矩形 78"/>
            <p:cNvSpPr/>
            <p:nvPr>
              <p:custDataLst>
                <p:tags r:id="rId24"/>
              </p:custDataLst>
            </p:nvPr>
          </p:nvSpPr>
          <p:spPr>
            <a:xfrm>
              <a:off x="12511" y="4304"/>
              <a:ext cx="1636"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NULL</a:t>
              </a:r>
              <a:endParaRPr lang="en-US" altLang="zh-CN">
                <a:solidFill>
                  <a:schemeClr val="bg1"/>
                </a:solidFill>
                <a:sym typeface="+mn-ea"/>
              </a:endParaRPr>
            </a:p>
          </p:txBody>
        </p:sp>
        <p:sp>
          <p:nvSpPr>
            <p:cNvPr id="81" name="矩形 80"/>
            <p:cNvSpPr/>
            <p:nvPr>
              <p:custDataLst>
                <p:tags r:id="rId25"/>
              </p:custDataLst>
            </p:nvPr>
          </p:nvSpPr>
          <p:spPr>
            <a:xfrm>
              <a:off x="1130" y="4302"/>
              <a:ext cx="1636"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NULL</a:t>
              </a:r>
              <a:endParaRPr lang="en-US" altLang="zh-CN">
                <a:solidFill>
                  <a:schemeClr val="tx1"/>
                </a:solidFill>
                <a:sym typeface="+mn-ea"/>
              </a:endParaRPr>
            </a:p>
          </p:txBody>
        </p:sp>
        <p:sp>
          <p:nvSpPr>
            <p:cNvPr id="85" name="文本框 84"/>
            <p:cNvSpPr txBox="1"/>
            <p:nvPr/>
          </p:nvSpPr>
          <p:spPr>
            <a:xfrm>
              <a:off x="1129" y="3724"/>
              <a:ext cx="3854" cy="628"/>
            </a:xfrm>
            <a:prstGeom prst="rect">
              <a:avLst/>
            </a:prstGeom>
            <a:noFill/>
          </p:spPr>
          <p:txBody>
            <a:bodyPr wrap="square" rtlCol="0">
              <a:spAutoFit/>
            </a:bodyPr>
            <a:p>
              <a:r>
                <a:rPr lang="zh-CN" altLang="en-US" sz="2000" b="1"/>
                <a:t>文件分配表（</a:t>
              </a:r>
              <a:r>
                <a:rPr lang="en-US" altLang="zh-CN" sz="2000" b="1"/>
                <a:t>FAT</a:t>
              </a:r>
              <a:r>
                <a:rPr lang="zh-CN" altLang="en-US" sz="2000" b="1"/>
                <a:t>）</a:t>
              </a:r>
              <a:endParaRPr lang="zh-CN" altLang="en-US" sz="2000" b="1"/>
            </a:p>
          </p:txBody>
        </p:sp>
        <p:sp>
          <p:nvSpPr>
            <p:cNvPr id="86" name="文本框 85"/>
            <p:cNvSpPr txBox="1"/>
            <p:nvPr>
              <p:custDataLst>
                <p:tags r:id="rId26"/>
              </p:custDataLst>
            </p:nvPr>
          </p:nvSpPr>
          <p:spPr>
            <a:xfrm>
              <a:off x="1130" y="5068"/>
              <a:ext cx="2437" cy="628"/>
            </a:xfrm>
            <a:prstGeom prst="rect">
              <a:avLst/>
            </a:prstGeom>
            <a:noFill/>
          </p:spPr>
          <p:txBody>
            <a:bodyPr wrap="square" rtlCol="0">
              <a:spAutoFit/>
            </a:bodyPr>
            <a:p>
              <a:r>
                <a:rPr lang="zh-CN" altLang="en-US" sz="2000" b="1"/>
                <a:t>磁盘数据块</a:t>
              </a:r>
              <a:endParaRPr lang="zh-CN" altLang="en-US" sz="2000" b="1"/>
            </a:p>
          </p:txBody>
        </p:sp>
        <p:cxnSp>
          <p:nvCxnSpPr>
            <p:cNvPr id="87" name="肘形连接符 86"/>
            <p:cNvCxnSpPr>
              <a:stCxn id="67" idx="2"/>
              <a:endCxn id="71" idx="2"/>
            </p:cNvCxnSpPr>
            <p:nvPr>
              <p:custDataLst>
                <p:tags r:id="rId27"/>
              </p:custDataLst>
            </p:nvPr>
          </p:nvCxnSpPr>
          <p:spPr>
            <a:xfrm rot="5400000" flipH="1" flipV="1">
              <a:off x="5197" y="3266"/>
              <a:ext cx="5" cy="3244"/>
            </a:xfrm>
            <a:prstGeom prst="bentConnector3">
              <a:avLst>
                <a:gd name="adj1" fmla="val -7870000"/>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88" name="肘形连接符 87"/>
            <p:cNvCxnSpPr>
              <a:stCxn id="71" idx="0"/>
              <a:endCxn id="73" idx="0"/>
            </p:cNvCxnSpPr>
            <p:nvPr>
              <p:custDataLst>
                <p:tags r:id="rId28"/>
              </p:custDataLst>
            </p:nvPr>
          </p:nvCxnSpPr>
          <p:spPr>
            <a:xfrm rot="16200000" flipH="1">
              <a:off x="7625" y="3496"/>
              <a:ext cx="5" cy="1610"/>
            </a:xfrm>
            <a:prstGeom prst="bentConnector3">
              <a:avLst>
                <a:gd name="adj1" fmla="val -7450000"/>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89" name="肘形连接符 88"/>
            <p:cNvCxnSpPr/>
            <p:nvPr>
              <p:custDataLst>
                <p:tags r:id="rId29"/>
              </p:custDataLst>
            </p:nvPr>
          </p:nvCxnSpPr>
          <p:spPr>
            <a:xfrm rot="5400000" flipH="1" flipV="1">
              <a:off x="11704" y="3266"/>
              <a:ext cx="5" cy="3244"/>
            </a:xfrm>
            <a:prstGeom prst="bentConnector3">
              <a:avLst>
                <a:gd name="adj1" fmla="val -7870000"/>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30"/>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5" end="5"/>
                                            </p:txEl>
                                          </p:spTgt>
                                        </p:tgtEl>
                                        <p:attrNameLst>
                                          <p:attrName>style.visibility</p:attrName>
                                        </p:attrNameLst>
                                      </p:cBhvr>
                                      <p:to>
                                        <p:strVal val="visible"/>
                                      </p:to>
                                    </p:set>
                                    <p:animEffect transition="in" filter="wipe(up)">
                                      <p:cBhvr>
                                        <p:cTn id="7" dur="500"/>
                                        <p:tgtEl>
                                          <p:spTgt spid="13">
                                            <p:txEl>
                                              <p:pRg st="5" end="5"/>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12" end="12"/>
                                            </p:txEl>
                                          </p:spTgt>
                                        </p:tgtEl>
                                        <p:attrNameLst>
                                          <p:attrName>style.visibility</p:attrName>
                                        </p:attrNameLst>
                                      </p:cBhvr>
                                      <p:to>
                                        <p:strVal val="visible"/>
                                      </p:to>
                                    </p:set>
                                    <p:animEffect transition="in" filter="wipe(up)">
                                      <p:cBhvr>
                                        <p:cTn id="10" dur="500"/>
                                        <p:tgtEl>
                                          <p:spTgt spid="13">
                                            <p:txEl>
                                              <p:pRg st="12" end="12"/>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xEl>
                                              <p:pRg st="14" end="14"/>
                                            </p:txEl>
                                          </p:spTgt>
                                        </p:tgtEl>
                                        <p:attrNameLst>
                                          <p:attrName>style.visibility</p:attrName>
                                        </p:attrNameLst>
                                      </p:cBhvr>
                                      <p:to>
                                        <p:strVal val="visible"/>
                                      </p:to>
                                    </p:set>
                                    <p:animEffect transition="in" filter="wipe(up)">
                                      <p:cBhvr>
                                        <p:cTn id="13" dur="500"/>
                                        <p:tgtEl>
                                          <p:spTgt spid="13">
                                            <p:txEl>
                                              <p:pRg st="14" end="14"/>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6554470"/>
          </a:xfrm>
          <a:prstGeom prst="rect">
            <a:avLst/>
          </a:prstGeom>
          <a:noFill/>
        </p:spPr>
        <p:txBody>
          <a:bodyPr wrap="square" rtlCol="0">
            <a:spAutoFit/>
          </a:bodyPr>
          <a:p>
            <a:pPr algn="ctr">
              <a:buClrTx/>
              <a:buSzTx/>
              <a:buFontTx/>
            </a:pPr>
            <a:r>
              <a:rPr lang="zh-CN" altLang="en-US" sz="2000" b="1">
                <a:solidFill>
                  <a:srgbClr val="9C0B15"/>
                </a:solidFill>
              </a:rPr>
              <a:t>文件的存储：索引分配法</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随机寻址仍然需要在内存中进行指针追逐，这还是比较慢。另外，</a:t>
            </a:r>
            <a:r>
              <a:rPr lang="en-US" altLang="zh-CN" sz="2000">
                <a:sym typeface="+mn-ea"/>
              </a:rPr>
              <a:t>		</a:t>
            </a:r>
            <a:r>
              <a:rPr lang="zh-CN" altLang="en-US" sz="2000"/>
              <a:t>管理结构集中保存仍然存在一损俱损的可能，几个备份同时损坏</a:t>
            </a:r>
            <a:r>
              <a:rPr lang="en-US" altLang="zh-CN" sz="2000">
                <a:sym typeface="+mn-ea"/>
              </a:rPr>
              <a:t>			</a:t>
            </a:r>
            <a:r>
              <a:rPr lang="zh-CN" altLang="en-US" sz="2000"/>
              <a:t>并不鲜见。如何规避这些问题？</a:t>
            </a:r>
            <a:endParaRPr lang="zh-CN" altLang="en-US" sz="2000"/>
          </a:p>
          <a:p>
            <a:pPr algn="l">
              <a:buClrTx/>
              <a:buSzTx/>
              <a:buFontTx/>
            </a:pPr>
            <a:endParaRPr lang="zh-CN" altLang="en-US" sz="2000" b="1">
              <a:solidFill>
                <a:srgbClr val="9C0B15"/>
              </a:solidFill>
            </a:endParaRPr>
          </a:p>
          <a:p>
            <a:pPr algn="l">
              <a:buClrTx/>
              <a:buSzTx/>
              <a:buFontTx/>
            </a:pPr>
            <a:r>
              <a:rPr lang="en-US" altLang="zh-CN" sz="2000">
                <a:sym typeface="+mn-ea"/>
              </a:rPr>
              <a:t>		</a:t>
            </a:r>
            <a:r>
              <a:rPr lang="zh-CN" altLang="en-US" sz="2000" b="1">
                <a:solidFill>
                  <a:srgbClr val="9C0B15"/>
                </a:solidFill>
              </a:rPr>
              <a:t>提示</a:t>
            </a:r>
            <a:r>
              <a:rPr lang="en-US" altLang="zh-CN" sz="2000"/>
              <a:t>	</a:t>
            </a:r>
            <a:r>
              <a:rPr lang="zh-CN" altLang="en-US" sz="2000"/>
              <a:t>考虑内存分配的页表形式。能否借用到这里来？</a:t>
            </a:r>
            <a:endParaRPr lang="zh-CN" altLang="en-US" sz="2000" b="1">
              <a:solidFill>
                <a:srgbClr val="9C0B15"/>
              </a:solidFill>
            </a:endParaRPr>
          </a:p>
          <a:p>
            <a:pPr algn="l">
              <a:buClrTx/>
              <a:buSzTx/>
              <a:buFontTx/>
            </a:pPr>
            <a:endParaRPr lang="zh-CN" altLang="en-US" sz="2000" b="1">
              <a:solidFill>
                <a:srgbClr val="9C0B15"/>
              </a:solidFill>
            </a:endParaRPr>
          </a:p>
          <a:p>
            <a:pPr algn="l">
              <a:buClrTx/>
              <a:buSzTx/>
              <a:buFontTx/>
            </a:pPr>
            <a:r>
              <a:rPr lang="zh-CN" altLang="en-US" sz="2000" b="1">
                <a:solidFill>
                  <a:srgbClr val="9C0B15"/>
                </a:solidFill>
              </a:rPr>
              <a:t>索引分配</a:t>
            </a:r>
            <a:r>
              <a:rPr lang="en-US" altLang="zh-CN" sz="2000" b="1">
                <a:solidFill>
                  <a:srgbClr val="9C0B15"/>
                </a:solidFill>
              </a:rPr>
              <a:t>	</a:t>
            </a:r>
            <a:r>
              <a:rPr lang="zh-CN" sz="2000"/>
              <a:t>给每个文件创建一个</a:t>
            </a:r>
            <a:r>
              <a:rPr lang="zh-CN" altLang="en-US" sz="2000">
                <a:solidFill>
                  <a:srgbClr val="9C0B15"/>
                </a:solidFill>
              </a:rPr>
              <a:t>线性索引表</a:t>
            </a:r>
            <a:r>
              <a:rPr lang="zh-CN" sz="2000"/>
              <a:t>，每个表项记载</a:t>
            </a:r>
            <a:r>
              <a:rPr lang="zh-CN" altLang="en-US" sz="2000">
                <a:solidFill>
                  <a:srgbClr val="9C0B15"/>
                </a:solidFill>
              </a:rPr>
              <a:t>对应于该逻辑块</a:t>
            </a:r>
            <a:r>
              <a:rPr lang="zh-CN" altLang="en-US" sz="2000">
                <a:solidFill>
                  <a:srgbClr val="9C0B15"/>
                </a:solidFill>
                <a:sym typeface="+mn-ea"/>
              </a:rPr>
              <a:t>			</a:t>
            </a:r>
            <a:r>
              <a:rPr lang="zh-CN" altLang="en-US" sz="2000">
                <a:solidFill>
                  <a:srgbClr val="9C0B15"/>
                </a:solidFill>
              </a:rPr>
              <a:t>的物理块</a:t>
            </a:r>
            <a:r>
              <a:rPr lang="zh-CN" sz="2000"/>
              <a:t>。</a:t>
            </a:r>
            <a:endParaRPr lang="zh-CN"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sz="2000"/>
              <a:t>这种方法的优缺点是什么？</a:t>
            </a:r>
            <a:endParaRPr lang="zh-CN" sz="2000"/>
          </a:p>
          <a:p>
            <a:pPr algn="l">
              <a:buClrTx/>
              <a:buSzTx/>
              <a:buFontTx/>
            </a:pPr>
            <a:endParaRPr lang="zh-CN" altLang="en-US" sz="2000"/>
          </a:p>
          <a:p>
            <a:pPr algn="l">
              <a:buClrTx/>
              <a:buSzTx/>
              <a:buFontTx/>
            </a:pPr>
            <a:r>
              <a:rPr lang="en-US" altLang="zh-CN" sz="2000">
                <a:sym typeface="+mn-ea"/>
              </a:rPr>
              <a:t>		</a:t>
            </a:r>
            <a:r>
              <a:rPr lang="zh-CN" altLang="en-US" sz="2000" b="1">
                <a:solidFill>
                  <a:srgbClr val="9C0B15"/>
                </a:solidFill>
              </a:rPr>
              <a:t>优点</a:t>
            </a:r>
            <a:r>
              <a:rPr lang="en-US" altLang="zh-CN" sz="2000"/>
              <a:t>	</a:t>
            </a:r>
            <a:r>
              <a:rPr lang="zh-CN" altLang="en-US" sz="2000"/>
              <a:t>连续和随机访问都快，抗损性能也强。</a:t>
            </a:r>
            <a:endParaRPr lang="zh-CN" altLang="en-US" sz="2000"/>
          </a:p>
          <a:p>
            <a:pPr algn="l">
              <a:buClrTx/>
              <a:buSzTx/>
              <a:buFontTx/>
            </a:pPr>
            <a:r>
              <a:rPr lang="en-US" altLang="zh-CN" sz="2000">
                <a:sym typeface="+mn-ea"/>
              </a:rPr>
              <a:t>		</a:t>
            </a:r>
            <a:r>
              <a:rPr lang="zh-CN" altLang="en-US" sz="2000" b="1">
                <a:solidFill>
                  <a:srgbClr val="9C0B15"/>
                </a:solidFill>
              </a:rPr>
              <a:t>缺点</a:t>
            </a:r>
            <a:r>
              <a:rPr lang="en-US" altLang="zh-CN" sz="2000"/>
              <a:t>	</a:t>
            </a:r>
            <a:r>
              <a:rPr lang="zh-CN" altLang="en-US" sz="2000"/>
              <a:t>索引预留多了，浪费；索引预留少了，文件大小受限。</a:t>
            </a:r>
            <a:endParaRPr lang="zh-CN" altLang="en-US" sz="2000"/>
          </a:p>
        </p:txBody>
      </p:sp>
      <p:grpSp>
        <p:nvGrpSpPr>
          <p:cNvPr id="2" name="组合 1"/>
          <p:cNvGrpSpPr/>
          <p:nvPr/>
        </p:nvGrpSpPr>
        <p:grpSpPr>
          <a:xfrm>
            <a:off x="716915" y="3394710"/>
            <a:ext cx="8266430" cy="1593850"/>
            <a:chOff x="1129" y="5346"/>
            <a:chExt cx="13018" cy="2510"/>
          </a:xfrm>
        </p:grpSpPr>
        <p:sp>
          <p:nvSpPr>
            <p:cNvPr id="7" name="矩形 6"/>
            <p:cNvSpPr/>
            <p:nvPr>
              <p:custDataLst>
                <p:tags r:id="rId2"/>
              </p:custDataLst>
            </p:nvPr>
          </p:nvSpPr>
          <p:spPr>
            <a:xfrm>
              <a:off x="1948" y="7270"/>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a:t>
              </a:r>
              <a:endParaRPr lang="en-US" altLang="zh-CN">
                <a:solidFill>
                  <a:schemeClr val="tx1"/>
                </a:solidFill>
                <a:sym typeface="+mn-ea"/>
              </a:endParaRPr>
            </a:p>
          </p:txBody>
        </p:sp>
        <p:sp>
          <p:nvSpPr>
            <p:cNvPr id="8" name="矩形 7"/>
            <p:cNvSpPr/>
            <p:nvPr>
              <p:custDataLst>
                <p:tags r:id="rId3"/>
              </p:custDataLst>
            </p:nvPr>
          </p:nvSpPr>
          <p:spPr>
            <a:xfrm>
              <a:off x="2766" y="7270"/>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p:txBody>
        </p:sp>
        <p:sp>
          <p:nvSpPr>
            <p:cNvPr id="9" name="矩形 8"/>
            <p:cNvSpPr/>
            <p:nvPr>
              <p:custDataLst>
                <p:tags r:id="rId4"/>
              </p:custDataLst>
            </p:nvPr>
          </p:nvSpPr>
          <p:spPr>
            <a:xfrm>
              <a:off x="3567" y="7270"/>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15" name="矩形 14"/>
            <p:cNvSpPr/>
            <p:nvPr>
              <p:custDataLst>
                <p:tags r:id="rId5"/>
              </p:custDataLst>
            </p:nvPr>
          </p:nvSpPr>
          <p:spPr>
            <a:xfrm>
              <a:off x="4385" y="7270"/>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4</a:t>
              </a:r>
              <a:endParaRPr lang="en-US" altLang="zh-CN">
                <a:solidFill>
                  <a:schemeClr val="tx1"/>
                </a:solidFill>
                <a:sym typeface="+mn-ea"/>
              </a:endParaRPr>
            </a:p>
          </p:txBody>
        </p:sp>
        <p:sp>
          <p:nvSpPr>
            <p:cNvPr id="17" name="矩形 16"/>
            <p:cNvSpPr/>
            <p:nvPr>
              <p:custDataLst>
                <p:tags r:id="rId6"/>
              </p:custDataLst>
            </p:nvPr>
          </p:nvSpPr>
          <p:spPr>
            <a:xfrm>
              <a:off x="6021" y="7267"/>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p:txBody>
        </p:sp>
        <p:sp>
          <p:nvSpPr>
            <p:cNvPr id="25" name="矩形 24"/>
            <p:cNvSpPr/>
            <p:nvPr>
              <p:custDataLst>
                <p:tags r:id="rId7"/>
              </p:custDataLst>
            </p:nvPr>
          </p:nvSpPr>
          <p:spPr>
            <a:xfrm>
              <a:off x="6839" y="7267"/>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26" name="矩形 25"/>
            <p:cNvSpPr/>
            <p:nvPr>
              <p:custDataLst>
                <p:tags r:id="rId8"/>
              </p:custDataLst>
            </p:nvPr>
          </p:nvSpPr>
          <p:spPr>
            <a:xfrm>
              <a:off x="7620" y="7267"/>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28" name="矩形 27"/>
            <p:cNvSpPr/>
            <p:nvPr>
              <p:custDataLst>
                <p:tags r:id="rId9"/>
              </p:custDataLst>
            </p:nvPr>
          </p:nvSpPr>
          <p:spPr>
            <a:xfrm>
              <a:off x="8438" y="7267"/>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9</a:t>
              </a:r>
              <a:endParaRPr lang="en-US" altLang="zh-CN">
                <a:solidFill>
                  <a:schemeClr val="bg1"/>
                </a:solidFill>
                <a:sym typeface="+mn-ea"/>
              </a:endParaRPr>
            </a:p>
          </p:txBody>
        </p:sp>
        <p:sp>
          <p:nvSpPr>
            <p:cNvPr id="60" name="矩形 59"/>
            <p:cNvSpPr/>
            <p:nvPr>
              <p:custDataLst>
                <p:tags r:id="rId10"/>
              </p:custDataLst>
            </p:nvPr>
          </p:nvSpPr>
          <p:spPr>
            <a:xfrm>
              <a:off x="9239" y="7267"/>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61" name="矩形 60"/>
            <p:cNvSpPr/>
            <p:nvPr>
              <p:custDataLst>
                <p:tags r:id="rId11"/>
              </p:custDataLst>
            </p:nvPr>
          </p:nvSpPr>
          <p:spPr>
            <a:xfrm>
              <a:off x="10057" y="7267"/>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11</a:t>
              </a:r>
              <a:endParaRPr lang="en-US" altLang="zh-CN">
                <a:solidFill>
                  <a:schemeClr val="bg1"/>
                </a:solidFill>
                <a:sym typeface="+mn-ea"/>
              </a:endParaRPr>
            </a:p>
          </p:txBody>
        </p:sp>
        <p:sp>
          <p:nvSpPr>
            <p:cNvPr id="62" name="矩形 61"/>
            <p:cNvSpPr/>
            <p:nvPr>
              <p:custDataLst>
                <p:tags r:id="rId12"/>
              </p:custDataLst>
            </p:nvPr>
          </p:nvSpPr>
          <p:spPr>
            <a:xfrm>
              <a:off x="10875" y="7267"/>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12</a:t>
              </a:r>
              <a:endParaRPr lang="en-US" altLang="zh-CN">
                <a:solidFill>
                  <a:schemeClr val="tx1"/>
                </a:solidFill>
                <a:sym typeface="+mn-ea"/>
              </a:endParaRPr>
            </a:p>
          </p:txBody>
        </p:sp>
        <p:sp>
          <p:nvSpPr>
            <p:cNvPr id="63" name="矩形 62"/>
            <p:cNvSpPr/>
            <p:nvPr>
              <p:custDataLst>
                <p:tags r:id="rId13"/>
              </p:custDataLst>
            </p:nvPr>
          </p:nvSpPr>
          <p:spPr>
            <a:xfrm>
              <a:off x="12511" y="7270"/>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14</a:t>
              </a:r>
              <a:endParaRPr lang="en-US" altLang="zh-CN">
                <a:solidFill>
                  <a:schemeClr val="bg1"/>
                </a:solidFill>
                <a:sym typeface="+mn-ea"/>
              </a:endParaRPr>
            </a:p>
          </p:txBody>
        </p:sp>
        <p:sp>
          <p:nvSpPr>
            <p:cNvPr id="64" name="矩形 63"/>
            <p:cNvSpPr/>
            <p:nvPr>
              <p:custDataLst>
                <p:tags r:id="rId14"/>
              </p:custDataLst>
            </p:nvPr>
          </p:nvSpPr>
          <p:spPr>
            <a:xfrm>
              <a:off x="13329" y="7270"/>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15</a:t>
              </a:r>
              <a:endParaRPr lang="en-US" altLang="zh-CN">
                <a:solidFill>
                  <a:schemeClr val="bg1"/>
                </a:solidFill>
                <a:sym typeface="+mn-ea"/>
              </a:endParaRPr>
            </a:p>
          </p:txBody>
        </p:sp>
        <p:sp>
          <p:nvSpPr>
            <p:cNvPr id="65" name="矩形 64"/>
            <p:cNvSpPr/>
            <p:nvPr>
              <p:custDataLst>
                <p:tags r:id="rId15"/>
              </p:custDataLst>
            </p:nvPr>
          </p:nvSpPr>
          <p:spPr>
            <a:xfrm>
              <a:off x="1130" y="7268"/>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66" name="矩形 65"/>
            <p:cNvSpPr/>
            <p:nvPr>
              <p:custDataLst>
                <p:tags r:id="rId16"/>
              </p:custDataLst>
            </p:nvPr>
          </p:nvSpPr>
          <p:spPr>
            <a:xfrm>
              <a:off x="5203" y="7270"/>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5</a:t>
              </a:r>
              <a:endParaRPr lang="en-US" altLang="zh-CN">
                <a:solidFill>
                  <a:schemeClr val="tx1"/>
                </a:solidFill>
                <a:sym typeface="+mn-ea"/>
              </a:endParaRPr>
            </a:p>
          </p:txBody>
        </p:sp>
        <p:sp>
          <p:nvSpPr>
            <p:cNvPr id="70" name="矩形 69"/>
            <p:cNvSpPr/>
            <p:nvPr>
              <p:custDataLst>
                <p:tags r:id="rId17"/>
              </p:custDataLst>
            </p:nvPr>
          </p:nvSpPr>
          <p:spPr>
            <a:xfrm>
              <a:off x="11693" y="7270"/>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13</a:t>
              </a:r>
              <a:endParaRPr lang="en-US" altLang="zh-CN">
                <a:solidFill>
                  <a:schemeClr val="tx1"/>
                </a:solidFill>
                <a:sym typeface="+mn-ea"/>
              </a:endParaRPr>
            </a:p>
          </p:txBody>
        </p:sp>
        <p:sp>
          <p:nvSpPr>
            <p:cNvPr id="67" name="矩形 66"/>
            <p:cNvSpPr/>
            <p:nvPr>
              <p:custDataLst>
                <p:tags r:id="rId18"/>
              </p:custDataLst>
            </p:nvPr>
          </p:nvSpPr>
          <p:spPr>
            <a:xfrm>
              <a:off x="2766" y="5926"/>
              <a:ext cx="1619"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69" name="矩形 68"/>
            <p:cNvSpPr/>
            <p:nvPr>
              <p:custDataLst>
                <p:tags r:id="rId19"/>
              </p:custDataLst>
            </p:nvPr>
          </p:nvSpPr>
          <p:spPr>
            <a:xfrm>
              <a:off x="4385" y="5926"/>
              <a:ext cx="163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4</a:t>
              </a:r>
              <a:endParaRPr lang="en-US" altLang="zh-CN">
                <a:solidFill>
                  <a:schemeClr val="bg1"/>
                </a:solidFill>
                <a:sym typeface="+mn-ea"/>
              </a:endParaRPr>
            </a:p>
          </p:txBody>
        </p:sp>
        <p:sp>
          <p:nvSpPr>
            <p:cNvPr id="75" name="矩形 74"/>
            <p:cNvSpPr/>
            <p:nvPr>
              <p:custDataLst>
                <p:tags r:id="rId20"/>
              </p:custDataLst>
            </p:nvPr>
          </p:nvSpPr>
          <p:spPr>
            <a:xfrm>
              <a:off x="9239" y="5923"/>
              <a:ext cx="1636"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78" name="矩形 77"/>
            <p:cNvSpPr/>
            <p:nvPr>
              <p:custDataLst>
                <p:tags r:id="rId21"/>
              </p:custDataLst>
            </p:nvPr>
          </p:nvSpPr>
          <p:spPr>
            <a:xfrm>
              <a:off x="10875" y="5923"/>
              <a:ext cx="1636"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81" name="矩形 80"/>
            <p:cNvSpPr/>
            <p:nvPr>
              <p:custDataLst>
                <p:tags r:id="rId22"/>
              </p:custDataLst>
            </p:nvPr>
          </p:nvSpPr>
          <p:spPr>
            <a:xfrm>
              <a:off x="1130" y="5924"/>
              <a:ext cx="163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5" name="文本框 84"/>
            <p:cNvSpPr txBox="1"/>
            <p:nvPr/>
          </p:nvSpPr>
          <p:spPr>
            <a:xfrm>
              <a:off x="1129" y="5346"/>
              <a:ext cx="2823" cy="628"/>
            </a:xfrm>
            <a:prstGeom prst="rect">
              <a:avLst/>
            </a:prstGeom>
            <a:noFill/>
          </p:spPr>
          <p:txBody>
            <a:bodyPr wrap="square" rtlCol="0">
              <a:spAutoFit/>
            </a:bodyPr>
            <a:p>
              <a:r>
                <a:rPr lang="zh-CN" altLang="en-US" sz="2000" b="1"/>
                <a:t>文件</a:t>
              </a:r>
              <a:r>
                <a:rPr lang="en-US" altLang="zh-CN" sz="2000" b="1"/>
                <a:t>1</a:t>
              </a:r>
              <a:r>
                <a:rPr lang="zh-CN" altLang="en-US" sz="2000" b="1"/>
                <a:t>控制块</a:t>
              </a:r>
              <a:endParaRPr lang="zh-CN" altLang="en-US" sz="2000" b="1"/>
            </a:p>
          </p:txBody>
        </p:sp>
        <p:sp>
          <p:nvSpPr>
            <p:cNvPr id="86" name="文本框 85"/>
            <p:cNvSpPr txBox="1"/>
            <p:nvPr>
              <p:custDataLst>
                <p:tags r:id="rId23"/>
              </p:custDataLst>
            </p:nvPr>
          </p:nvSpPr>
          <p:spPr>
            <a:xfrm>
              <a:off x="1130" y="6690"/>
              <a:ext cx="2437" cy="628"/>
            </a:xfrm>
            <a:prstGeom prst="rect">
              <a:avLst/>
            </a:prstGeom>
            <a:noFill/>
          </p:spPr>
          <p:txBody>
            <a:bodyPr wrap="square" rtlCol="0">
              <a:spAutoFit/>
            </a:bodyPr>
            <a:p>
              <a:r>
                <a:rPr lang="zh-CN" altLang="en-US" sz="2000" b="1"/>
                <a:t>磁盘数据块</a:t>
              </a:r>
              <a:endParaRPr lang="zh-CN" altLang="en-US" sz="2000" b="1"/>
            </a:p>
          </p:txBody>
        </p:sp>
        <p:sp>
          <p:nvSpPr>
            <p:cNvPr id="5" name="文本框 4"/>
            <p:cNvSpPr txBox="1"/>
            <p:nvPr>
              <p:custDataLst>
                <p:tags r:id="rId24"/>
              </p:custDataLst>
            </p:nvPr>
          </p:nvSpPr>
          <p:spPr>
            <a:xfrm>
              <a:off x="9239" y="5346"/>
              <a:ext cx="2717" cy="628"/>
            </a:xfrm>
            <a:prstGeom prst="rect">
              <a:avLst/>
            </a:prstGeom>
            <a:noFill/>
          </p:spPr>
          <p:txBody>
            <a:bodyPr wrap="square" rtlCol="0">
              <a:spAutoFit/>
            </a:bodyPr>
            <a:p>
              <a:r>
                <a:rPr lang="zh-CN" altLang="en-US" sz="2000" b="1"/>
                <a:t>文件</a:t>
              </a:r>
              <a:r>
                <a:rPr lang="en-US" altLang="zh-CN" sz="2000" b="1"/>
                <a:t>2</a:t>
              </a:r>
              <a:r>
                <a:rPr lang="zh-CN" altLang="en-US" sz="2000" b="1"/>
                <a:t>控制块</a:t>
              </a:r>
              <a:endParaRPr lang="zh-CN" altLang="en-US" sz="2000" b="1"/>
            </a:p>
          </p:txBody>
        </p:sp>
      </p:grpSp>
    </p:spTree>
    <p:custDataLst>
      <p:tags r:id="rId25"/>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wipe(up)">
                                      <p:cBhvr>
                                        <p:cTn id="7" dur="500"/>
                                        <p:tgtEl>
                                          <p:spTgt spid="13">
                                            <p:txEl>
                                              <p:pRg st="6" end="6"/>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14" end="14"/>
                                            </p:txEl>
                                          </p:spTgt>
                                        </p:tgtEl>
                                        <p:attrNameLst>
                                          <p:attrName>style.visibility</p:attrName>
                                        </p:attrNameLst>
                                      </p:cBhvr>
                                      <p:to>
                                        <p:strVal val="visible"/>
                                      </p:to>
                                    </p:set>
                                    <p:animEffect transition="in" filter="wipe(up)">
                                      <p:cBhvr>
                                        <p:cTn id="10" dur="500"/>
                                        <p:tgtEl>
                                          <p:spTgt spid="13">
                                            <p:txEl>
                                              <p:pRg st="14" end="14"/>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3">
                                            <p:txEl>
                                              <p:pRg st="16" end="16"/>
                                            </p:txEl>
                                          </p:spTgt>
                                        </p:tgtEl>
                                        <p:attrNameLst>
                                          <p:attrName>style.visibility</p:attrName>
                                        </p:attrNameLst>
                                      </p:cBhvr>
                                      <p:to>
                                        <p:strVal val="visible"/>
                                      </p:to>
                                    </p:set>
                                    <p:animEffect transition="in" filter="wipe(up)">
                                      <p:cBhvr>
                                        <p:cTn id="18" dur="500"/>
                                        <p:tgtEl>
                                          <p:spTgt spid="13">
                                            <p:txEl>
                                              <p:pRg st="16" end="16"/>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13">
                                            <p:txEl>
                                              <p:pRg st="17" end="17"/>
                                            </p:txEl>
                                          </p:spTgt>
                                        </p:tgtEl>
                                        <p:attrNameLst>
                                          <p:attrName>style.visibility</p:attrName>
                                        </p:attrNameLst>
                                      </p:cBhvr>
                                      <p:to>
                                        <p:strVal val="visible"/>
                                      </p:to>
                                    </p:set>
                                    <p:animEffect transition="in" filter="wipe(up)">
                                      <p:cBhvr>
                                        <p:cTn id="21" dur="500"/>
                                        <p:tgtEl>
                                          <p:spTgt spid="1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1.1 外存与</a:t>
                      </a: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内存</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r>
              <a:rPr lang="zh-CN" altLang="en-US" sz="2000" b="1">
                <a:solidFill>
                  <a:srgbClr val="9C0B15"/>
                </a:solidFill>
              </a:rPr>
              <a:t>外存与</a:t>
            </a:r>
            <a:r>
              <a:rPr lang="zh-CN" altLang="en-US" sz="2000" b="1">
                <a:solidFill>
                  <a:srgbClr val="9C0B15"/>
                </a:solidFill>
              </a:rPr>
              <a:t>内存</a:t>
            </a:r>
            <a:endParaRPr lang="zh-CN" altLang="en-US" sz="2000" b="1">
              <a:solidFill>
                <a:srgbClr val="9C0B15"/>
              </a:solidFill>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l"/>
            <a:r>
              <a:rPr lang="zh-CN" altLang="en-US" sz="2000" b="1">
                <a:solidFill>
                  <a:srgbClr val="9C0B15"/>
                </a:solidFill>
                <a:sym typeface="+mn-ea"/>
              </a:rPr>
              <a:t>问题</a:t>
            </a:r>
            <a:r>
              <a:rPr lang="en-US" altLang="zh-CN" sz="2000">
                <a:sym typeface="+mn-ea"/>
              </a:rPr>
              <a:t>	</a:t>
            </a:r>
            <a:r>
              <a:rPr lang="zh-CN" altLang="en-US" sz="2000">
                <a:sym typeface="+mn-ea"/>
              </a:rPr>
              <a:t>显然，内存</a:t>
            </a:r>
            <a:r>
              <a:rPr lang="zh-CN" altLang="en-US" sz="2000">
                <a:sym typeface="+mn-ea"/>
              </a:rPr>
              <a:t>和外存有很多区别。其中</a:t>
            </a:r>
            <a:r>
              <a:rPr lang="zh-CN" altLang="en-US" sz="2000">
                <a:solidFill>
                  <a:srgbClr val="9C0B15"/>
                </a:solidFill>
                <a:sym typeface="+mn-ea"/>
              </a:rPr>
              <a:t>最本质的区别是什么</a:t>
            </a:r>
            <a:r>
              <a:rPr lang="zh-CN" altLang="en-US" sz="2000">
                <a:sym typeface="+mn-ea"/>
              </a:rPr>
              <a:t>？</a:t>
            </a:r>
            <a:endParaRPr lang="zh-CN" altLang="en-US" sz="2000">
              <a:sym typeface="+mn-ea"/>
            </a:endParaRPr>
          </a:p>
        </p:txBody>
      </p:sp>
      <p:graphicFrame>
        <p:nvGraphicFramePr>
          <p:cNvPr id="5" name="表格 4"/>
          <p:cNvGraphicFramePr/>
          <p:nvPr>
            <p:custDataLst>
              <p:tags r:id="rId2"/>
            </p:custDataLst>
          </p:nvPr>
        </p:nvGraphicFramePr>
        <p:xfrm>
          <a:off x="333375" y="3300730"/>
          <a:ext cx="9121140" cy="2926080"/>
        </p:xfrm>
        <a:graphic>
          <a:graphicData uri="http://schemas.openxmlformats.org/drawingml/2006/table">
            <a:tbl>
              <a:tblPr firstRow="1" bandRow="1">
                <a:tableStyleId>{21E4AEA4-8DFA-4A89-87EB-49C32662AFE0}</a:tableStyleId>
              </a:tblPr>
              <a:tblGrid>
                <a:gridCol w="3912235"/>
                <a:gridCol w="2874645"/>
                <a:gridCol w="2334260"/>
              </a:tblGrid>
              <a:tr h="365760">
                <a:tc>
                  <a:txBody>
                    <a:bodyPr/>
                    <a:p>
                      <a:pPr algn="ctr">
                        <a:buNone/>
                      </a:pPr>
                      <a:r>
                        <a:rPr lang="zh-CN" altLang="en-US" sz="1800">
                          <a:latin typeface="+mn-ea"/>
                          <a:cs typeface="+mn-ea"/>
                        </a:rPr>
                        <a:t>项目</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sym typeface="+mn-ea"/>
                        </a:rPr>
                        <a:t>外存</a:t>
                      </a:r>
                      <a:endParaRPr lang="zh-CN" altLang="en-US" sz="1800">
                        <a:latin typeface="+mn-ea"/>
                        <a:cs typeface="+mn-ea"/>
                        <a:sym typeface="+mn-ea"/>
                      </a:endParaRPr>
                    </a:p>
                  </a:txBody>
                  <a:tcPr anchor="ctr" anchorCtr="0">
                    <a:solidFill>
                      <a:srgbClr val="9C0B15">
                        <a:alpha val="50000"/>
                      </a:srgbClr>
                    </a:solidFill>
                  </a:tcPr>
                </a:tc>
                <a:tc>
                  <a:txBody>
                    <a:bodyPr/>
                    <a:p>
                      <a:pPr algn="ctr">
                        <a:buNone/>
                      </a:pPr>
                      <a:r>
                        <a:rPr lang="zh-CN" altLang="en-US" sz="1800">
                          <a:latin typeface="+mn-ea"/>
                        </a:rPr>
                        <a:t>内存</a:t>
                      </a:r>
                      <a:endParaRPr lang="zh-CN" altLang="en-US" sz="1800">
                        <a:latin typeface="+mn-ea"/>
                      </a:endParaRPr>
                    </a:p>
                  </a:txBody>
                  <a:tcPr anchor="ctr" anchorCtr="0">
                    <a:solidFill>
                      <a:srgbClr val="9C0B15">
                        <a:alpha val="50000"/>
                      </a:srgbClr>
                    </a:solidFill>
                  </a:tcPr>
                </a:tc>
              </a:tr>
              <a:tr h="365760">
                <a:tc>
                  <a:txBody>
                    <a:bodyPr/>
                    <a:p>
                      <a:pPr algn="ctr">
                        <a:buClrTx/>
                        <a:buSzTx/>
                        <a:buFontTx/>
                        <a:buNone/>
                      </a:pPr>
                      <a:r>
                        <a:rPr lang="zh-CN" altLang="en-US" sz="1800">
                          <a:latin typeface="+mn-ea"/>
                          <a:cs typeface="思源黑体 CN Regular" panose="020B0500000000000000" charset="-122"/>
                        </a:rPr>
                        <a:t>总线</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低速设备</a:t>
                      </a:r>
                      <a:r>
                        <a:rPr lang="zh-CN" altLang="en-US" sz="1800">
                          <a:latin typeface="+mn-ea"/>
                          <a:cs typeface="思源黑体 CN Regular" panose="020B0500000000000000" charset="-122"/>
                        </a:rPr>
                        <a:t>总线</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sz="1800">
                          <a:latin typeface="+mn-ea"/>
                          <a:cs typeface="思源黑体 CN Regular" panose="020B0500000000000000" charset="-122"/>
                        </a:rPr>
                        <a:t>高速内存总线</a:t>
                      </a:r>
                      <a:endParaRPr lang="zh-CN"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访问方式</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系统调用</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访存指令</a:t>
                      </a: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距离</a:t>
                      </a:r>
                      <a:r>
                        <a:rPr lang="en-US" altLang="zh-CN" sz="1800">
                          <a:latin typeface="+mn-ea"/>
                          <a:cs typeface="思源黑体 CN Regular" panose="020B0500000000000000" charset="-122"/>
                        </a:rPr>
                        <a:t>CPU</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一般</a:t>
                      </a:r>
                      <a:r>
                        <a:rPr lang="zh-CN" altLang="en-US" sz="1800">
                          <a:latin typeface="+mn-ea"/>
                          <a:cs typeface="思源黑体 CN Regular" panose="020B0500000000000000" charset="-122"/>
                        </a:rPr>
                        <a:t>很远</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总是很近</a:t>
                      </a: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容量</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一般</a:t>
                      </a:r>
                      <a:r>
                        <a:rPr lang="zh-CN" altLang="en-US" sz="1800">
                          <a:latin typeface="+mn-ea"/>
                          <a:cs typeface="思源黑体 CN Regular" panose="020B0500000000000000" charset="-122"/>
                        </a:rPr>
                        <a:t>很大</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总是</a:t>
                      </a:r>
                      <a:r>
                        <a:rPr lang="zh-CN" altLang="en-US" sz="1800">
                          <a:latin typeface="+mn-ea"/>
                          <a:cs typeface="思源黑体 CN Regular" panose="020B0500000000000000" charset="-122"/>
                        </a:rPr>
                        <a:t>很小</a:t>
                      </a: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访问</a:t>
                      </a:r>
                      <a:r>
                        <a:rPr lang="zh-CN" altLang="en-US" sz="1800">
                          <a:latin typeface="+mn-ea"/>
                          <a:cs typeface="思源黑体 CN Regular" panose="020B0500000000000000" charset="-122"/>
                        </a:rPr>
                        <a:t>粒度</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一般</a:t>
                      </a:r>
                      <a:r>
                        <a:rPr lang="zh-CN" altLang="en-US" sz="1800">
                          <a:latin typeface="+mn-ea"/>
                          <a:cs typeface="思源黑体 CN Regular" panose="020B0500000000000000" charset="-122"/>
                        </a:rPr>
                        <a:t>是块</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总是</a:t>
                      </a:r>
                      <a:r>
                        <a:rPr lang="zh-CN" altLang="en-US" sz="1800">
                          <a:latin typeface="+mn-ea"/>
                          <a:cs typeface="思源黑体 CN Regular" panose="020B0500000000000000" charset="-122"/>
                        </a:rPr>
                        <a:t>按字节</a:t>
                      </a: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连续访问</a:t>
                      </a:r>
                      <a:r>
                        <a:rPr lang="zh-CN" altLang="en-US" sz="1800">
                          <a:latin typeface="+mn-ea"/>
                          <a:cs typeface="思源黑体 CN Regular" panose="020B0500000000000000" charset="-122"/>
                        </a:rPr>
                        <a:t>带宽</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sym typeface="+mn-ea"/>
                        </a:rPr>
                        <a:t>一般</a:t>
                      </a:r>
                      <a:r>
                        <a:rPr lang="zh-CN" altLang="en-US" sz="1800">
                          <a:latin typeface="+mn-ea"/>
                          <a:cs typeface="思源黑体 CN Regular" panose="020B0500000000000000" charset="-122"/>
                          <a:sym typeface="+mn-ea"/>
                        </a:rPr>
                        <a:t>很慢</a:t>
                      </a: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总是极快</a:t>
                      </a: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随机访问</a:t>
                      </a:r>
                      <a:r>
                        <a:rPr lang="zh-CN" altLang="en-US" sz="1800">
                          <a:latin typeface="+mn-ea"/>
                          <a:cs typeface="思源黑体 CN Regular" panose="020B0500000000000000" charset="-122"/>
                        </a:rPr>
                        <a:t>延迟</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sym typeface="+mn-ea"/>
                        </a:rPr>
                        <a:t>一般极慢</a:t>
                      </a: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c>
                  <a:txBody>
                    <a:bodyPr/>
                    <a:p>
                      <a:pPr algn="ctr">
                        <a:buClrTx/>
                        <a:buSzTx/>
                        <a:buFontTx/>
                        <a:buNone/>
                      </a:pPr>
                      <a:r>
                        <a:rPr lang="zh-CN" sz="1800">
                          <a:latin typeface="+mn-ea"/>
                          <a:cs typeface="思源黑体 CN Regular" panose="020B0500000000000000" charset="-122"/>
                        </a:rPr>
                        <a:t>总是</a:t>
                      </a:r>
                      <a:r>
                        <a:rPr lang="zh-CN" sz="1800">
                          <a:latin typeface="+mn-ea"/>
                          <a:cs typeface="思源黑体 CN Regular" panose="020B0500000000000000" charset="-122"/>
                        </a:rPr>
                        <a:t>很快</a:t>
                      </a:r>
                      <a:endParaRPr lang="zh-CN" sz="1800">
                        <a:latin typeface="+mn-ea"/>
                        <a:cs typeface="思源黑体 CN Regular" panose="020B0500000000000000" charset="-122"/>
                      </a:endParaRPr>
                    </a:p>
                  </a:txBody>
                  <a:tcPr anchor="ctr" anchorCtr="0">
                    <a:solidFill>
                      <a:srgbClr val="9C0B15">
                        <a:alpha val="25000"/>
                      </a:srgbClr>
                    </a:solidFill>
                  </a:tcPr>
                </a:tc>
              </a:tr>
            </a:tbl>
          </a:graphicData>
        </a:graphic>
      </p:graphicFrame>
      <p:grpSp>
        <p:nvGrpSpPr>
          <p:cNvPr id="4" name="组合 3"/>
          <p:cNvGrpSpPr/>
          <p:nvPr/>
        </p:nvGrpSpPr>
        <p:grpSpPr>
          <a:xfrm>
            <a:off x="4783455" y="616585"/>
            <a:ext cx="4654550" cy="2725420"/>
            <a:chOff x="1591" y="2008"/>
            <a:chExt cx="14622" cy="8560"/>
          </a:xfrm>
        </p:grpSpPr>
        <p:pic>
          <p:nvPicPr>
            <p:cNvPr id="101" name="图片 100"/>
            <p:cNvPicPr/>
            <p:nvPr>
              <p:custDataLst>
                <p:tags r:id="rId3"/>
              </p:custDataLst>
            </p:nvPr>
          </p:nvPicPr>
          <p:blipFill>
            <a:blip r:embed="rId4"/>
            <a:srcRect l="16000" t="2037" r="18194" b="3565"/>
            <a:stretch>
              <a:fillRect/>
            </a:stretch>
          </p:blipFill>
          <p:spPr>
            <a:xfrm>
              <a:off x="1591" y="2188"/>
              <a:ext cx="5750" cy="8250"/>
            </a:xfrm>
            <a:prstGeom prst="rect">
              <a:avLst/>
            </a:prstGeom>
            <a:noFill/>
            <a:ln w="9525">
              <a:noFill/>
            </a:ln>
          </p:spPr>
        </p:pic>
        <p:pic>
          <p:nvPicPr>
            <p:cNvPr id="2" name="图片 1"/>
            <p:cNvPicPr>
              <a:picLocks noChangeAspect="1"/>
            </p:cNvPicPr>
            <p:nvPr>
              <p:custDataLst>
                <p:tags r:id="rId5"/>
              </p:custDataLst>
            </p:nvPr>
          </p:nvPicPr>
          <p:blipFill>
            <a:blip r:embed="rId6"/>
            <a:stretch>
              <a:fillRect/>
            </a:stretch>
          </p:blipFill>
          <p:spPr>
            <a:xfrm rot="2700000">
              <a:off x="7685" y="2040"/>
              <a:ext cx="8560" cy="8496"/>
            </a:xfrm>
            <a:prstGeom prst="rect">
              <a:avLst/>
            </a:prstGeom>
          </p:spPr>
        </p:pic>
      </p:grpSp>
      <p:sp>
        <p:nvSpPr>
          <p:cNvPr id="79" name="圆角矩形 78"/>
          <p:cNvSpPr/>
          <p:nvPr>
            <p:custDataLst>
              <p:tags r:id="rId7"/>
            </p:custDataLst>
          </p:nvPr>
        </p:nvSpPr>
        <p:spPr>
          <a:xfrm>
            <a:off x="2867660" y="1717040"/>
            <a:ext cx="1235075" cy="1362075"/>
          </a:xfrm>
          <a:prstGeom prst="roundRect">
            <a:avLst/>
          </a:prstGeom>
          <a:solidFill>
            <a:srgbClr val="D02F35">
              <a:alpha val="25000"/>
            </a:srgbClr>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9" name="左右箭头 8"/>
          <p:cNvSpPr/>
          <p:nvPr>
            <p:custDataLst>
              <p:tags r:id="rId8"/>
            </p:custDataLst>
          </p:nvPr>
        </p:nvSpPr>
        <p:spPr>
          <a:xfrm>
            <a:off x="1863090" y="1056005"/>
            <a:ext cx="1109345" cy="485775"/>
          </a:xfrm>
          <a:prstGeom prst="leftRightArrow">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custDataLst>
              <p:tags r:id="rId9"/>
            </p:custDataLst>
          </p:nvPr>
        </p:nvSpPr>
        <p:spPr>
          <a:xfrm>
            <a:off x="500380" y="1034415"/>
            <a:ext cx="1371600" cy="1985645"/>
          </a:xfrm>
          <a:prstGeom prst="roundRect">
            <a:avLst/>
          </a:prstGeom>
          <a:solidFill>
            <a:srgbClr val="D02F35">
              <a:alpha val="25000"/>
            </a:srgbClr>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5" name="圆角矩形 14"/>
          <p:cNvSpPr/>
          <p:nvPr>
            <p:custDataLst>
              <p:tags r:id="rId10"/>
            </p:custDataLst>
          </p:nvPr>
        </p:nvSpPr>
        <p:spPr>
          <a:xfrm>
            <a:off x="655320" y="2165985"/>
            <a:ext cx="104394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缓存</a:t>
            </a:r>
            <a:endParaRPr lang="zh-CN" altLang="en-US"/>
          </a:p>
        </p:txBody>
      </p:sp>
      <p:sp>
        <p:nvSpPr>
          <p:cNvPr id="17" name="文本框 16"/>
          <p:cNvSpPr txBox="1"/>
          <p:nvPr>
            <p:custDataLst>
              <p:tags r:id="rId11"/>
            </p:custDataLst>
          </p:nvPr>
        </p:nvSpPr>
        <p:spPr>
          <a:xfrm>
            <a:off x="655320" y="1173480"/>
            <a:ext cx="1104900" cy="368300"/>
          </a:xfrm>
          <a:prstGeom prst="rect">
            <a:avLst/>
          </a:prstGeom>
          <a:noFill/>
        </p:spPr>
        <p:txBody>
          <a:bodyPr wrap="square" rtlCol="0">
            <a:spAutoFit/>
          </a:bodyPr>
          <a:p>
            <a:r>
              <a:rPr lang="zh-CN" altLang="en-US"/>
              <a:t>微处理器</a:t>
            </a:r>
            <a:endParaRPr lang="zh-CN" altLang="en-US"/>
          </a:p>
        </p:txBody>
      </p:sp>
      <p:sp>
        <p:nvSpPr>
          <p:cNvPr id="25" name="圆角矩形 24"/>
          <p:cNvSpPr/>
          <p:nvPr>
            <p:custDataLst>
              <p:tags r:id="rId12"/>
            </p:custDataLst>
          </p:nvPr>
        </p:nvSpPr>
        <p:spPr>
          <a:xfrm>
            <a:off x="2972435" y="1054100"/>
            <a:ext cx="104394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主存</a:t>
            </a:r>
            <a:endParaRPr lang="zh-CN" altLang="en-US"/>
          </a:p>
        </p:txBody>
      </p:sp>
      <p:sp>
        <p:nvSpPr>
          <p:cNvPr id="26" name="文本框 25"/>
          <p:cNvSpPr txBox="1"/>
          <p:nvPr>
            <p:custDataLst>
              <p:tags r:id="rId13"/>
            </p:custDataLst>
          </p:nvPr>
        </p:nvSpPr>
        <p:spPr>
          <a:xfrm>
            <a:off x="1863090" y="741045"/>
            <a:ext cx="1104900" cy="368300"/>
          </a:xfrm>
          <a:prstGeom prst="rect">
            <a:avLst/>
          </a:prstGeom>
          <a:noFill/>
        </p:spPr>
        <p:txBody>
          <a:bodyPr wrap="square" rtlCol="0">
            <a:spAutoFit/>
          </a:bodyPr>
          <a:p>
            <a:r>
              <a:rPr lang="zh-CN" altLang="en-US"/>
              <a:t>高速总线</a:t>
            </a:r>
            <a:endParaRPr lang="zh-CN" altLang="en-US"/>
          </a:p>
        </p:txBody>
      </p:sp>
      <p:sp>
        <p:nvSpPr>
          <p:cNvPr id="28" name="左右箭头 27"/>
          <p:cNvSpPr/>
          <p:nvPr>
            <p:custDataLst>
              <p:tags r:id="rId14"/>
            </p:custDataLst>
          </p:nvPr>
        </p:nvSpPr>
        <p:spPr>
          <a:xfrm>
            <a:off x="1878965" y="1783715"/>
            <a:ext cx="1109345" cy="485775"/>
          </a:xfrm>
          <a:prstGeom prst="leftRightArrow">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文本框 59"/>
          <p:cNvSpPr txBox="1"/>
          <p:nvPr>
            <p:custDataLst>
              <p:tags r:id="rId15"/>
            </p:custDataLst>
          </p:nvPr>
        </p:nvSpPr>
        <p:spPr>
          <a:xfrm>
            <a:off x="1883410" y="1484630"/>
            <a:ext cx="1104900" cy="368300"/>
          </a:xfrm>
          <a:prstGeom prst="rect">
            <a:avLst/>
          </a:prstGeom>
          <a:noFill/>
        </p:spPr>
        <p:txBody>
          <a:bodyPr wrap="square" rtlCol="0">
            <a:spAutoFit/>
          </a:bodyPr>
          <a:p>
            <a:r>
              <a:rPr lang="zh-CN" altLang="en-US"/>
              <a:t>低速总线</a:t>
            </a:r>
            <a:endParaRPr lang="zh-CN" altLang="en-US"/>
          </a:p>
        </p:txBody>
      </p:sp>
      <p:sp>
        <p:nvSpPr>
          <p:cNvPr id="61" name="圆角矩形 60"/>
          <p:cNvSpPr/>
          <p:nvPr>
            <p:custDataLst>
              <p:tags r:id="rId16"/>
            </p:custDataLst>
          </p:nvPr>
        </p:nvSpPr>
        <p:spPr>
          <a:xfrm>
            <a:off x="2983865" y="1783715"/>
            <a:ext cx="104394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近线</a:t>
            </a:r>
            <a:endParaRPr lang="zh-CN" altLang="en-US"/>
          </a:p>
        </p:txBody>
      </p:sp>
      <p:sp>
        <p:nvSpPr>
          <p:cNvPr id="62" name="圆角矩形 61"/>
          <p:cNvSpPr/>
          <p:nvPr>
            <p:custDataLst>
              <p:tags r:id="rId17"/>
            </p:custDataLst>
          </p:nvPr>
        </p:nvSpPr>
        <p:spPr>
          <a:xfrm>
            <a:off x="2972435" y="2532380"/>
            <a:ext cx="104394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归档</a:t>
            </a:r>
            <a:endParaRPr lang="zh-CN" altLang="en-US"/>
          </a:p>
        </p:txBody>
      </p:sp>
      <p:sp>
        <p:nvSpPr>
          <p:cNvPr id="63" name="左右箭头 62"/>
          <p:cNvSpPr/>
          <p:nvPr>
            <p:custDataLst>
              <p:tags r:id="rId18"/>
            </p:custDataLst>
          </p:nvPr>
        </p:nvSpPr>
        <p:spPr>
          <a:xfrm>
            <a:off x="1874520" y="2534285"/>
            <a:ext cx="1109345" cy="485775"/>
          </a:xfrm>
          <a:prstGeom prst="leftRightArrow">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文本框 63"/>
          <p:cNvSpPr txBox="1"/>
          <p:nvPr>
            <p:custDataLst>
              <p:tags r:id="rId19"/>
            </p:custDataLst>
          </p:nvPr>
        </p:nvSpPr>
        <p:spPr>
          <a:xfrm>
            <a:off x="2094230" y="2269490"/>
            <a:ext cx="679450" cy="368300"/>
          </a:xfrm>
          <a:prstGeom prst="rect">
            <a:avLst/>
          </a:prstGeom>
          <a:noFill/>
        </p:spPr>
        <p:txBody>
          <a:bodyPr wrap="square" rtlCol="0">
            <a:spAutoFit/>
          </a:bodyPr>
          <a:p>
            <a:r>
              <a:rPr lang="zh-CN" altLang="en-US"/>
              <a:t>网络</a:t>
            </a:r>
            <a:endParaRPr lang="zh-CN" altLang="en-US"/>
          </a:p>
        </p:txBody>
      </p:sp>
      <p:sp>
        <p:nvSpPr>
          <p:cNvPr id="80" name="文本框 79"/>
          <p:cNvSpPr txBox="1"/>
          <p:nvPr>
            <p:custDataLst>
              <p:tags r:id="rId20"/>
            </p:custDataLst>
          </p:nvPr>
        </p:nvSpPr>
        <p:spPr>
          <a:xfrm>
            <a:off x="3181985" y="2213610"/>
            <a:ext cx="739140" cy="368300"/>
          </a:xfrm>
          <a:prstGeom prst="rect">
            <a:avLst/>
          </a:prstGeom>
          <a:noFill/>
        </p:spPr>
        <p:txBody>
          <a:bodyPr wrap="square" rtlCol="0">
            <a:spAutoFit/>
          </a:bodyPr>
          <a:p>
            <a:r>
              <a:rPr lang="zh-CN" altLang="en-US"/>
              <a:t>外</a:t>
            </a:r>
            <a:r>
              <a:rPr lang="zh-CN" altLang="en-US"/>
              <a:t>存</a:t>
            </a:r>
            <a:endParaRPr lang="zh-CN" altLang="en-US"/>
          </a:p>
        </p:txBody>
      </p:sp>
    </p:spTree>
    <p:custDataLst>
      <p:tags r:id="rId21"/>
    </p:custData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6554470"/>
          </a:xfrm>
          <a:prstGeom prst="rect">
            <a:avLst/>
          </a:prstGeom>
          <a:noFill/>
        </p:spPr>
        <p:txBody>
          <a:bodyPr wrap="square" rtlCol="0">
            <a:spAutoFit/>
          </a:bodyPr>
          <a:p>
            <a:pPr algn="ctr">
              <a:buClrTx/>
              <a:buSzTx/>
              <a:buFontTx/>
            </a:pPr>
            <a:r>
              <a:rPr lang="zh-CN" altLang="en-US" sz="2000" b="1">
                <a:solidFill>
                  <a:srgbClr val="9C0B15"/>
                </a:solidFill>
              </a:rPr>
              <a:t>文件的存储：索引分配法的改进</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sym typeface="+mn-ea"/>
              </a:rPr>
              <a:t>问题</a:t>
            </a:r>
            <a:r>
              <a:rPr lang="en-US" altLang="zh-CN" sz="2000">
                <a:sym typeface="+mn-ea"/>
              </a:rPr>
              <a:t>		</a:t>
            </a:r>
            <a:r>
              <a:rPr lang="zh-CN" altLang="en-US" sz="2000">
                <a:sym typeface="+mn-ea"/>
              </a:rPr>
              <a:t>怎么知道要给一个文件预留多少索引？</a:t>
            </a:r>
            <a:endParaRPr lang="zh-CN" altLang="en-US" sz="2000"/>
          </a:p>
          <a:p>
            <a:pPr algn="l">
              <a:buClrTx/>
              <a:buSzTx/>
              <a:buFontTx/>
            </a:pPr>
            <a:r>
              <a:rPr lang="en-US" altLang="zh-CN" sz="2000">
                <a:sym typeface="+mn-ea"/>
              </a:rPr>
              <a:t>		</a:t>
            </a:r>
            <a:r>
              <a:rPr lang="zh-CN" altLang="en-US" sz="2000" b="1">
                <a:solidFill>
                  <a:srgbClr val="9C0B15"/>
                </a:solidFill>
                <a:sym typeface="+mn-ea"/>
              </a:rPr>
              <a:t>提示</a:t>
            </a:r>
            <a:r>
              <a:rPr lang="en-US" altLang="zh-CN" sz="2000">
                <a:sym typeface="+mn-ea"/>
              </a:rPr>
              <a:t>	</a:t>
            </a:r>
            <a:r>
              <a:rPr lang="zh-CN" altLang="en-US" sz="2000">
                <a:sym typeface="+mn-ea"/>
              </a:rPr>
              <a:t>这个问题我们在解决页表占空间大的时候解决过。</a:t>
            </a:r>
            <a:endParaRPr lang="zh-CN" altLang="en-US" sz="2000">
              <a:sym typeface="+mn-ea"/>
            </a:endParaRPr>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多级索引</a:t>
            </a:r>
            <a:r>
              <a:rPr lang="en-US" altLang="zh-CN" sz="2000"/>
              <a:t>	</a:t>
            </a:r>
            <a:r>
              <a:rPr lang="zh-CN" altLang="en-US" sz="2000"/>
              <a:t>像组织页表那样，将多个索引表以层次的形式组织起来，每个层</a:t>
            </a:r>
            <a:r>
              <a:rPr lang="en-US" altLang="zh-CN" sz="2000">
                <a:sym typeface="+mn-ea"/>
              </a:rPr>
              <a:t>			</a:t>
            </a:r>
            <a:r>
              <a:rPr lang="zh-CN" altLang="en-US" sz="2000"/>
              <a:t>次负责翻译逻辑块号的一部分，最终得到物理块号。不使用的索</a:t>
            </a:r>
            <a:r>
              <a:rPr lang="en-US" altLang="zh-CN" sz="2000">
                <a:sym typeface="+mn-ea"/>
              </a:rPr>
              <a:t>			</a:t>
            </a:r>
            <a:r>
              <a:rPr lang="zh-CN" altLang="en-US" sz="2000"/>
              <a:t>引块不创建、不填充就可以了。</a:t>
            </a:r>
            <a:r>
              <a:rPr lang="zh-CN" altLang="en-US" sz="2000">
                <a:solidFill>
                  <a:srgbClr val="9C0B15"/>
                </a:solidFill>
              </a:rPr>
              <a:t>虽然随机访问仍然引起指针追逐，</a:t>
            </a:r>
            <a:r>
              <a:rPr lang="zh-CN" altLang="en-US" sz="2000">
                <a:solidFill>
                  <a:srgbClr val="9C0B15"/>
                </a:solidFill>
                <a:sym typeface="+mn-ea"/>
              </a:rPr>
              <a:t>		</a:t>
            </a:r>
            <a:r>
              <a:rPr lang="zh-CN" altLang="en-US" sz="2000">
                <a:solidFill>
                  <a:srgbClr val="9C0B15"/>
                </a:solidFill>
              </a:rPr>
              <a:t>但是追逐的次数是有限的，也即索引的层数</a:t>
            </a:r>
            <a:r>
              <a:rPr lang="zh-CN" altLang="en-US" sz="2000"/>
              <a:t>。</a:t>
            </a:r>
            <a:endParaRPr lang="zh-CN" altLang="en-US" sz="2000"/>
          </a:p>
          <a:p>
            <a:pPr algn="l">
              <a:buClrTx/>
              <a:buSzTx/>
              <a:buFontTx/>
            </a:pPr>
            <a:endParaRPr lang="zh-CN" altLang="en-US" sz="2000"/>
          </a:p>
          <a:p>
            <a:pPr algn="l">
              <a:buClrTx/>
              <a:buSzTx/>
              <a:buFontTx/>
            </a:pPr>
            <a:r>
              <a:rPr lang="zh-CN" altLang="en-US" sz="2000" b="1">
                <a:solidFill>
                  <a:srgbClr val="9C0B15"/>
                </a:solidFill>
              </a:rPr>
              <a:t>稀疏文件</a:t>
            </a:r>
            <a:r>
              <a:rPr lang="en-US" altLang="zh-CN" sz="2000"/>
              <a:t>	</a:t>
            </a:r>
            <a:r>
              <a:rPr lang="zh-CN" altLang="en-US" sz="2000"/>
              <a:t>有一些文件</a:t>
            </a:r>
            <a:r>
              <a:rPr lang="zh-CN" altLang="en-US" sz="2000">
                <a:solidFill>
                  <a:srgbClr val="9C0B15"/>
                </a:solidFill>
              </a:rPr>
              <a:t>仅占用整个逻辑空间中的几个很分散的逻辑块，而其</a:t>
            </a:r>
            <a:r>
              <a:rPr lang="zh-CN" altLang="en-US" sz="2000">
                <a:solidFill>
                  <a:srgbClr val="9C0B15"/>
                </a:solidFill>
                <a:sym typeface="+mn-ea"/>
              </a:rPr>
              <a:t>			</a:t>
            </a:r>
            <a:r>
              <a:rPr lang="zh-CN" altLang="en-US" sz="2000">
                <a:solidFill>
                  <a:srgbClr val="9C0B15"/>
                </a:solidFill>
              </a:rPr>
              <a:t>它块都是0</a:t>
            </a:r>
            <a:r>
              <a:rPr lang="zh-CN" altLang="en-US" sz="2000"/>
              <a:t>。索引分配法可以轻松应对这种情况</a:t>
            </a:r>
            <a:r>
              <a:rPr lang="zh-CN" sz="2000"/>
              <a:t>：</a:t>
            </a:r>
            <a:r>
              <a:rPr lang="zh-CN" altLang="en-US" sz="2000">
                <a:solidFill>
                  <a:srgbClr val="9C0B15"/>
                </a:solidFill>
              </a:rPr>
              <a:t>不为那些全0的</a:t>
            </a:r>
            <a:r>
              <a:rPr lang="zh-CN" altLang="en-US" sz="2000">
                <a:solidFill>
                  <a:srgbClr val="9C0B15"/>
                </a:solidFill>
                <a:sym typeface="+mn-ea"/>
              </a:rPr>
              <a:t>			</a:t>
            </a:r>
            <a:r>
              <a:rPr lang="zh-CN" altLang="en-US" sz="2000">
                <a:solidFill>
                  <a:srgbClr val="9C0B15"/>
                </a:solidFill>
              </a:rPr>
              <a:t>逻辑块填充索引，也不为它们分配空间即可</a:t>
            </a:r>
            <a:r>
              <a:rPr lang="zh-CN" altLang="en-US" sz="2000"/>
              <a:t>。</a:t>
            </a:r>
            <a:endParaRPr lang="zh-CN" altLang="en-US" sz="2000"/>
          </a:p>
          <a:p>
            <a:pPr algn="l">
              <a:buClrTx/>
              <a:buSzTx/>
              <a:buFontTx/>
            </a:pPr>
            <a:endParaRPr lang="zh-CN" altLang="en-US" sz="2000"/>
          </a:p>
          <a:p>
            <a:pPr algn="l">
              <a:buClrTx/>
              <a:buSzTx/>
              <a:buFontTx/>
            </a:pPr>
            <a:r>
              <a:rPr lang="zh-CN" altLang="en-US" sz="2000" b="1">
                <a:solidFill>
                  <a:srgbClr val="9C0B15"/>
                </a:solidFill>
              </a:rPr>
              <a:t>应用场景</a:t>
            </a:r>
            <a:r>
              <a:rPr lang="en-US" altLang="zh-CN" sz="2000"/>
              <a:t>	</a:t>
            </a:r>
            <a:r>
              <a:rPr lang="zh-CN" altLang="en-US" sz="2000"/>
              <a:t>除</a:t>
            </a:r>
            <a:r>
              <a:rPr lang="en-US" altLang="zh-CN" sz="2000"/>
              <a:t>exFAT</a:t>
            </a:r>
            <a:r>
              <a:rPr lang="zh-CN" altLang="en-US" sz="2000"/>
              <a:t>这种需要和极其古老的链式分配的</a:t>
            </a:r>
            <a:r>
              <a:rPr lang="en-US" altLang="zh-CN" sz="2000"/>
              <a:t>FAT</a:t>
            </a:r>
            <a:r>
              <a:rPr lang="zh-CN" altLang="en-US" sz="2000"/>
              <a:t>兼容的文件系统之外，</a:t>
            </a:r>
            <a:r>
              <a:rPr lang="en-US" altLang="zh-CN" sz="2000">
                <a:sym typeface="+mn-ea"/>
              </a:rPr>
              <a:t>		</a:t>
            </a:r>
            <a:r>
              <a:rPr lang="zh-CN" altLang="en-US" sz="2000">
                <a:solidFill>
                  <a:srgbClr val="9C0B15"/>
                </a:solidFill>
              </a:rPr>
              <a:t>绝大多数现代文件系统都采取多级索引分配法</a:t>
            </a:r>
            <a:r>
              <a:rPr lang="zh-CN" altLang="en-US" sz="2000"/>
              <a:t>。</a:t>
            </a:r>
            <a:endParaRPr lang="en-US" altLang="zh-CN" sz="2000"/>
          </a:p>
        </p:txBody>
      </p:sp>
      <p:grpSp>
        <p:nvGrpSpPr>
          <p:cNvPr id="7" name="组合 6"/>
          <p:cNvGrpSpPr/>
          <p:nvPr/>
        </p:nvGrpSpPr>
        <p:grpSpPr>
          <a:xfrm>
            <a:off x="1806575" y="1522095"/>
            <a:ext cx="7020560" cy="1602105"/>
            <a:chOff x="2845" y="2397"/>
            <a:chExt cx="11056" cy="2523"/>
          </a:xfrm>
        </p:grpSpPr>
        <p:sp>
          <p:nvSpPr>
            <p:cNvPr id="67" name="矩形 66"/>
            <p:cNvSpPr/>
            <p:nvPr>
              <p:custDataLst>
                <p:tags r:id="rId2"/>
              </p:custDataLst>
            </p:nvPr>
          </p:nvSpPr>
          <p:spPr>
            <a:xfrm>
              <a:off x="2981" y="3607"/>
              <a:ext cx="1398"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69" name="矩形 68"/>
            <p:cNvSpPr/>
            <p:nvPr>
              <p:custDataLst>
                <p:tags r:id="rId3"/>
              </p:custDataLst>
            </p:nvPr>
          </p:nvSpPr>
          <p:spPr>
            <a:xfrm>
              <a:off x="2982" y="3869"/>
              <a:ext cx="1397"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1" name="矩形 80"/>
            <p:cNvSpPr/>
            <p:nvPr>
              <p:custDataLst>
                <p:tags r:id="rId4"/>
              </p:custDataLst>
            </p:nvPr>
          </p:nvSpPr>
          <p:spPr>
            <a:xfrm>
              <a:off x="2981" y="3344"/>
              <a:ext cx="1397"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68" name="矩形 67"/>
            <p:cNvSpPr/>
            <p:nvPr>
              <p:custDataLst>
                <p:tags r:id="rId5"/>
              </p:custDataLst>
            </p:nvPr>
          </p:nvSpPr>
          <p:spPr>
            <a:xfrm>
              <a:off x="2981" y="4131"/>
              <a:ext cx="1397"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77" name="矩形 76"/>
            <p:cNvSpPr/>
            <p:nvPr>
              <p:custDataLst>
                <p:tags r:id="rId6"/>
              </p:custDataLst>
            </p:nvPr>
          </p:nvSpPr>
          <p:spPr>
            <a:xfrm>
              <a:off x="6016" y="2819"/>
              <a:ext cx="1398"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79" name="矩形 78"/>
            <p:cNvSpPr/>
            <p:nvPr>
              <p:custDataLst>
                <p:tags r:id="rId7"/>
              </p:custDataLst>
            </p:nvPr>
          </p:nvSpPr>
          <p:spPr>
            <a:xfrm>
              <a:off x="6016" y="3081"/>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0" name="矩形 79"/>
            <p:cNvSpPr/>
            <p:nvPr>
              <p:custDataLst>
                <p:tags r:id="rId8"/>
              </p:custDataLst>
            </p:nvPr>
          </p:nvSpPr>
          <p:spPr>
            <a:xfrm>
              <a:off x="6016" y="2556"/>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2" name="矩形 81"/>
            <p:cNvSpPr/>
            <p:nvPr>
              <p:custDataLst>
                <p:tags r:id="rId9"/>
              </p:custDataLst>
            </p:nvPr>
          </p:nvSpPr>
          <p:spPr>
            <a:xfrm>
              <a:off x="6016" y="3344"/>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83" name="直接箭头连接符 82"/>
            <p:cNvCxnSpPr>
              <a:stCxn id="81" idx="3"/>
              <a:endCxn id="80" idx="1"/>
            </p:cNvCxnSpPr>
            <p:nvPr>
              <p:custDataLst>
                <p:tags r:id="rId10"/>
              </p:custDataLst>
            </p:nvPr>
          </p:nvCxnSpPr>
          <p:spPr>
            <a:xfrm flipV="1">
              <a:off x="4378" y="2687"/>
              <a:ext cx="1638" cy="788"/>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p:cNvSpPr/>
            <p:nvPr>
              <p:custDataLst>
                <p:tags r:id="rId11"/>
              </p:custDataLst>
            </p:nvPr>
          </p:nvSpPr>
          <p:spPr>
            <a:xfrm>
              <a:off x="6016" y="4133"/>
              <a:ext cx="1398"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8" name="矩形 87"/>
            <p:cNvSpPr/>
            <p:nvPr>
              <p:custDataLst>
                <p:tags r:id="rId12"/>
              </p:custDataLst>
            </p:nvPr>
          </p:nvSpPr>
          <p:spPr>
            <a:xfrm>
              <a:off x="6017" y="4395"/>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9" name="矩形 88"/>
            <p:cNvSpPr/>
            <p:nvPr>
              <p:custDataLst>
                <p:tags r:id="rId13"/>
              </p:custDataLst>
            </p:nvPr>
          </p:nvSpPr>
          <p:spPr>
            <a:xfrm>
              <a:off x="6016" y="3870"/>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0" name="矩形 89"/>
            <p:cNvSpPr/>
            <p:nvPr>
              <p:custDataLst>
                <p:tags r:id="rId14"/>
              </p:custDataLst>
            </p:nvPr>
          </p:nvSpPr>
          <p:spPr>
            <a:xfrm>
              <a:off x="6016" y="4658"/>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91" name="直接箭头连接符 90"/>
            <p:cNvCxnSpPr>
              <a:stCxn id="67" idx="3"/>
              <a:endCxn id="89" idx="1"/>
            </p:cNvCxnSpPr>
            <p:nvPr>
              <p:custDataLst>
                <p:tags r:id="rId15"/>
              </p:custDataLst>
            </p:nvPr>
          </p:nvCxnSpPr>
          <p:spPr>
            <a:xfrm>
              <a:off x="4379" y="3738"/>
              <a:ext cx="1638" cy="263"/>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93" name="矩形 92"/>
            <p:cNvSpPr/>
            <p:nvPr>
              <p:custDataLst>
                <p:tags r:id="rId16"/>
              </p:custDataLst>
            </p:nvPr>
          </p:nvSpPr>
          <p:spPr>
            <a:xfrm>
              <a:off x="9074" y="3869"/>
              <a:ext cx="1398" cy="262"/>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4" name="矩形 93"/>
            <p:cNvSpPr/>
            <p:nvPr>
              <p:custDataLst>
                <p:tags r:id="rId17"/>
              </p:custDataLst>
            </p:nvPr>
          </p:nvSpPr>
          <p:spPr>
            <a:xfrm>
              <a:off x="9075" y="4131"/>
              <a:ext cx="1397" cy="262"/>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5" name="矩形 94"/>
            <p:cNvSpPr/>
            <p:nvPr>
              <p:custDataLst>
                <p:tags r:id="rId18"/>
              </p:custDataLst>
            </p:nvPr>
          </p:nvSpPr>
          <p:spPr>
            <a:xfrm>
              <a:off x="9074" y="3606"/>
              <a:ext cx="1397" cy="262"/>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6" name="矩形 95"/>
            <p:cNvSpPr/>
            <p:nvPr>
              <p:custDataLst>
                <p:tags r:id="rId19"/>
              </p:custDataLst>
            </p:nvPr>
          </p:nvSpPr>
          <p:spPr>
            <a:xfrm>
              <a:off x="9074" y="4394"/>
              <a:ext cx="1397" cy="262"/>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97" name="直接箭头连接符 96"/>
            <p:cNvCxnSpPr>
              <a:stCxn id="88" idx="3"/>
              <a:endCxn id="95" idx="1"/>
            </p:cNvCxnSpPr>
            <p:nvPr>
              <p:custDataLst>
                <p:tags r:id="rId20"/>
              </p:custDataLst>
            </p:nvPr>
          </p:nvCxnSpPr>
          <p:spPr>
            <a:xfrm flipV="1">
              <a:off x="7414" y="3738"/>
              <a:ext cx="1660" cy="789"/>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custDataLst>
                <p:tags r:id="rId21"/>
              </p:custDataLst>
            </p:nvPr>
          </p:nvSpPr>
          <p:spPr>
            <a:xfrm>
              <a:off x="12134" y="3345"/>
              <a:ext cx="1398"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9" name="矩形 98"/>
            <p:cNvSpPr/>
            <p:nvPr>
              <p:custDataLst>
                <p:tags r:id="rId22"/>
              </p:custDataLst>
            </p:nvPr>
          </p:nvSpPr>
          <p:spPr>
            <a:xfrm>
              <a:off x="12135" y="3608"/>
              <a:ext cx="1397"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100" name="矩形 99"/>
            <p:cNvSpPr/>
            <p:nvPr>
              <p:custDataLst>
                <p:tags r:id="rId23"/>
              </p:custDataLst>
            </p:nvPr>
          </p:nvSpPr>
          <p:spPr>
            <a:xfrm>
              <a:off x="12134" y="3082"/>
              <a:ext cx="1397"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101" name="矩形 100"/>
            <p:cNvSpPr/>
            <p:nvPr>
              <p:custDataLst>
                <p:tags r:id="rId24"/>
              </p:custDataLst>
            </p:nvPr>
          </p:nvSpPr>
          <p:spPr>
            <a:xfrm>
              <a:off x="12134" y="3870"/>
              <a:ext cx="1397"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102" name="直接箭头连接符 101"/>
            <p:cNvCxnSpPr>
              <a:stCxn id="96" idx="3"/>
              <a:endCxn id="100" idx="1"/>
            </p:cNvCxnSpPr>
            <p:nvPr>
              <p:custDataLst>
                <p:tags r:id="rId25"/>
              </p:custDataLst>
            </p:nvPr>
          </p:nvCxnSpPr>
          <p:spPr>
            <a:xfrm flipV="1">
              <a:off x="10471" y="3213"/>
              <a:ext cx="1663" cy="1311"/>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845" y="2764"/>
              <a:ext cx="1669" cy="580"/>
            </a:xfrm>
            <a:prstGeom prst="rect">
              <a:avLst/>
            </a:prstGeom>
            <a:noFill/>
          </p:spPr>
          <p:txBody>
            <a:bodyPr wrap="square" rtlCol="0">
              <a:spAutoFit/>
            </a:bodyPr>
            <a:p>
              <a:pPr algn="ctr"/>
              <a:r>
                <a:rPr lang="zh-CN" altLang="en-US" b="1"/>
                <a:t>控制块</a:t>
              </a:r>
              <a:endParaRPr lang="zh-CN" altLang="en-US" b="1"/>
            </a:p>
          </p:txBody>
        </p:sp>
        <p:sp>
          <p:nvSpPr>
            <p:cNvPr id="4" name="文本框 3"/>
            <p:cNvSpPr txBox="1"/>
            <p:nvPr>
              <p:custDataLst>
                <p:tags r:id="rId26"/>
              </p:custDataLst>
            </p:nvPr>
          </p:nvSpPr>
          <p:spPr>
            <a:xfrm>
              <a:off x="7334" y="2397"/>
              <a:ext cx="2159" cy="580"/>
            </a:xfrm>
            <a:prstGeom prst="rect">
              <a:avLst/>
            </a:prstGeom>
            <a:noFill/>
          </p:spPr>
          <p:txBody>
            <a:bodyPr wrap="square" rtlCol="0">
              <a:spAutoFit/>
            </a:bodyPr>
            <a:p>
              <a:pPr algn="ctr"/>
              <a:r>
                <a:rPr lang="zh-CN" altLang="en-US" b="1"/>
                <a:t>一级</a:t>
              </a:r>
              <a:r>
                <a:rPr lang="zh-CN" altLang="en-US" b="1"/>
                <a:t>索引块</a:t>
              </a:r>
              <a:endParaRPr lang="zh-CN" altLang="en-US" b="1"/>
            </a:p>
          </p:txBody>
        </p:sp>
        <p:sp>
          <p:nvSpPr>
            <p:cNvPr id="5" name="文本框 4"/>
            <p:cNvSpPr txBox="1"/>
            <p:nvPr>
              <p:custDataLst>
                <p:tags r:id="rId27"/>
              </p:custDataLst>
            </p:nvPr>
          </p:nvSpPr>
          <p:spPr>
            <a:xfrm>
              <a:off x="8635" y="3082"/>
              <a:ext cx="2275" cy="580"/>
            </a:xfrm>
            <a:prstGeom prst="rect">
              <a:avLst/>
            </a:prstGeom>
            <a:noFill/>
          </p:spPr>
          <p:txBody>
            <a:bodyPr wrap="square" rtlCol="0">
              <a:spAutoFit/>
            </a:bodyPr>
            <a:p>
              <a:pPr algn="ctr"/>
              <a:r>
                <a:rPr lang="zh-CN" altLang="en-US" b="1"/>
                <a:t>二级</a:t>
              </a:r>
              <a:r>
                <a:rPr lang="zh-CN" altLang="en-US" b="1"/>
                <a:t>索引块</a:t>
              </a:r>
              <a:endParaRPr lang="zh-CN" altLang="en-US" b="1"/>
            </a:p>
          </p:txBody>
        </p:sp>
        <p:sp>
          <p:nvSpPr>
            <p:cNvPr id="6" name="文本框 5"/>
            <p:cNvSpPr txBox="1"/>
            <p:nvPr>
              <p:custDataLst>
                <p:tags r:id="rId28"/>
              </p:custDataLst>
            </p:nvPr>
          </p:nvSpPr>
          <p:spPr>
            <a:xfrm>
              <a:off x="11627" y="2502"/>
              <a:ext cx="2275" cy="580"/>
            </a:xfrm>
            <a:prstGeom prst="rect">
              <a:avLst/>
            </a:prstGeom>
            <a:noFill/>
          </p:spPr>
          <p:txBody>
            <a:bodyPr wrap="square" rtlCol="0">
              <a:spAutoFit/>
            </a:bodyPr>
            <a:p>
              <a:pPr algn="ctr"/>
              <a:r>
                <a:rPr lang="zh-CN" altLang="en-US" b="1"/>
                <a:t>三级</a:t>
              </a:r>
              <a:r>
                <a:rPr lang="zh-CN" altLang="en-US" b="1"/>
                <a:t>索引块</a:t>
              </a:r>
              <a:endParaRPr lang="zh-CN" altLang="en-US" b="1"/>
            </a:p>
          </p:txBody>
        </p:sp>
      </p:grpSp>
    </p:spTree>
    <p:custDataLst>
      <p:tags r:id="rId29"/>
    </p:custData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201295" y="159385"/>
            <a:ext cx="9457690" cy="3476625"/>
          </a:xfrm>
          <a:prstGeom prst="rect">
            <a:avLst/>
          </a:prstGeom>
          <a:noFill/>
        </p:spPr>
        <p:txBody>
          <a:bodyPr wrap="square" rtlCol="0">
            <a:spAutoFit/>
          </a:bodyPr>
          <a:p>
            <a:pPr algn="ctr">
              <a:buClrTx/>
              <a:buSzTx/>
              <a:buFontTx/>
            </a:pPr>
            <a:r>
              <a:rPr lang="zh-CN" altLang="en-US" sz="2000" b="1">
                <a:solidFill>
                  <a:srgbClr val="9C0B15"/>
                </a:solidFill>
              </a:rPr>
              <a:t>文件的存储：索引分配法的</a:t>
            </a:r>
            <a:r>
              <a:rPr lang="zh-CN" altLang="en-US" sz="2000" b="1">
                <a:solidFill>
                  <a:srgbClr val="9C0B15"/>
                </a:solidFill>
              </a:rPr>
              <a:t>继续改进</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sym typeface="+mn-ea"/>
              </a:rPr>
              <a:t>问题</a:t>
            </a:r>
            <a:r>
              <a:rPr lang="en-US" altLang="zh-CN" sz="2000">
                <a:sym typeface="+mn-ea"/>
              </a:rPr>
              <a:t>		</a:t>
            </a:r>
            <a:r>
              <a:rPr lang="zh-CN" altLang="en-US" sz="2000">
                <a:sym typeface="+mn-ea"/>
              </a:rPr>
              <a:t>磁盘上</a:t>
            </a:r>
            <a:r>
              <a:rPr lang="en-US" altLang="zh-CN" sz="2000">
                <a:sym typeface="+mn-ea"/>
              </a:rPr>
              <a:t>80%-90%</a:t>
            </a:r>
            <a:r>
              <a:rPr lang="zh-CN" altLang="en-US" sz="2000">
                <a:sym typeface="+mn-ea"/>
              </a:rPr>
              <a:t>都是小文件，系统磁盘更是如此。在操作系统启动</a:t>
            </a:r>
            <a:r>
              <a:rPr lang="en-US" altLang="zh-CN" sz="2000">
                <a:sym typeface="+mn-ea"/>
              </a:rPr>
              <a:t>			</a:t>
            </a:r>
            <a:r>
              <a:rPr lang="zh-CN" altLang="en-US" sz="2000">
                <a:sym typeface="+mn-ea"/>
              </a:rPr>
              <a:t>时，需要集中加载大量小文件，而每个小文件都采取多级索引的话</a:t>
            </a:r>
            <a:r>
              <a:rPr lang="en-US" altLang="zh-CN" sz="2000">
                <a:sym typeface="+mn-ea"/>
              </a:rPr>
              <a:t>		</a:t>
            </a:r>
            <a:r>
              <a:rPr lang="zh-CN" altLang="en-US" sz="2000">
                <a:sym typeface="+mn-ea"/>
              </a:rPr>
              <a:t>会引起大量外存指针追逐。怎么解决这个</a:t>
            </a:r>
            <a:r>
              <a:rPr lang="zh-CN" altLang="en-US" sz="2000">
                <a:sym typeface="+mn-ea"/>
              </a:rPr>
              <a:t>问题？</a:t>
            </a:r>
            <a:endParaRPr lang="zh-CN" altLang="en-US" sz="2000">
              <a:sym typeface="+mn-ea"/>
            </a:endParaRPr>
          </a:p>
          <a:p>
            <a:pPr algn="l">
              <a:buClrTx/>
              <a:buSzTx/>
              <a:buFontTx/>
            </a:pPr>
            <a:endParaRPr lang="zh-CN" altLang="en-US" sz="2000">
              <a:sym typeface="+mn-ea"/>
            </a:endParaRPr>
          </a:p>
          <a:p>
            <a:pPr algn="l">
              <a:buClrTx/>
              <a:buSzTx/>
              <a:buFontTx/>
            </a:pPr>
            <a:r>
              <a:rPr lang="en-US" altLang="zh-CN" sz="2000">
                <a:sym typeface="+mn-ea"/>
              </a:rPr>
              <a:t>		</a:t>
            </a:r>
            <a:r>
              <a:rPr lang="zh-CN" altLang="en-US" sz="2000" b="1">
                <a:solidFill>
                  <a:srgbClr val="9C0B15"/>
                </a:solidFill>
                <a:sym typeface="+mn-ea"/>
              </a:rPr>
              <a:t>观察</a:t>
            </a:r>
            <a:r>
              <a:rPr lang="en-US" altLang="zh-CN" sz="2000">
                <a:sym typeface="+mn-ea"/>
              </a:rPr>
              <a:t>	</a:t>
            </a:r>
            <a:r>
              <a:rPr lang="zh-CN" altLang="en-US" sz="2000">
                <a:sym typeface="+mn-ea"/>
              </a:rPr>
              <a:t>小文件需要这么多级别的</a:t>
            </a:r>
            <a:r>
              <a:rPr lang="zh-CN" altLang="en-US" sz="2000">
                <a:sym typeface="+mn-ea"/>
              </a:rPr>
              <a:t>索引吗？</a:t>
            </a:r>
            <a:endParaRPr lang="zh-CN" altLang="en-US" sz="2000">
              <a:sym typeface="+mn-ea"/>
            </a:endParaRPr>
          </a:p>
          <a:p>
            <a:pPr algn="l">
              <a:buClrTx/>
              <a:buSzTx/>
              <a:buFontTx/>
            </a:pPr>
            <a:endParaRPr lang="zh-CN" altLang="en-US" sz="2000">
              <a:sym typeface="+mn-ea"/>
            </a:endParaRPr>
          </a:p>
          <a:p>
            <a:pPr algn="l">
              <a:buClrTx/>
              <a:buSzTx/>
              <a:buFontTx/>
            </a:pPr>
            <a:r>
              <a:rPr lang="zh-CN" altLang="en-US" sz="2000" b="1">
                <a:solidFill>
                  <a:srgbClr val="9C0B15"/>
                </a:solidFill>
                <a:sym typeface="+mn-ea"/>
              </a:rPr>
              <a:t>混合索引</a:t>
            </a:r>
            <a:r>
              <a:rPr lang="en-US" altLang="zh-CN" sz="2000">
                <a:sym typeface="+mn-ea"/>
              </a:rPr>
              <a:t>	</a:t>
            </a:r>
            <a:r>
              <a:rPr lang="zh-CN" altLang="en-US" sz="2000">
                <a:sym typeface="+mn-ea"/>
              </a:rPr>
              <a:t>文件的索引采取多级方法进行，但索引的级数随着文件块号的增加</a:t>
            </a:r>
            <a:r>
              <a:rPr lang="en-US" altLang="zh-CN" sz="2000">
                <a:sym typeface="+mn-ea"/>
              </a:rPr>
              <a:t>		</a:t>
            </a:r>
            <a:r>
              <a:rPr lang="zh-CN" altLang="en-US" sz="2000">
                <a:sym typeface="+mn-ea"/>
              </a:rPr>
              <a:t>而增加。文件越靠前的部分，索引的级别越少。这样，小文件的存</a:t>
            </a:r>
            <a:r>
              <a:rPr lang="en-US" altLang="zh-CN" sz="2000">
                <a:sym typeface="+mn-ea"/>
              </a:rPr>
              <a:t>		</a:t>
            </a:r>
            <a:r>
              <a:rPr lang="zh-CN" altLang="en-US" sz="2000">
                <a:sym typeface="+mn-ea"/>
              </a:rPr>
              <a:t>储效率</a:t>
            </a:r>
            <a:r>
              <a:rPr lang="zh-CN" altLang="en-US" sz="2000">
                <a:sym typeface="+mn-ea"/>
              </a:rPr>
              <a:t>就提高了。</a:t>
            </a:r>
            <a:endParaRPr lang="zh-CN" altLang="en-US" sz="2000">
              <a:sym typeface="+mn-ea"/>
            </a:endParaRPr>
          </a:p>
        </p:txBody>
      </p:sp>
      <p:grpSp>
        <p:nvGrpSpPr>
          <p:cNvPr id="72" name="组合 71"/>
          <p:cNvGrpSpPr/>
          <p:nvPr/>
        </p:nvGrpSpPr>
        <p:grpSpPr>
          <a:xfrm>
            <a:off x="553720" y="3798570"/>
            <a:ext cx="8790940" cy="2887980"/>
            <a:chOff x="872" y="5982"/>
            <a:chExt cx="13844" cy="4548"/>
          </a:xfrm>
        </p:grpSpPr>
        <p:sp>
          <p:nvSpPr>
            <p:cNvPr id="67" name="矩形 66"/>
            <p:cNvSpPr/>
            <p:nvPr>
              <p:custDataLst>
                <p:tags r:id="rId2"/>
              </p:custDataLst>
            </p:nvPr>
          </p:nvSpPr>
          <p:spPr>
            <a:xfrm>
              <a:off x="872" y="7325"/>
              <a:ext cx="1853" cy="553"/>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sp>
          <p:nvSpPr>
            <p:cNvPr id="69" name="矩形 68"/>
            <p:cNvSpPr/>
            <p:nvPr>
              <p:custDataLst>
                <p:tags r:id="rId3"/>
              </p:custDataLst>
            </p:nvPr>
          </p:nvSpPr>
          <p:spPr>
            <a:xfrm>
              <a:off x="873" y="7878"/>
              <a:ext cx="1852" cy="553"/>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二级索引</a:t>
              </a:r>
              <a:endParaRPr lang="zh-CN" altLang="en-US">
                <a:solidFill>
                  <a:schemeClr val="bg1"/>
                </a:solidFill>
                <a:sym typeface="+mn-ea"/>
              </a:endParaRPr>
            </a:p>
          </p:txBody>
        </p:sp>
        <p:sp>
          <p:nvSpPr>
            <p:cNvPr id="81" name="矩形 80"/>
            <p:cNvSpPr/>
            <p:nvPr>
              <p:custDataLst>
                <p:tags r:id="rId4"/>
              </p:custDataLst>
            </p:nvPr>
          </p:nvSpPr>
          <p:spPr>
            <a:xfrm>
              <a:off x="872" y="6770"/>
              <a:ext cx="1852" cy="553"/>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a:t>
              </a:r>
              <a:r>
                <a:rPr lang="zh-CN" altLang="en-US">
                  <a:solidFill>
                    <a:schemeClr val="bg1"/>
                  </a:solidFill>
                  <a:sym typeface="+mn-ea"/>
                </a:rPr>
                <a:t>索引</a:t>
              </a:r>
              <a:endParaRPr lang="zh-CN" altLang="en-US">
                <a:solidFill>
                  <a:schemeClr val="bg1"/>
                </a:solidFill>
                <a:sym typeface="+mn-ea"/>
              </a:endParaRPr>
            </a:p>
          </p:txBody>
        </p:sp>
        <p:sp>
          <p:nvSpPr>
            <p:cNvPr id="68" name="矩形 67"/>
            <p:cNvSpPr/>
            <p:nvPr>
              <p:custDataLst>
                <p:tags r:id="rId5"/>
              </p:custDataLst>
            </p:nvPr>
          </p:nvSpPr>
          <p:spPr>
            <a:xfrm>
              <a:off x="872" y="8431"/>
              <a:ext cx="1852" cy="553"/>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三级索引</a:t>
              </a:r>
              <a:endParaRPr lang="zh-CN" altLang="en-US">
                <a:solidFill>
                  <a:schemeClr val="bg1"/>
                </a:solidFill>
                <a:sym typeface="+mn-ea"/>
              </a:endParaRPr>
            </a:p>
          </p:txBody>
        </p:sp>
        <p:sp>
          <p:nvSpPr>
            <p:cNvPr id="80" name="矩形 79"/>
            <p:cNvSpPr/>
            <p:nvPr>
              <p:custDataLst>
                <p:tags r:id="rId6"/>
              </p:custDataLst>
            </p:nvPr>
          </p:nvSpPr>
          <p:spPr>
            <a:xfrm>
              <a:off x="4226" y="5982"/>
              <a:ext cx="1852"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0</a:t>
              </a:r>
              <a:endParaRPr lang="en-US" altLang="zh-CN">
                <a:solidFill>
                  <a:schemeClr val="bg1"/>
                </a:solidFill>
                <a:sym typeface="+mn-ea"/>
              </a:endParaRPr>
            </a:p>
          </p:txBody>
        </p:sp>
        <p:cxnSp>
          <p:nvCxnSpPr>
            <p:cNvPr id="83" name="直接箭头连接符 82"/>
            <p:cNvCxnSpPr>
              <a:stCxn id="81" idx="3"/>
              <a:endCxn id="80" idx="1"/>
            </p:cNvCxnSpPr>
            <p:nvPr>
              <p:custDataLst>
                <p:tags r:id="rId7"/>
              </p:custDataLst>
            </p:nvPr>
          </p:nvCxnSpPr>
          <p:spPr>
            <a:xfrm flipV="1">
              <a:off x="2724" y="6259"/>
              <a:ext cx="1502" cy="788"/>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p:cNvSpPr/>
            <p:nvPr>
              <p:custDataLst>
                <p:tags r:id="rId8"/>
              </p:custDataLst>
            </p:nvPr>
          </p:nvSpPr>
          <p:spPr>
            <a:xfrm>
              <a:off x="4228" y="7669"/>
              <a:ext cx="1853"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sp>
          <p:nvSpPr>
            <p:cNvPr id="88" name="矩形 87"/>
            <p:cNvSpPr/>
            <p:nvPr>
              <p:custDataLst>
                <p:tags r:id="rId9"/>
              </p:custDataLst>
            </p:nvPr>
          </p:nvSpPr>
          <p:spPr>
            <a:xfrm>
              <a:off x="4229" y="8222"/>
              <a:ext cx="1852"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sp>
          <p:nvSpPr>
            <p:cNvPr id="89" name="矩形 88"/>
            <p:cNvSpPr/>
            <p:nvPr>
              <p:custDataLst>
                <p:tags r:id="rId10"/>
              </p:custDataLst>
            </p:nvPr>
          </p:nvSpPr>
          <p:spPr>
            <a:xfrm>
              <a:off x="4227" y="6835"/>
              <a:ext cx="1852"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1</a:t>
              </a:r>
              <a:endParaRPr lang="en-US" altLang="zh-CN">
                <a:solidFill>
                  <a:schemeClr val="bg1"/>
                </a:solidFill>
                <a:sym typeface="+mn-ea"/>
              </a:endParaRPr>
            </a:p>
          </p:txBody>
        </p:sp>
        <p:cxnSp>
          <p:nvCxnSpPr>
            <p:cNvPr id="91" name="直接箭头连接符 90"/>
            <p:cNvCxnSpPr>
              <a:stCxn id="67" idx="3"/>
              <a:endCxn id="89" idx="1"/>
            </p:cNvCxnSpPr>
            <p:nvPr>
              <p:custDataLst>
                <p:tags r:id="rId11"/>
              </p:custDataLst>
            </p:nvPr>
          </p:nvCxnSpPr>
          <p:spPr>
            <a:xfrm flipV="1">
              <a:off x="2725" y="7112"/>
              <a:ext cx="1502" cy="49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93" name="矩形 92"/>
            <p:cNvSpPr/>
            <p:nvPr>
              <p:custDataLst>
                <p:tags r:id="rId12"/>
              </p:custDataLst>
            </p:nvPr>
          </p:nvSpPr>
          <p:spPr>
            <a:xfrm>
              <a:off x="7349" y="7669"/>
              <a:ext cx="1853"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3</a:t>
              </a:r>
              <a:endParaRPr lang="en-US" altLang="zh-CN">
                <a:solidFill>
                  <a:schemeClr val="bg1"/>
                </a:solidFill>
                <a:sym typeface="+mn-ea"/>
              </a:endParaRPr>
            </a:p>
          </p:txBody>
        </p:sp>
        <p:sp>
          <p:nvSpPr>
            <p:cNvPr id="94" name="矩形 93"/>
            <p:cNvSpPr/>
            <p:nvPr>
              <p:custDataLst>
                <p:tags r:id="rId13"/>
              </p:custDataLst>
            </p:nvPr>
          </p:nvSpPr>
          <p:spPr>
            <a:xfrm>
              <a:off x="9895" y="8015"/>
              <a:ext cx="1852"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a:t>
              </a:r>
              <a:r>
                <a:rPr lang="zh-CN" altLang="en-US">
                  <a:solidFill>
                    <a:schemeClr val="bg1"/>
                  </a:solidFill>
                  <a:sym typeface="+mn-ea"/>
                </a:rPr>
                <a:t>索引</a:t>
              </a:r>
              <a:endParaRPr lang="zh-CN" altLang="en-US">
                <a:solidFill>
                  <a:schemeClr val="bg1"/>
                </a:solidFill>
                <a:sym typeface="+mn-ea"/>
              </a:endParaRPr>
            </a:p>
          </p:txBody>
        </p:sp>
        <p:sp>
          <p:nvSpPr>
            <p:cNvPr id="95" name="矩形 94"/>
            <p:cNvSpPr/>
            <p:nvPr>
              <p:custDataLst>
                <p:tags r:id="rId14"/>
              </p:custDataLst>
            </p:nvPr>
          </p:nvSpPr>
          <p:spPr>
            <a:xfrm>
              <a:off x="7349" y="6839"/>
              <a:ext cx="1852"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2</a:t>
              </a:r>
              <a:endParaRPr lang="en-US" altLang="zh-CN">
                <a:solidFill>
                  <a:schemeClr val="bg1"/>
                </a:solidFill>
                <a:sym typeface="+mn-ea"/>
              </a:endParaRPr>
            </a:p>
          </p:txBody>
        </p:sp>
        <p:sp>
          <p:nvSpPr>
            <p:cNvPr id="96" name="矩形 95"/>
            <p:cNvSpPr/>
            <p:nvPr>
              <p:custDataLst>
                <p:tags r:id="rId15"/>
              </p:custDataLst>
            </p:nvPr>
          </p:nvSpPr>
          <p:spPr>
            <a:xfrm>
              <a:off x="9895" y="8568"/>
              <a:ext cx="1852"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cxnSp>
          <p:nvCxnSpPr>
            <p:cNvPr id="97" name="直接箭头连接符 96"/>
            <p:cNvCxnSpPr>
              <a:stCxn id="69" idx="3"/>
              <a:endCxn id="87" idx="1"/>
            </p:cNvCxnSpPr>
            <p:nvPr>
              <p:custDataLst>
                <p:tags r:id="rId16"/>
              </p:custDataLst>
            </p:nvPr>
          </p:nvCxnSpPr>
          <p:spPr>
            <a:xfrm flipV="1">
              <a:off x="2725" y="7946"/>
              <a:ext cx="1503" cy="209"/>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custDataLst>
                <p:tags r:id="rId17"/>
              </p:custDataLst>
            </p:nvPr>
          </p:nvSpPr>
          <p:spPr>
            <a:xfrm>
              <a:off x="12864" y="8362"/>
              <a:ext cx="1853" cy="553"/>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5</a:t>
              </a:r>
              <a:endParaRPr lang="en-US" altLang="zh-CN">
                <a:solidFill>
                  <a:schemeClr val="bg1"/>
                </a:solidFill>
                <a:sym typeface="+mn-ea"/>
              </a:endParaRPr>
            </a:p>
          </p:txBody>
        </p:sp>
        <p:sp>
          <p:nvSpPr>
            <p:cNvPr id="99" name="矩形 98"/>
            <p:cNvSpPr/>
            <p:nvPr>
              <p:custDataLst>
                <p:tags r:id="rId18"/>
              </p:custDataLst>
            </p:nvPr>
          </p:nvSpPr>
          <p:spPr>
            <a:xfrm>
              <a:off x="12864" y="9149"/>
              <a:ext cx="1852" cy="553"/>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6</a:t>
              </a:r>
              <a:endParaRPr lang="en-US" altLang="zh-CN">
                <a:solidFill>
                  <a:schemeClr val="bg1"/>
                </a:solidFill>
                <a:sym typeface="+mn-ea"/>
              </a:endParaRPr>
            </a:p>
          </p:txBody>
        </p:sp>
        <p:sp>
          <p:nvSpPr>
            <p:cNvPr id="100" name="矩形 99"/>
            <p:cNvSpPr/>
            <p:nvPr>
              <p:custDataLst>
                <p:tags r:id="rId19"/>
              </p:custDataLst>
            </p:nvPr>
          </p:nvSpPr>
          <p:spPr>
            <a:xfrm>
              <a:off x="12864" y="7602"/>
              <a:ext cx="1852" cy="553"/>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4</a:t>
              </a:r>
              <a:endParaRPr lang="en-US" altLang="zh-CN">
                <a:solidFill>
                  <a:schemeClr val="bg1"/>
                </a:solidFill>
                <a:sym typeface="+mn-ea"/>
              </a:endParaRPr>
            </a:p>
          </p:txBody>
        </p:sp>
        <p:sp>
          <p:nvSpPr>
            <p:cNvPr id="101" name="矩形 100"/>
            <p:cNvSpPr/>
            <p:nvPr>
              <p:custDataLst>
                <p:tags r:id="rId20"/>
              </p:custDataLst>
            </p:nvPr>
          </p:nvSpPr>
          <p:spPr>
            <a:xfrm>
              <a:off x="12864" y="9951"/>
              <a:ext cx="1852" cy="553"/>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7</a:t>
              </a:r>
              <a:endParaRPr lang="en-US" altLang="zh-CN">
                <a:solidFill>
                  <a:schemeClr val="bg1"/>
                </a:solidFill>
                <a:sym typeface="+mn-ea"/>
              </a:endParaRPr>
            </a:p>
          </p:txBody>
        </p:sp>
        <p:cxnSp>
          <p:nvCxnSpPr>
            <p:cNvPr id="102" name="直接箭头连接符 101"/>
            <p:cNvCxnSpPr>
              <a:stCxn id="87" idx="3"/>
              <a:endCxn id="95" idx="1"/>
            </p:cNvCxnSpPr>
            <p:nvPr>
              <p:custDataLst>
                <p:tags r:id="rId21"/>
              </p:custDataLst>
            </p:nvPr>
          </p:nvCxnSpPr>
          <p:spPr>
            <a:xfrm flipV="1">
              <a:off x="6081" y="7116"/>
              <a:ext cx="1268" cy="83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88" idx="3"/>
              <a:endCxn id="93" idx="1"/>
            </p:cNvCxnSpPr>
            <p:nvPr>
              <p:custDataLst>
                <p:tags r:id="rId22"/>
              </p:custDataLst>
            </p:nvPr>
          </p:nvCxnSpPr>
          <p:spPr>
            <a:xfrm flipV="1">
              <a:off x="6081" y="7946"/>
              <a:ext cx="1268" cy="553"/>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68" idx="3"/>
              <a:endCxn id="28" idx="1"/>
            </p:cNvCxnSpPr>
            <p:nvPr>
              <p:custDataLst>
                <p:tags r:id="rId23"/>
              </p:custDataLst>
            </p:nvPr>
          </p:nvCxnSpPr>
          <p:spPr>
            <a:xfrm>
              <a:off x="2724" y="8708"/>
              <a:ext cx="1503" cy="657"/>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custDataLst>
                <p:tags r:id="rId24"/>
              </p:custDataLst>
            </p:nvPr>
          </p:nvSpPr>
          <p:spPr>
            <a:xfrm>
              <a:off x="4227" y="9088"/>
              <a:ext cx="1853"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二级索引</a:t>
              </a:r>
              <a:endParaRPr lang="zh-CN" altLang="en-US">
                <a:solidFill>
                  <a:schemeClr val="bg1"/>
                </a:solidFill>
                <a:sym typeface="+mn-ea"/>
              </a:endParaRPr>
            </a:p>
          </p:txBody>
        </p:sp>
        <p:sp>
          <p:nvSpPr>
            <p:cNvPr id="60" name="矩形 59"/>
            <p:cNvSpPr/>
            <p:nvPr>
              <p:custDataLst>
                <p:tags r:id="rId25"/>
              </p:custDataLst>
            </p:nvPr>
          </p:nvSpPr>
          <p:spPr>
            <a:xfrm>
              <a:off x="4228" y="9641"/>
              <a:ext cx="1852"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二级索引</a:t>
              </a:r>
              <a:endParaRPr lang="zh-CN" altLang="en-US">
                <a:solidFill>
                  <a:schemeClr val="bg1"/>
                </a:solidFill>
                <a:sym typeface="+mn-ea"/>
              </a:endParaRPr>
            </a:p>
          </p:txBody>
        </p:sp>
        <p:sp>
          <p:nvSpPr>
            <p:cNvPr id="61" name="矩形 60"/>
            <p:cNvSpPr/>
            <p:nvPr>
              <p:custDataLst>
                <p:tags r:id="rId26"/>
              </p:custDataLst>
            </p:nvPr>
          </p:nvSpPr>
          <p:spPr>
            <a:xfrm>
              <a:off x="9895" y="9425"/>
              <a:ext cx="1852"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sp>
          <p:nvSpPr>
            <p:cNvPr id="62" name="矩形 61"/>
            <p:cNvSpPr/>
            <p:nvPr>
              <p:custDataLst>
                <p:tags r:id="rId27"/>
              </p:custDataLst>
            </p:nvPr>
          </p:nvSpPr>
          <p:spPr>
            <a:xfrm>
              <a:off x="9895" y="9978"/>
              <a:ext cx="1852"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cxnSp>
          <p:nvCxnSpPr>
            <p:cNvPr id="63" name="直接箭头连接符 62"/>
            <p:cNvCxnSpPr>
              <a:stCxn id="28" idx="3"/>
              <a:endCxn id="94" idx="1"/>
            </p:cNvCxnSpPr>
            <p:nvPr>
              <p:custDataLst>
                <p:tags r:id="rId28"/>
              </p:custDataLst>
            </p:nvPr>
          </p:nvCxnSpPr>
          <p:spPr>
            <a:xfrm flipV="1">
              <a:off x="6080" y="8292"/>
              <a:ext cx="3815" cy="1073"/>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60" idx="3"/>
              <a:endCxn id="61" idx="1"/>
            </p:cNvCxnSpPr>
            <p:nvPr>
              <p:custDataLst>
                <p:tags r:id="rId29"/>
              </p:custDataLst>
            </p:nvPr>
          </p:nvCxnSpPr>
          <p:spPr>
            <a:xfrm flipV="1">
              <a:off x="6080" y="9702"/>
              <a:ext cx="3815" cy="216"/>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61" idx="3"/>
              <a:endCxn id="99" idx="1"/>
            </p:cNvCxnSpPr>
            <p:nvPr>
              <p:custDataLst>
                <p:tags r:id="rId30"/>
              </p:custDataLst>
            </p:nvPr>
          </p:nvCxnSpPr>
          <p:spPr>
            <a:xfrm flipV="1">
              <a:off x="11747" y="9426"/>
              <a:ext cx="1117" cy="276"/>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62" idx="3"/>
              <a:endCxn id="101" idx="1"/>
            </p:cNvCxnSpPr>
            <p:nvPr>
              <p:custDataLst>
                <p:tags r:id="rId31"/>
              </p:custDataLst>
            </p:nvPr>
          </p:nvCxnSpPr>
          <p:spPr>
            <a:xfrm flipV="1">
              <a:off x="11747" y="10228"/>
              <a:ext cx="1117" cy="27"/>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94" idx="3"/>
              <a:endCxn id="100" idx="1"/>
            </p:cNvCxnSpPr>
            <p:nvPr>
              <p:custDataLst>
                <p:tags r:id="rId32"/>
              </p:custDataLst>
            </p:nvPr>
          </p:nvCxnSpPr>
          <p:spPr>
            <a:xfrm flipV="1">
              <a:off x="11747" y="7879"/>
              <a:ext cx="1117" cy="413"/>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96" idx="3"/>
              <a:endCxn id="98" idx="1"/>
            </p:cNvCxnSpPr>
            <p:nvPr>
              <p:custDataLst>
                <p:tags r:id="rId33"/>
              </p:custDataLst>
            </p:nvPr>
          </p:nvCxnSpPr>
          <p:spPr>
            <a:xfrm flipV="1">
              <a:off x="11747" y="8639"/>
              <a:ext cx="1117" cy="206"/>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34"/>
    </p:custData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201295" y="159385"/>
            <a:ext cx="9457690" cy="8709025"/>
          </a:xfrm>
          <a:prstGeom prst="rect">
            <a:avLst/>
          </a:prstGeom>
          <a:noFill/>
        </p:spPr>
        <p:txBody>
          <a:bodyPr wrap="square" rtlCol="0">
            <a:spAutoFit/>
          </a:bodyPr>
          <a:p>
            <a:pPr algn="ctr">
              <a:buClrTx/>
              <a:buSzTx/>
              <a:buFontTx/>
            </a:pPr>
            <a:r>
              <a:rPr lang="zh-CN" altLang="en-US" sz="2000" b="1">
                <a:solidFill>
                  <a:srgbClr val="9C0B15"/>
                </a:solidFill>
              </a:rPr>
              <a:t>文件的存储：</a:t>
            </a:r>
            <a:r>
              <a:rPr lang="zh-CN" altLang="en-US" sz="2000" b="1">
                <a:solidFill>
                  <a:srgbClr val="9C0B15"/>
                </a:solidFill>
              </a:rPr>
              <a:t>混合索引法的</a:t>
            </a:r>
            <a:r>
              <a:rPr lang="zh-CN" altLang="en-US" sz="2000" b="1">
                <a:solidFill>
                  <a:srgbClr val="9C0B15"/>
                </a:solidFill>
              </a:rPr>
              <a:t>继续改进</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sym typeface="+mn-ea"/>
              </a:rPr>
              <a:t>问题</a:t>
            </a:r>
            <a:r>
              <a:rPr lang="en-US" altLang="zh-CN" sz="2000">
                <a:sym typeface="+mn-ea"/>
              </a:rPr>
              <a:t>		</a:t>
            </a:r>
            <a:r>
              <a:rPr lang="zh-CN" altLang="en-US" sz="2000">
                <a:sym typeface="+mn-ea"/>
              </a:rPr>
              <a:t>在</a:t>
            </a:r>
            <a:r>
              <a:rPr lang="en-US" altLang="zh-CN" sz="2000">
                <a:sym typeface="+mn-ea"/>
              </a:rPr>
              <a:t>80%-90%</a:t>
            </a:r>
            <a:r>
              <a:rPr lang="zh-CN" altLang="en-US" sz="2000">
                <a:sym typeface="+mn-ea"/>
              </a:rPr>
              <a:t>的小文件中，相当部分文件都在几个</a:t>
            </a:r>
            <a:r>
              <a:rPr lang="en-US" altLang="zh-CN" sz="2000">
                <a:sym typeface="+mn-ea"/>
              </a:rPr>
              <a:t>kB</a:t>
            </a:r>
            <a:r>
              <a:rPr lang="zh-CN" altLang="en-US" sz="2000">
                <a:sym typeface="+mn-ea"/>
              </a:rPr>
              <a:t>，用</a:t>
            </a:r>
            <a:r>
              <a:rPr lang="zh-CN" altLang="en-US" sz="2000">
                <a:solidFill>
                  <a:srgbClr val="9C0B15"/>
                </a:solidFill>
                <a:sym typeface="+mn-ea"/>
              </a:rPr>
              <a:t>哪怕一个块</a:t>
            </a:r>
            <a:r>
              <a:rPr lang="zh-CN" altLang="en-US" sz="2000">
                <a:solidFill>
                  <a:srgbClr val="9C0B15"/>
                </a:solidFill>
                <a:sym typeface="+mn-ea"/>
              </a:rPr>
              <a:t>			</a:t>
            </a:r>
            <a:r>
              <a:rPr lang="zh-CN" altLang="en-US" sz="2000">
                <a:solidFill>
                  <a:srgbClr val="9C0B15"/>
                </a:solidFill>
                <a:sym typeface="+mn-ea"/>
              </a:rPr>
              <a:t>来存放都显得浪费</a:t>
            </a:r>
            <a:r>
              <a:rPr lang="zh-CN" altLang="en-US" sz="2000">
                <a:sym typeface="+mn-ea"/>
              </a:rPr>
              <a:t>。</a:t>
            </a:r>
            <a:endParaRPr lang="zh-CN" altLang="en-US" sz="2000">
              <a:sym typeface="+mn-ea"/>
            </a:endParaRPr>
          </a:p>
          <a:p>
            <a:pPr algn="l">
              <a:buClrTx/>
              <a:buSzTx/>
              <a:buFontTx/>
            </a:pPr>
            <a:r>
              <a:rPr lang="en-US" altLang="zh-CN" sz="2000">
                <a:sym typeface="+mn-ea"/>
              </a:rPr>
              <a:t>		</a:t>
            </a:r>
            <a:r>
              <a:rPr lang="zh-CN" altLang="en-US" sz="2000">
                <a:sym typeface="+mn-ea"/>
              </a:rPr>
              <a:t>假设一个设备块的大小是</a:t>
            </a:r>
            <a:r>
              <a:rPr lang="en-US" altLang="zh-CN" sz="2000">
                <a:sym typeface="+mn-ea"/>
              </a:rPr>
              <a:t>2MB</a:t>
            </a:r>
            <a:r>
              <a:rPr lang="zh-CN" altLang="en-US" sz="2000">
                <a:sym typeface="+mn-ea"/>
              </a:rPr>
              <a:t>，</a:t>
            </a:r>
            <a:r>
              <a:rPr lang="en-US" altLang="zh-CN" sz="2000">
                <a:sym typeface="+mn-ea"/>
              </a:rPr>
              <a:t>FCB</a:t>
            </a:r>
            <a:r>
              <a:rPr lang="zh-CN" altLang="en-US" sz="2000">
                <a:sym typeface="+mn-ea"/>
              </a:rPr>
              <a:t>的大小也是</a:t>
            </a:r>
            <a:r>
              <a:rPr lang="en-US" altLang="zh-CN" sz="2000">
                <a:sym typeface="+mn-ea"/>
              </a:rPr>
              <a:t>2MB</a:t>
            </a:r>
            <a:r>
              <a:rPr lang="zh-CN" altLang="en-US" sz="2000">
                <a:sym typeface="+mn-ea"/>
              </a:rPr>
              <a:t>。对于</a:t>
            </a:r>
            <a:r>
              <a:rPr lang="en-US" altLang="zh-CN" sz="2000">
                <a:sym typeface="+mn-ea"/>
              </a:rPr>
              <a:t>1.9MB</a:t>
            </a:r>
            <a:r>
              <a:rPr lang="zh-CN" altLang="en-US" sz="2000">
                <a:sym typeface="+mn-ea"/>
              </a:rPr>
              <a:t>的</a:t>
            </a:r>
            <a:r>
              <a:rPr lang="en-US" altLang="zh-CN" sz="2000">
                <a:sym typeface="+mn-ea"/>
              </a:rPr>
              <a:t>		</a:t>
            </a:r>
            <a:r>
              <a:rPr lang="zh-CN" altLang="en-US" sz="2000">
                <a:sym typeface="+mn-ea"/>
              </a:rPr>
              <a:t>文件，若采用索引分配法：</a:t>
            </a:r>
            <a:endParaRPr lang="zh-CN" altLang="en-US" sz="2000">
              <a:sym typeface="+mn-ea"/>
            </a:endParaRPr>
          </a:p>
          <a:p>
            <a:pPr algn="l">
              <a:buClrTx/>
              <a:buSzTx/>
              <a:buFontTx/>
            </a:pPr>
            <a:r>
              <a:rPr lang="en-US" altLang="zh-CN" sz="2000">
                <a:sym typeface="+mn-ea"/>
              </a:rPr>
              <a:t>		</a:t>
            </a:r>
            <a:r>
              <a:rPr lang="zh-CN" altLang="en-US" sz="2000">
                <a:sym typeface="+mn-ea"/>
              </a:rPr>
              <a:t>（</a:t>
            </a:r>
            <a:r>
              <a:rPr lang="en-US" altLang="zh-CN" sz="2000">
                <a:sym typeface="+mn-ea"/>
              </a:rPr>
              <a:t>1</a:t>
            </a:r>
            <a:r>
              <a:rPr lang="zh-CN" altLang="en-US" sz="2000">
                <a:sym typeface="+mn-ea"/>
              </a:rPr>
              <a:t>）若固定</a:t>
            </a:r>
            <a:r>
              <a:rPr lang="zh-CN" altLang="en-US" sz="2000">
                <a:sym typeface="+mn-ea"/>
              </a:rPr>
              <a:t>三级索引，至少要多少个</a:t>
            </a:r>
            <a:r>
              <a:rPr lang="zh-CN" altLang="en-US" sz="2000">
                <a:sym typeface="+mn-ea"/>
              </a:rPr>
              <a:t>块？</a:t>
            </a:r>
            <a:endParaRPr lang="zh-CN" altLang="en-US" sz="2000">
              <a:sym typeface="+mn-ea"/>
            </a:endParaRPr>
          </a:p>
          <a:p>
            <a:pPr algn="l">
              <a:buClrTx/>
              <a:buSzTx/>
              <a:buFontTx/>
            </a:pPr>
            <a:r>
              <a:rPr lang="en-US" altLang="zh-CN" sz="2000">
                <a:sym typeface="+mn-ea"/>
              </a:rPr>
              <a:t>		</a:t>
            </a:r>
            <a:r>
              <a:rPr lang="zh-CN" altLang="en-US" sz="2000">
                <a:sym typeface="+mn-ea"/>
              </a:rPr>
              <a:t>（</a:t>
            </a:r>
            <a:r>
              <a:rPr lang="en-US" altLang="zh-CN" sz="2000">
                <a:sym typeface="+mn-ea"/>
              </a:rPr>
              <a:t>2</a:t>
            </a:r>
            <a:r>
              <a:rPr lang="zh-CN" altLang="en-US" sz="2000">
                <a:sym typeface="+mn-ea"/>
              </a:rPr>
              <a:t>）若采取混合索引，至少要多少个</a:t>
            </a:r>
            <a:r>
              <a:rPr lang="zh-CN" altLang="en-US" sz="2000">
                <a:sym typeface="+mn-ea"/>
              </a:rPr>
              <a:t>块？</a:t>
            </a:r>
            <a:endParaRPr lang="zh-CN" altLang="en-US" sz="2000">
              <a:sym typeface="+mn-ea"/>
            </a:endParaRPr>
          </a:p>
          <a:p>
            <a:pPr algn="l">
              <a:buClrTx/>
              <a:buSzTx/>
              <a:buFontTx/>
            </a:pPr>
            <a:r>
              <a:rPr lang="en-US" altLang="zh-CN" sz="2000">
                <a:sym typeface="+mn-ea"/>
              </a:rPr>
              <a:t>		</a:t>
            </a:r>
            <a:r>
              <a:rPr lang="zh-CN" altLang="en-US" sz="2000">
                <a:sym typeface="+mn-ea"/>
              </a:rPr>
              <a:t>（</a:t>
            </a:r>
            <a:r>
              <a:rPr lang="en-US" altLang="zh-CN" sz="2000">
                <a:sym typeface="+mn-ea"/>
              </a:rPr>
              <a:t>3</a:t>
            </a:r>
            <a:r>
              <a:rPr lang="zh-CN" altLang="en-US" sz="2000">
                <a:sym typeface="+mn-ea"/>
              </a:rPr>
              <a:t>）以上方法的空间利用率各是</a:t>
            </a:r>
            <a:r>
              <a:rPr lang="zh-CN" altLang="en-US" sz="2000">
                <a:sym typeface="+mn-ea"/>
              </a:rPr>
              <a:t>多少？</a:t>
            </a: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r>
              <a:rPr lang="zh-CN" altLang="en-US" sz="2000" b="1">
                <a:solidFill>
                  <a:srgbClr val="9C0B15"/>
                </a:solidFill>
                <a:sym typeface="+mn-ea"/>
              </a:rPr>
              <a:t>计算</a:t>
            </a:r>
            <a:r>
              <a:rPr lang="en-US" altLang="zh-CN" sz="2000">
                <a:sym typeface="+mn-ea"/>
              </a:rPr>
              <a:t>		</a:t>
            </a:r>
            <a:r>
              <a:rPr lang="zh-CN" altLang="en-US" sz="2000">
                <a:sym typeface="+mn-ea"/>
              </a:rPr>
              <a:t>从文件本身来看，一个</a:t>
            </a:r>
            <a:r>
              <a:rPr lang="en-US" altLang="zh-CN" sz="2000">
                <a:sym typeface="+mn-ea"/>
              </a:rPr>
              <a:t>4MB</a:t>
            </a:r>
            <a:r>
              <a:rPr lang="zh-CN" altLang="en-US" sz="2000">
                <a:sym typeface="+mn-ea"/>
              </a:rPr>
              <a:t>块就足够。但是，要注意到</a:t>
            </a:r>
            <a:r>
              <a:rPr lang="zh-CN" altLang="en-US" sz="2000">
                <a:solidFill>
                  <a:srgbClr val="9C0B15"/>
                </a:solidFill>
                <a:sym typeface="+mn-ea"/>
              </a:rPr>
              <a:t>FCB和索引</a:t>
            </a:r>
            <a:r>
              <a:rPr lang="zh-CN" altLang="en-US" sz="2000">
                <a:solidFill>
                  <a:srgbClr val="9C0B15"/>
                </a:solidFill>
                <a:sym typeface="+mn-ea"/>
              </a:rPr>
              <a:t>			</a:t>
            </a:r>
            <a:r>
              <a:rPr lang="zh-CN" altLang="en-US" sz="2000">
                <a:solidFill>
                  <a:srgbClr val="9C0B15"/>
                </a:solidFill>
                <a:sym typeface="+mn-ea"/>
              </a:rPr>
              <a:t>本身还需额外的块</a:t>
            </a:r>
            <a:r>
              <a:rPr lang="zh-CN" altLang="en-US" sz="2000">
                <a:sym typeface="+mn-ea"/>
              </a:rPr>
              <a:t>。</a:t>
            </a:r>
            <a:endParaRPr lang="zh-CN" altLang="en-US" sz="2000">
              <a:sym typeface="+mn-ea"/>
            </a:endParaRPr>
          </a:p>
          <a:p>
            <a:pPr algn="l">
              <a:buClrTx/>
              <a:buSzTx/>
              <a:buFontTx/>
            </a:pPr>
            <a:r>
              <a:rPr lang="en-US" altLang="zh-CN" sz="2000">
                <a:sym typeface="+mn-ea"/>
              </a:rPr>
              <a:t>		</a:t>
            </a:r>
            <a:r>
              <a:rPr lang="zh-CN" altLang="en-US" sz="2000">
                <a:sym typeface="+mn-ea"/>
              </a:rPr>
              <a:t>（</a:t>
            </a:r>
            <a:r>
              <a:rPr lang="en-US" altLang="zh-CN" sz="2000">
                <a:sym typeface="+mn-ea"/>
              </a:rPr>
              <a:t>1</a:t>
            </a:r>
            <a:r>
              <a:rPr lang="zh-CN" altLang="en-US" sz="2000">
                <a:sym typeface="+mn-ea"/>
              </a:rPr>
              <a:t>）若采取固定三级索引，则</a:t>
            </a:r>
            <a:r>
              <a:rPr lang="en-US" altLang="zh-CN" sz="2000">
                <a:sym typeface="+mn-ea"/>
              </a:rPr>
              <a:t>FCB</a:t>
            </a:r>
            <a:r>
              <a:rPr lang="zh-CN" altLang="en-US" sz="2000">
                <a:sym typeface="+mn-ea"/>
              </a:rPr>
              <a:t>需要一个块，索引需要两个块，</a:t>
            </a:r>
            <a:r>
              <a:rPr lang="en-US" altLang="zh-CN" sz="2000">
                <a:sym typeface="+mn-ea"/>
              </a:rPr>
              <a:t>		</a:t>
            </a:r>
            <a:r>
              <a:rPr lang="zh-CN" altLang="en-US" sz="2000">
                <a:sym typeface="+mn-ea"/>
              </a:rPr>
              <a:t>总计</a:t>
            </a:r>
            <a:r>
              <a:rPr lang="en-US" altLang="zh-CN" sz="2000">
                <a:sym typeface="+mn-ea"/>
              </a:rPr>
              <a:t>4</a:t>
            </a:r>
            <a:r>
              <a:rPr lang="zh-CN" altLang="en-US" sz="2000">
                <a:sym typeface="+mn-ea"/>
              </a:rPr>
              <a:t>个块，利用率不到</a:t>
            </a:r>
            <a:r>
              <a:rPr lang="en-US" altLang="zh-CN" sz="2000">
                <a:sym typeface="+mn-ea"/>
              </a:rPr>
              <a:t>25%</a:t>
            </a:r>
            <a:r>
              <a:rPr lang="zh-CN" altLang="en-US" sz="2000">
                <a:sym typeface="+mn-ea"/>
              </a:rPr>
              <a:t>。</a:t>
            </a:r>
            <a:endParaRPr lang="zh-CN" altLang="en-US" sz="2000">
              <a:sym typeface="+mn-ea"/>
            </a:endParaRPr>
          </a:p>
          <a:p>
            <a:pPr algn="l">
              <a:buClrTx/>
              <a:buSzTx/>
              <a:buFontTx/>
            </a:pPr>
            <a:r>
              <a:rPr lang="en-US" altLang="zh-CN" sz="2000">
                <a:sym typeface="+mn-ea"/>
              </a:rPr>
              <a:t>		</a:t>
            </a:r>
            <a:r>
              <a:rPr lang="zh-CN" altLang="en-US" sz="2000">
                <a:sym typeface="+mn-ea"/>
              </a:rPr>
              <a:t>（</a:t>
            </a:r>
            <a:r>
              <a:rPr lang="en-US" altLang="zh-CN" sz="2000">
                <a:sym typeface="+mn-ea"/>
              </a:rPr>
              <a:t>2</a:t>
            </a:r>
            <a:r>
              <a:rPr lang="zh-CN" altLang="en-US" sz="2000">
                <a:sym typeface="+mn-ea"/>
              </a:rPr>
              <a:t>）若采取混合索引，除</a:t>
            </a:r>
            <a:r>
              <a:rPr lang="en-US" altLang="zh-CN" sz="2000">
                <a:sym typeface="+mn-ea"/>
              </a:rPr>
              <a:t>FCB</a:t>
            </a:r>
            <a:r>
              <a:rPr lang="zh-CN" altLang="en-US" sz="2000">
                <a:sym typeface="+mn-ea"/>
              </a:rPr>
              <a:t>外，仅需要一个块来存放文件数据。</a:t>
            </a:r>
            <a:r>
              <a:rPr lang="en-US" altLang="zh-CN" sz="2000">
                <a:sym typeface="+mn-ea"/>
              </a:rPr>
              <a:t>		</a:t>
            </a:r>
            <a:r>
              <a:rPr lang="zh-CN" altLang="en-US" sz="2000">
                <a:sym typeface="+mn-ea"/>
              </a:rPr>
              <a:t>这样总计</a:t>
            </a:r>
            <a:r>
              <a:rPr lang="en-US" altLang="zh-CN" sz="2000">
                <a:sym typeface="+mn-ea"/>
              </a:rPr>
              <a:t>2</a:t>
            </a:r>
            <a:r>
              <a:rPr lang="zh-CN" altLang="en-US" sz="2000">
                <a:sym typeface="+mn-ea"/>
              </a:rPr>
              <a:t>个块，利用率提高到接近</a:t>
            </a:r>
            <a:r>
              <a:rPr lang="en-US" altLang="zh-CN" sz="2000">
                <a:sym typeface="+mn-ea"/>
              </a:rPr>
              <a:t>50%</a:t>
            </a:r>
            <a:r>
              <a:rPr lang="zh-CN" altLang="en-US" sz="2000">
                <a:sym typeface="+mn-ea"/>
              </a:rPr>
              <a:t>。</a:t>
            </a: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r>
              <a:rPr lang="zh-CN" altLang="en-US" sz="2000" b="1">
                <a:solidFill>
                  <a:srgbClr val="9C0B15"/>
                </a:solidFill>
                <a:sym typeface="+mn-ea"/>
              </a:rPr>
              <a:t>观察</a:t>
            </a:r>
            <a:r>
              <a:rPr lang="en-US" altLang="zh-CN" sz="2000">
                <a:sym typeface="+mn-ea"/>
              </a:rPr>
              <a:t>		FCB</a:t>
            </a:r>
            <a:r>
              <a:rPr lang="zh-CN" altLang="en-US" sz="2000">
                <a:sym typeface="+mn-ea"/>
              </a:rPr>
              <a:t>本身是</a:t>
            </a:r>
            <a:r>
              <a:rPr lang="en-US" altLang="zh-CN" sz="2000">
                <a:sym typeface="+mn-ea"/>
              </a:rPr>
              <a:t>2MB</a:t>
            </a:r>
            <a:r>
              <a:rPr lang="zh-CN" altLang="en-US" sz="2000">
                <a:sym typeface="+mn-ea"/>
              </a:rPr>
              <a:t>，而小文件的</a:t>
            </a:r>
            <a:r>
              <a:rPr lang="en-US" altLang="zh-CN" sz="2000">
                <a:sym typeface="+mn-ea"/>
              </a:rPr>
              <a:t>FCB</a:t>
            </a:r>
            <a:r>
              <a:rPr lang="zh-CN" altLang="en-US" sz="2000">
                <a:sym typeface="+mn-ea"/>
              </a:rPr>
              <a:t>中除了一些属性信息就只剩下</a:t>
            </a:r>
            <a:r>
              <a:rPr lang="zh-CN" altLang="en-US" sz="2000">
                <a:solidFill>
                  <a:srgbClr val="9C0B15"/>
                </a:solidFill>
                <a:sym typeface="+mn-ea"/>
              </a:rPr>
              <a:t>大量</a:t>
            </a:r>
            <a:r>
              <a:rPr lang="zh-CN" altLang="en-US" sz="2000">
                <a:solidFill>
                  <a:srgbClr val="9C0B15"/>
                </a:solidFill>
                <a:sym typeface="+mn-ea"/>
              </a:rPr>
              <a:t>		</a:t>
            </a:r>
            <a:r>
              <a:rPr lang="zh-CN" altLang="en-US" sz="2000">
                <a:solidFill>
                  <a:srgbClr val="9C0B15"/>
                </a:solidFill>
                <a:sym typeface="+mn-ea"/>
              </a:rPr>
              <a:t>未填充的索引</a:t>
            </a:r>
            <a:r>
              <a:rPr lang="zh-CN" altLang="en-US" sz="2000">
                <a:sym typeface="+mn-ea"/>
              </a:rPr>
              <a:t>。能否将</a:t>
            </a:r>
            <a:r>
              <a:rPr lang="en-US" altLang="zh-CN" sz="2000">
                <a:sym typeface="+mn-ea"/>
              </a:rPr>
              <a:t>FCB</a:t>
            </a:r>
            <a:r>
              <a:rPr lang="zh-CN" altLang="en-US" sz="2000">
                <a:sym typeface="+mn-ea"/>
              </a:rPr>
              <a:t>内部的这些空间</a:t>
            </a:r>
            <a:r>
              <a:rPr lang="zh-CN" altLang="en-US" sz="2000">
                <a:sym typeface="+mn-ea"/>
              </a:rPr>
              <a:t>利用起来？</a:t>
            </a: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r>
              <a:rPr lang="zh-CN" altLang="en-US" sz="2000">
                <a:sym typeface="+mn-ea"/>
              </a:rPr>
              <a:t>【图】</a:t>
            </a:r>
            <a:r>
              <a:rPr lang="zh-CN" altLang="en-US" sz="2000">
                <a:sym typeface="+mn-ea"/>
              </a:rPr>
              <a:t>混合索引</a:t>
            </a:r>
            <a:endParaRPr lang="zh-CN" altLang="en-US" sz="2000">
              <a:sym typeface="+mn-ea"/>
            </a:endParaRPr>
          </a:p>
        </p:txBody>
      </p:sp>
    </p:spTree>
    <p:custDataLst>
      <p:tags r:id="rId2"/>
    </p:custData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201295" y="159385"/>
            <a:ext cx="9457690" cy="6554470"/>
          </a:xfrm>
          <a:prstGeom prst="rect">
            <a:avLst/>
          </a:prstGeom>
          <a:noFill/>
        </p:spPr>
        <p:txBody>
          <a:bodyPr wrap="square" rtlCol="0">
            <a:spAutoFit/>
          </a:bodyPr>
          <a:p>
            <a:pPr algn="ctr">
              <a:buClrTx/>
              <a:buSzTx/>
              <a:buFontTx/>
            </a:pPr>
            <a:r>
              <a:rPr lang="zh-CN" altLang="en-US" sz="2000" b="1">
                <a:solidFill>
                  <a:srgbClr val="9C0B15"/>
                </a:solidFill>
              </a:rPr>
              <a:t>文件的存储：</a:t>
            </a:r>
            <a:r>
              <a:rPr lang="zh-CN" altLang="en-US" sz="2000" b="1">
                <a:solidFill>
                  <a:srgbClr val="9C0B15"/>
                </a:solidFill>
              </a:rPr>
              <a:t>混合索引法的</a:t>
            </a:r>
            <a:r>
              <a:rPr lang="zh-CN" altLang="en-US" sz="2000" b="1">
                <a:solidFill>
                  <a:srgbClr val="9C0B15"/>
                </a:solidFill>
              </a:rPr>
              <a:t>继续改进</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sym typeface="+mn-ea"/>
              </a:rPr>
              <a:t>直接内容法</a:t>
            </a:r>
            <a:r>
              <a:rPr lang="en-US" altLang="zh-CN" sz="2000">
                <a:sym typeface="+mn-ea"/>
              </a:rPr>
              <a:t>	</a:t>
            </a:r>
            <a:r>
              <a:rPr lang="zh-CN" altLang="en-US" sz="2000">
                <a:sym typeface="+mn-ea"/>
              </a:rPr>
              <a:t>在文件非常小时，允许将文件内容直接记录在</a:t>
            </a:r>
            <a:r>
              <a:rPr lang="en-US" altLang="zh-CN" sz="2000">
                <a:sym typeface="+mn-ea"/>
              </a:rPr>
              <a:t>FCB</a:t>
            </a:r>
            <a:r>
              <a:rPr lang="zh-CN" altLang="en-US" sz="2000">
                <a:sym typeface="+mn-ea"/>
              </a:rPr>
              <a:t>中。从连续存储</a:t>
            </a:r>
            <a:r>
              <a:rPr lang="en-US" altLang="zh-CN" sz="2000">
                <a:sym typeface="+mn-ea"/>
              </a:rPr>
              <a:t>			</a:t>
            </a:r>
            <a:r>
              <a:rPr lang="zh-CN" altLang="en-US" sz="2000">
                <a:sym typeface="+mn-ea"/>
              </a:rPr>
              <a:t>法的视角出发，这可以看作是</a:t>
            </a:r>
            <a:r>
              <a:rPr lang="zh-CN" altLang="en-US" sz="2000">
                <a:solidFill>
                  <a:srgbClr val="9C0B15"/>
                </a:solidFill>
                <a:sym typeface="+mn-ea"/>
              </a:rPr>
              <a:t>连续存储法的一种应用</a:t>
            </a:r>
            <a:r>
              <a:rPr lang="zh-CN" altLang="en-US" sz="2000">
                <a:sym typeface="+mn-ea"/>
              </a:rPr>
              <a:t>；从索引存储</a:t>
            </a:r>
            <a:r>
              <a:rPr lang="en-US" altLang="zh-CN" sz="2000">
                <a:sym typeface="+mn-ea"/>
              </a:rPr>
              <a:t>		</a:t>
            </a:r>
            <a:r>
              <a:rPr lang="zh-CN" altLang="en-US" sz="2000">
                <a:sym typeface="+mn-ea"/>
              </a:rPr>
              <a:t>法</a:t>
            </a:r>
            <a:r>
              <a:rPr lang="zh-CN" altLang="en-US" sz="2000">
                <a:sym typeface="+mn-ea"/>
              </a:rPr>
              <a:t>的视角出发，这可以看作是</a:t>
            </a:r>
            <a:r>
              <a:rPr lang="zh-CN" altLang="en-US" sz="2000">
                <a:solidFill>
                  <a:srgbClr val="9C0B15"/>
                </a:solidFill>
                <a:sym typeface="+mn-ea"/>
              </a:rPr>
              <a:t>“零级索引”</a:t>
            </a:r>
            <a:r>
              <a:rPr lang="zh-CN" altLang="en-US" sz="2000">
                <a:sym typeface="+mn-ea"/>
              </a:rPr>
              <a:t>，它们的内容直接就是</a:t>
            </a:r>
            <a:r>
              <a:rPr lang="en-US" altLang="zh-CN" sz="2000">
                <a:sym typeface="+mn-ea"/>
              </a:rPr>
              <a:t>		</a:t>
            </a:r>
            <a:r>
              <a:rPr lang="zh-CN" altLang="en-US" sz="2000">
                <a:sym typeface="+mn-ea"/>
              </a:rPr>
              <a:t>文件内容。</a:t>
            </a:r>
            <a:endParaRPr lang="zh-CN" altLang="en-US" sz="2000">
              <a:sym typeface="+mn-ea"/>
            </a:endParaRPr>
          </a:p>
          <a:p>
            <a:pPr algn="l">
              <a:buClrTx/>
              <a:buSzTx/>
              <a:buFontTx/>
            </a:pPr>
            <a:endParaRPr lang="zh-CN" altLang="en-US" sz="2000">
              <a:sym typeface="+mn-ea"/>
            </a:endParaRPr>
          </a:p>
          <a:p>
            <a:pPr algn="l">
              <a:buClrTx/>
              <a:buSzTx/>
              <a:buFontTx/>
            </a:pPr>
            <a:r>
              <a:rPr lang="zh-CN" altLang="en-US" sz="2000" b="1">
                <a:solidFill>
                  <a:srgbClr val="9C0B15"/>
                </a:solidFill>
                <a:sym typeface="+mn-ea"/>
              </a:rPr>
              <a:t>回顾</a:t>
            </a:r>
            <a:r>
              <a:rPr lang="en-US" altLang="zh-CN" sz="2000">
                <a:sym typeface="+mn-ea"/>
              </a:rPr>
              <a:t>		</a:t>
            </a:r>
            <a:r>
              <a:rPr lang="zh-CN" altLang="en-US" sz="2000">
                <a:sym typeface="+mn-ea"/>
              </a:rPr>
              <a:t>回顾之前的问题。若假设</a:t>
            </a:r>
            <a:r>
              <a:rPr lang="en-US" altLang="zh-CN" sz="2000">
                <a:sym typeface="+mn-ea"/>
              </a:rPr>
              <a:t>FCB</a:t>
            </a:r>
            <a:r>
              <a:rPr lang="zh-CN" altLang="en-US" sz="2000">
                <a:sym typeface="+mn-ea"/>
              </a:rPr>
              <a:t>中属性信息是</a:t>
            </a:r>
            <a:r>
              <a:rPr lang="en-US" altLang="zh-CN" sz="2000">
                <a:sym typeface="+mn-ea"/>
              </a:rPr>
              <a:t>100kB</a:t>
            </a:r>
            <a:r>
              <a:rPr lang="zh-CN" altLang="en-US" sz="2000">
                <a:sym typeface="+mn-ea"/>
              </a:rPr>
              <a:t>以内，则此时仅需</a:t>
            </a:r>
            <a:r>
              <a:rPr lang="en-US" altLang="zh-CN" sz="2000">
                <a:sym typeface="+mn-ea"/>
              </a:rPr>
              <a:t>		</a:t>
            </a:r>
            <a:r>
              <a:rPr lang="zh-CN" altLang="en-US" sz="2000">
                <a:sym typeface="+mn-ea"/>
              </a:rPr>
              <a:t>要一个块，存储利用率提高到</a:t>
            </a:r>
            <a:r>
              <a:rPr lang="en-US" altLang="zh-CN" sz="2000">
                <a:sym typeface="+mn-ea"/>
              </a:rPr>
              <a:t>100%</a:t>
            </a:r>
            <a:r>
              <a:rPr lang="zh-CN" altLang="en-US" sz="2000">
                <a:sym typeface="+mn-ea"/>
              </a:rPr>
              <a:t>。</a:t>
            </a: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r>
              <a:rPr lang="zh-CN" altLang="en-US" sz="2000" b="1">
                <a:solidFill>
                  <a:srgbClr val="9C0B15"/>
                </a:solidFill>
                <a:sym typeface="+mn-ea"/>
              </a:rPr>
              <a:t>问题</a:t>
            </a:r>
            <a:r>
              <a:rPr lang="en-US" altLang="zh-CN" sz="2000">
                <a:sym typeface="+mn-ea"/>
              </a:rPr>
              <a:t>		</a:t>
            </a:r>
            <a:r>
              <a:rPr lang="zh-CN" altLang="en-US" sz="2000">
                <a:sym typeface="+mn-ea"/>
              </a:rPr>
              <a:t>如果文件的大小是</a:t>
            </a:r>
            <a:r>
              <a:rPr lang="en-US" altLang="zh-CN" sz="2000">
                <a:sym typeface="+mn-ea"/>
              </a:rPr>
              <a:t>4</a:t>
            </a:r>
            <a:r>
              <a:rPr lang="en-US" altLang="zh-CN" sz="2000">
                <a:sym typeface="+mn-ea"/>
              </a:rPr>
              <a:t>kB</a:t>
            </a:r>
            <a:r>
              <a:rPr lang="zh-CN" altLang="en-US" sz="2000">
                <a:sym typeface="+mn-ea"/>
              </a:rPr>
              <a:t>呢？</a:t>
            </a:r>
            <a:endParaRPr lang="zh-CN" altLang="en-US" sz="2000">
              <a:sym typeface="+mn-ea"/>
            </a:endParaRPr>
          </a:p>
        </p:txBody>
      </p:sp>
      <p:grpSp>
        <p:nvGrpSpPr>
          <p:cNvPr id="5" name="组合 4"/>
          <p:cNvGrpSpPr/>
          <p:nvPr/>
        </p:nvGrpSpPr>
        <p:grpSpPr>
          <a:xfrm>
            <a:off x="358775" y="3211830"/>
            <a:ext cx="9069070" cy="2887980"/>
            <a:chOff x="597" y="4957"/>
            <a:chExt cx="14282" cy="4548"/>
          </a:xfrm>
        </p:grpSpPr>
        <p:sp>
          <p:nvSpPr>
            <p:cNvPr id="67" name="矩形 66"/>
            <p:cNvSpPr/>
            <p:nvPr>
              <p:custDataLst>
                <p:tags r:id="rId2"/>
              </p:custDataLst>
            </p:nvPr>
          </p:nvSpPr>
          <p:spPr>
            <a:xfrm>
              <a:off x="1863" y="6300"/>
              <a:ext cx="1742" cy="553"/>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sp>
          <p:nvSpPr>
            <p:cNvPr id="69" name="矩形 68"/>
            <p:cNvSpPr/>
            <p:nvPr>
              <p:custDataLst>
                <p:tags r:id="rId3"/>
              </p:custDataLst>
            </p:nvPr>
          </p:nvSpPr>
          <p:spPr>
            <a:xfrm>
              <a:off x="1864" y="6853"/>
              <a:ext cx="1741" cy="553"/>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二级索引</a:t>
              </a:r>
              <a:endParaRPr lang="zh-CN" altLang="en-US">
                <a:solidFill>
                  <a:schemeClr val="bg1"/>
                </a:solidFill>
                <a:sym typeface="+mn-ea"/>
              </a:endParaRPr>
            </a:p>
          </p:txBody>
        </p:sp>
        <p:sp>
          <p:nvSpPr>
            <p:cNvPr id="81" name="矩形 80"/>
            <p:cNvSpPr/>
            <p:nvPr>
              <p:custDataLst>
                <p:tags r:id="rId4"/>
              </p:custDataLst>
            </p:nvPr>
          </p:nvSpPr>
          <p:spPr>
            <a:xfrm>
              <a:off x="1863" y="5745"/>
              <a:ext cx="1741" cy="553"/>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a:t>
              </a:r>
              <a:r>
                <a:rPr lang="zh-CN" altLang="en-US">
                  <a:solidFill>
                    <a:schemeClr val="bg1"/>
                  </a:solidFill>
                  <a:sym typeface="+mn-ea"/>
                </a:rPr>
                <a:t>索引</a:t>
              </a:r>
              <a:endParaRPr lang="zh-CN" altLang="en-US">
                <a:solidFill>
                  <a:schemeClr val="bg1"/>
                </a:solidFill>
                <a:sym typeface="+mn-ea"/>
              </a:endParaRPr>
            </a:p>
          </p:txBody>
        </p:sp>
        <p:sp>
          <p:nvSpPr>
            <p:cNvPr id="68" name="矩形 67"/>
            <p:cNvSpPr/>
            <p:nvPr>
              <p:custDataLst>
                <p:tags r:id="rId5"/>
              </p:custDataLst>
            </p:nvPr>
          </p:nvSpPr>
          <p:spPr>
            <a:xfrm>
              <a:off x="1863" y="7406"/>
              <a:ext cx="1741" cy="553"/>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三级索引</a:t>
              </a:r>
              <a:endParaRPr lang="zh-CN" altLang="en-US">
                <a:solidFill>
                  <a:schemeClr val="bg1"/>
                </a:solidFill>
                <a:sym typeface="+mn-ea"/>
              </a:endParaRPr>
            </a:p>
          </p:txBody>
        </p:sp>
        <p:sp>
          <p:nvSpPr>
            <p:cNvPr id="80" name="矩形 79"/>
            <p:cNvSpPr/>
            <p:nvPr>
              <p:custDataLst>
                <p:tags r:id="rId6"/>
              </p:custDataLst>
            </p:nvPr>
          </p:nvSpPr>
          <p:spPr>
            <a:xfrm>
              <a:off x="5016" y="4957"/>
              <a:ext cx="1741"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0</a:t>
              </a:r>
              <a:endParaRPr lang="en-US" altLang="zh-CN">
                <a:solidFill>
                  <a:schemeClr val="bg1"/>
                </a:solidFill>
                <a:sym typeface="+mn-ea"/>
              </a:endParaRPr>
            </a:p>
          </p:txBody>
        </p:sp>
        <p:cxnSp>
          <p:nvCxnSpPr>
            <p:cNvPr id="83" name="直接箭头连接符 82"/>
            <p:cNvCxnSpPr>
              <a:stCxn id="81" idx="3"/>
              <a:endCxn id="80" idx="1"/>
            </p:cNvCxnSpPr>
            <p:nvPr>
              <p:custDataLst>
                <p:tags r:id="rId7"/>
              </p:custDataLst>
            </p:nvPr>
          </p:nvCxnSpPr>
          <p:spPr>
            <a:xfrm flipV="1">
              <a:off x="3604" y="5234"/>
              <a:ext cx="1412" cy="788"/>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p:cNvSpPr/>
            <p:nvPr>
              <p:custDataLst>
                <p:tags r:id="rId8"/>
              </p:custDataLst>
            </p:nvPr>
          </p:nvSpPr>
          <p:spPr>
            <a:xfrm>
              <a:off x="5018" y="6644"/>
              <a:ext cx="1742"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sp>
          <p:nvSpPr>
            <p:cNvPr id="88" name="矩形 87"/>
            <p:cNvSpPr/>
            <p:nvPr>
              <p:custDataLst>
                <p:tags r:id="rId9"/>
              </p:custDataLst>
            </p:nvPr>
          </p:nvSpPr>
          <p:spPr>
            <a:xfrm>
              <a:off x="5019" y="7197"/>
              <a:ext cx="1741"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sp>
          <p:nvSpPr>
            <p:cNvPr id="89" name="矩形 88"/>
            <p:cNvSpPr/>
            <p:nvPr>
              <p:custDataLst>
                <p:tags r:id="rId10"/>
              </p:custDataLst>
            </p:nvPr>
          </p:nvSpPr>
          <p:spPr>
            <a:xfrm>
              <a:off x="5017" y="5810"/>
              <a:ext cx="1741"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1</a:t>
              </a:r>
              <a:endParaRPr lang="en-US" altLang="zh-CN">
                <a:solidFill>
                  <a:schemeClr val="bg1"/>
                </a:solidFill>
                <a:sym typeface="+mn-ea"/>
              </a:endParaRPr>
            </a:p>
          </p:txBody>
        </p:sp>
        <p:cxnSp>
          <p:nvCxnSpPr>
            <p:cNvPr id="91" name="直接箭头连接符 90"/>
            <p:cNvCxnSpPr>
              <a:stCxn id="67" idx="3"/>
              <a:endCxn id="89" idx="1"/>
            </p:cNvCxnSpPr>
            <p:nvPr>
              <p:custDataLst>
                <p:tags r:id="rId11"/>
              </p:custDataLst>
            </p:nvPr>
          </p:nvCxnSpPr>
          <p:spPr>
            <a:xfrm flipV="1">
              <a:off x="3605" y="6087"/>
              <a:ext cx="1412" cy="49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93" name="矩形 92"/>
            <p:cNvSpPr/>
            <p:nvPr>
              <p:custDataLst>
                <p:tags r:id="rId12"/>
              </p:custDataLst>
            </p:nvPr>
          </p:nvSpPr>
          <p:spPr>
            <a:xfrm>
              <a:off x="7952" y="6644"/>
              <a:ext cx="1742"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3</a:t>
              </a:r>
              <a:endParaRPr lang="en-US" altLang="zh-CN">
                <a:solidFill>
                  <a:schemeClr val="bg1"/>
                </a:solidFill>
                <a:sym typeface="+mn-ea"/>
              </a:endParaRPr>
            </a:p>
          </p:txBody>
        </p:sp>
        <p:sp>
          <p:nvSpPr>
            <p:cNvPr id="94" name="矩形 93"/>
            <p:cNvSpPr/>
            <p:nvPr>
              <p:custDataLst>
                <p:tags r:id="rId13"/>
              </p:custDataLst>
            </p:nvPr>
          </p:nvSpPr>
          <p:spPr>
            <a:xfrm>
              <a:off x="10346" y="6990"/>
              <a:ext cx="1741"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a:t>
              </a:r>
              <a:r>
                <a:rPr lang="zh-CN" altLang="en-US">
                  <a:solidFill>
                    <a:schemeClr val="bg1"/>
                  </a:solidFill>
                  <a:sym typeface="+mn-ea"/>
                </a:rPr>
                <a:t>索引</a:t>
              </a:r>
              <a:endParaRPr lang="zh-CN" altLang="en-US">
                <a:solidFill>
                  <a:schemeClr val="bg1"/>
                </a:solidFill>
                <a:sym typeface="+mn-ea"/>
              </a:endParaRPr>
            </a:p>
          </p:txBody>
        </p:sp>
        <p:sp>
          <p:nvSpPr>
            <p:cNvPr id="95" name="矩形 94"/>
            <p:cNvSpPr/>
            <p:nvPr>
              <p:custDataLst>
                <p:tags r:id="rId14"/>
              </p:custDataLst>
            </p:nvPr>
          </p:nvSpPr>
          <p:spPr>
            <a:xfrm>
              <a:off x="7952" y="5814"/>
              <a:ext cx="1741"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2</a:t>
              </a:r>
              <a:endParaRPr lang="en-US" altLang="zh-CN">
                <a:solidFill>
                  <a:schemeClr val="bg1"/>
                </a:solidFill>
                <a:sym typeface="+mn-ea"/>
              </a:endParaRPr>
            </a:p>
          </p:txBody>
        </p:sp>
        <p:sp>
          <p:nvSpPr>
            <p:cNvPr id="96" name="矩形 95"/>
            <p:cNvSpPr/>
            <p:nvPr>
              <p:custDataLst>
                <p:tags r:id="rId15"/>
              </p:custDataLst>
            </p:nvPr>
          </p:nvSpPr>
          <p:spPr>
            <a:xfrm>
              <a:off x="10346" y="7543"/>
              <a:ext cx="1741"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cxnSp>
          <p:nvCxnSpPr>
            <p:cNvPr id="97" name="直接箭头连接符 96"/>
            <p:cNvCxnSpPr>
              <a:stCxn id="69" idx="3"/>
              <a:endCxn id="87" idx="1"/>
            </p:cNvCxnSpPr>
            <p:nvPr>
              <p:custDataLst>
                <p:tags r:id="rId16"/>
              </p:custDataLst>
            </p:nvPr>
          </p:nvCxnSpPr>
          <p:spPr>
            <a:xfrm flipV="1">
              <a:off x="3605" y="6921"/>
              <a:ext cx="1413" cy="209"/>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custDataLst>
                <p:tags r:id="rId17"/>
              </p:custDataLst>
            </p:nvPr>
          </p:nvSpPr>
          <p:spPr>
            <a:xfrm>
              <a:off x="13137" y="7337"/>
              <a:ext cx="1742" cy="553"/>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5</a:t>
              </a:r>
              <a:endParaRPr lang="en-US" altLang="zh-CN">
                <a:solidFill>
                  <a:schemeClr val="bg1"/>
                </a:solidFill>
                <a:sym typeface="+mn-ea"/>
              </a:endParaRPr>
            </a:p>
          </p:txBody>
        </p:sp>
        <p:sp>
          <p:nvSpPr>
            <p:cNvPr id="99" name="矩形 98"/>
            <p:cNvSpPr/>
            <p:nvPr>
              <p:custDataLst>
                <p:tags r:id="rId18"/>
              </p:custDataLst>
            </p:nvPr>
          </p:nvSpPr>
          <p:spPr>
            <a:xfrm>
              <a:off x="13137" y="8124"/>
              <a:ext cx="1741" cy="553"/>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6</a:t>
              </a:r>
              <a:endParaRPr lang="en-US" altLang="zh-CN">
                <a:solidFill>
                  <a:schemeClr val="bg1"/>
                </a:solidFill>
                <a:sym typeface="+mn-ea"/>
              </a:endParaRPr>
            </a:p>
          </p:txBody>
        </p:sp>
        <p:sp>
          <p:nvSpPr>
            <p:cNvPr id="100" name="矩形 99"/>
            <p:cNvSpPr/>
            <p:nvPr>
              <p:custDataLst>
                <p:tags r:id="rId19"/>
              </p:custDataLst>
            </p:nvPr>
          </p:nvSpPr>
          <p:spPr>
            <a:xfrm>
              <a:off x="13137" y="6577"/>
              <a:ext cx="1741" cy="553"/>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4</a:t>
              </a:r>
              <a:endParaRPr lang="en-US" altLang="zh-CN">
                <a:solidFill>
                  <a:schemeClr val="bg1"/>
                </a:solidFill>
                <a:sym typeface="+mn-ea"/>
              </a:endParaRPr>
            </a:p>
          </p:txBody>
        </p:sp>
        <p:sp>
          <p:nvSpPr>
            <p:cNvPr id="101" name="矩形 100"/>
            <p:cNvSpPr/>
            <p:nvPr>
              <p:custDataLst>
                <p:tags r:id="rId20"/>
              </p:custDataLst>
            </p:nvPr>
          </p:nvSpPr>
          <p:spPr>
            <a:xfrm>
              <a:off x="13137" y="8926"/>
              <a:ext cx="1741" cy="553"/>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7</a:t>
              </a:r>
              <a:endParaRPr lang="en-US" altLang="zh-CN">
                <a:solidFill>
                  <a:schemeClr val="bg1"/>
                </a:solidFill>
                <a:sym typeface="+mn-ea"/>
              </a:endParaRPr>
            </a:p>
          </p:txBody>
        </p:sp>
        <p:cxnSp>
          <p:nvCxnSpPr>
            <p:cNvPr id="102" name="直接箭头连接符 101"/>
            <p:cNvCxnSpPr>
              <a:stCxn id="87" idx="3"/>
              <a:endCxn id="95" idx="1"/>
            </p:cNvCxnSpPr>
            <p:nvPr>
              <p:custDataLst>
                <p:tags r:id="rId21"/>
              </p:custDataLst>
            </p:nvPr>
          </p:nvCxnSpPr>
          <p:spPr>
            <a:xfrm flipV="1">
              <a:off x="6760" y="6091"/>
              <a:ext cx="1192" cy="83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88" idx="3"/>
              <a:endCxn id="93" idx="1"/>
            </p:cNvCxnSpPr>
            <p:nvPr>
              <p:custDataLst>
                <p:tags r:id="rId22"/>
              </p:custDataLst>
            </p:nvPr>
          </p:nvCxnSpPr>
          <p:spPr>
            <a:xfrm flipV="1">
              <a:off x="6760" y="6921"/>
              <a:ext cx="1192" cy="553"/>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68" idx="3"/>
              <a:endCxn id="28" idx="1"/>
            </p:cNvCxnSpPr>
            <p:nvPr>
              <p:custDataLst>
                <p:tags r:id="rId23"/>
              </p:custDataLst>
            </p:nvPr>
          </p:nvCxnSpPr>
          <p:spPr>
            <a:xfrm>
              <a:off x="3604" y="7683"/>
              <a:ext cx="1413" cy="657"/>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custDataLst>
                <p:tags r:id="rId24"/>
              </p:custDataLst>
            </p:nvPr>
          </p:nvSpPr>
          <p:spPr>
            <a:xfrm>
              <a:off x="5017" y="8063"/>
              <a:ext cx="1742"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二级索引</a:t>
              </a:r>
              <a:endParaRPr lang="zh-CN" altLang="en-US">
                <a:solidFill>
                  <a:schemeClr val="bg1"/>
                </a:solidFill>
                <a:sym typeface="+mn-ea"/>
              </a:endParaRPr>
            </a:p>
          </p:txBody>
        </p:sp>
        <p:sp>
          <p:nvSpPr>
            <p:cNvPr id="60" name="矩形 59"/>
            <p:cNvSpPr/>
            <p:nvPr>
              <p:custDataLst>
                <p:tags r:id="rId25"/>
              </p:custDataLst>
            </p:nvPr>
          </p:nvSpPr>
          <p:spPr>
            <a:xfrm>
              <a:off x="5018" y="8616"/>
              <a:ext cx="1741"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二级索引</a:t>
              </a:r>
              <a:endParaRPr lang="zh-CN" altLang="en-US">
                <a:solidFill>
                  <a:schemeClr val="bg1"/>
                </a:solidFill>
                <a:sym typeface="+mn-ea"/>
              </a:endParaRPr>
            </a:p>
          </p:txBody>
        </p:sp>
        <p:sp>
          <p:nvSpPr>
            <p:cNvPr id="61" name="矩形 60"/>
            <p:cNvSpPr/>
            <p:nvPr>
              <p:custDataLst>
                <p:tags r:id="rId26"/>
              </p:custDataLst>
            </p:nvPr>
          </p:nvSpPr>
          <p:spPr>
            <a:xfrm>
              <a:off x="10346" y="8400"/>
              <a:ext cx="1741"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sp>
          <p:nvSpPr>
            <p:cNvPr id="62" name="矩形 61"/>
            <p:cNvSpPr/>
            <p:nvPr>
              <p:custDataLst>
                <p:tags r:id="rId27"/>
              </p:custDataLst>
            </p:nvPr>
          </p:nvSpPr>
          <p:spPr>
            <a:xfrm>
              <a:off x="10346" y="8953"/>
              <a:ext cx="1741"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cxnSp>
          <p:nvCxnSpPr>
            <p:cNvPr id="63" name="直接箭头连接符 62"/>
            <p:cNvCxnSpPr>
              <a:stCxn id="28" idx="3"/>
              <a:endCxn id="94" idx="1"/>
            </p:cNvCxnSpPr>
            <p:nvPr>
              <p:custDataLst>
                <p:tags r:id="rId28"/>
              </p:custDataLst>
            </p:nvPr>
          </p:nvCxnSpPr>
          <p:spPr>
            <a:xfrm flipV="1">
              <a:off x="6759" y="7267"/>
              <a:ext cx="3587" cy="1073"/>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60" idx="3"/>
              <a:endCxn id="61" idx="1"/>
            </p:cNvCxnSpPr>
            <p:nvPr>
              <p:custDataLst>
                <p:tags r:id="rId29"/>
              </p:custDataLst>
            </p:nvPr>
          </p:nvCxnSpPr>
          <p:spPr>
            <a:xfrm flipV="1">
              <a:off x="6759" y="8677"/>
              <a:ext cx="3587" cy="216"/>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61" idx="3"/>
              <a:endCxn id="99" idx="1"/>
            </p:cNvCxnSpPr>
            <p:nvPr>
              <p:custDataLst>
                <p:tags r:id="rId30"/>
              </p:custDataLst>
            </p:nvPr>
          </p:nvCxnSpPr>
          <p:spPr>
            <a:xfrm flipV="1">
              <a:off x="12087" y="8401"/>
              <a:ext cx="1050" cy="276"/>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62" idx="3"/>
              <a:endCxn id="101" idx="1"/>
            </p:cNvCxnSpPr>
            <p:nvPr>
              <p:custDataLst>
                <p:tags r:id="rId31"/>
              </p:custDataLst>
            </p:nvPr>
          </p:nvCxnSpPr>
          <p:spPr>
            <a:xfrm flipV="1">
              <a:off x="12087" y="9203"/>
              <a:ext cx="1050" cy="27"/>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94" idx="3"/>
              <a:endCxn id="100" idx="1"/>
            </p:cNvCxnSpPr>
            <p:nvPr>
              <p:custDataLst>
                <p:tags r:id="rId32"/>
              </p:custDataLst>
            </p:nvPr>
          </p:nvCxnSpPr>
          <p:spPr>
            <a:xfrm flipV="1">
              <a:off x="12087" y="6854"/>
              <a:ext cx="1050" cy="413"/>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96" idx="3"/>
              <a:endCxn id="98" idx="1"/>
            </p:cNvCxnSpPr>
            <p:nvPr>
              <p:custDataLst>
                <p:tags r:id="rId33"/>
              </p:custDataLst>
            </p:nvPr>
          </p:nvCxnSpPr>
          <p:spPr>
            <a:xfrm flipV="1">
              <a:off x="12087" y="7614"/>
              <a:ext cx="1050" cy="206"/>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p:cNvSpPr/>
            <p:nvPr>
              <p:custDataLst>
                <p:tags r:id="rId34"/>
              </p:custDataLst>
            </p:nvPr>
          </p:nvSpPr>
          <p:spPr>
            <a:xfrm>
              <a:off x="597" y="5745"/>
              <a:ext cx="655" cy="2213"/>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0</a:t>
              </a:r>
              <a:endParaRPr lang="en-US" altLang="zh-CN">
                <a:solidFill>
                  <a:schemeClr val="bg1"/>
                </a:solidFill>
                <a:sym typeface="+mn-ea"/>
              </a:endParaRPr>
            </a:p>
          </p:txBody>
        </p:sp>
        <p:sp>
          <p:nvSpPr>
            <p:cNvPr id="4" name="文本框 3"/>
            <p:cNvSpPr txBox="1"/>
            <p:nvPr/>
          </p:nvSpPr>
          <p:spPr>
            <a:xfrm>
              <a:off x="1252" y="6550"/>
              <a:ext cx="612" cy="580"/>
            </a:xfrm>
            <a:prstGeom prst="rect">
              <a:avLst/>
            </a:prstGeom>
            <a:noFill/>
          </p:spPr>
          <p:txBody>
            <a:bodyPr wrap="square" rtlCol="0">
              <a:spAutoFit/>
            </a:bodyPr>
            <a:p>
              <a:r>
                <a:rPr lang="zh-CN" altLang="en-US" b="1"/>
                <a:t>或</a:t>
              </a:r>
              <a:endParaRPr lang="zh-CN" altLang="en-US" b="1"/>
            </a:p>
          </p:txBody>
        </p:sp>
      </p:grpSp>
    </p:spTree>
    <p:custDataLst>
      <p:tags r:id="rId35"/>
    </p:custData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6554470"/>
          </a:xfrm>
          <a:prstGeom prst="rect">
            <a:avLst/>
          </a:prstGeom>
          <a:noFill/>
        </p:spPr>
        <p:txBody>
          <a:bodyPr wrap="square" rtlCol="0">
            <a:spAutoFit/>
          </a:bodyPr>
          <a:p>
            <a:pPr algn="ctr">
              <a:buClrTx/>
              <a:buSzTx/>
              <a:buFontTx/>
            </a:pPr>
            <a:r>
              <a:rPr lang="zh-CN" altLang="en-US" sz="2000" b="1">
                <a:solidFill>
                  <a:srgbClr val="9C0B15"/>
                </a:solidFill>
              </a:rPr>
              <a:t>空闲块的组织</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sym typeface="+mn-ea"/>
              </a:rPr>
              <a:t>问题一</a:t>
            </a:r>
            <a:r>
              <a:rPr lang="en-US" altLang="zh-CN" sz="2000">
                <a:sym typeface="+mn-ea"/>
              </a:rPr>
              <a:t>		</a:t>
            </a:r>
            <a:r>
              <a:rPr lang="zh-CN" altLang="en-US" sz="2000">
                <a:sym typeface="+mn-ea"/>
              </a:rPr>
              <a:t>文件系统中的</a:t>
            </a:r>
            <a:r>
              <a:rPr lang="zh-CN" altLang="en-US" sz="2000">
                <a:solidFill>
                  <a:srgbClr val="9C0B15"/>
                </a:solidFill>
                <a:sym typeface="+mn-ea"/>
              </a:rPr>
              <a:t>暂未被占用的物理块称为空闲块</a:t>
            </a:r>
            <a:r>
              <a:rPr lang="zh-CN" altLang="en-US" sz="2000">
                <a:sym typeface="+mn-ea"/>
              </a:rPr>
              <a:t>。它们需要做特殊</a:t>
            </a:r>
            <a:r>
              <a:rPr lang="en-US" altLang="zh-CN" sz="2000">
                <a:sym typeface="+mn-ea"/>
              </a:rPr>
              <a:t>			</a:t>
            </a:r>
            <a:r>
              <a:rPr lang="zh-CN" altLang="en-US" sz="2000">
                <a:sym typeface="+mn-ea"/>
              </a:rPr>
              <a:t>处理吗？能否利用上面介绍过的数据结构存储空闲块？</a:t>
            </a:r>
            <a:endParaRPr lang="zh-CN" altLang="en-US" sz="2000">
              <a:sym typeface="+mn-ea"/>
            </a:endParaRPr>
          </a:p>
          <a:p>
            <a:pPr algn="l">
              <a:buClrTx/>
              <a:buSzTx/>
              <a:buFontTx/>
            </a:pPr>
            <a:endParaRPr lang="zh-CN" altLang="en-US" sz="2000">
              <a:sym typeface="+mn-ea"/>
            </a:endParaRPr>
          </a:p>
          <a:p>
            <a:pPr algn="l">
              <a:buClrTx/>
              <a:buSzTx/>
              <a:buFontTx/>
            </a:pPr>
            <a:r>
              <a:rPr lang="en-US" altLang="zh-CN" sz="2000">
                <a:sym typeface="+mn-ea"/>
              </a:rPr>
              <a:t>		</a:t>
            </a:r>
            <a:r>
              <a:rPr lang="zh-CN" altLang="en-US" sz="2000" b="1">
                <a:solidFill>
                  <a:srgbClr val="9C0B15"/>
                </a:solidFill>
                <a:sym typeface="+mn-ea"/>
              </a:rPr>
              <a:t>提示</a:t>
            </a:r>
            <a:r>
              <a:rPr lang="en-US" altLang="zh-CN" sz="2000">
                <a:sym typeface="+mn-ea"/>
              </a:rPr>
              <a:t>	</a:t>
            </a:r>
            <a:r>
              <a:rPr lang="zh-CN" altLang="en-US" sz="2000">
                <a:sym typeface="+mn-ea"/>
              </a:rPr>
              <a:t>将空闲块塞进一个或多个空闲</a:t>
            </a:r>
            <a:r>
              <a:rPr lang="en-US" altLang="zh-CN" sz="2000">
                <a:sym typeface="+mn-ea"/>
              </a:rPr>
              <a:t>“</a:t>
            </a:r>
            <a:r>
              <a:rPr lang="zh-CN" altLang="en-US" sz="2000">
                <a:sym typeface="+mn-ea"/>
              </a:rPr>
              <a:t>文件</a:t>
            </a:r>
            <a:r>
              <a:rPr lang="en-US" altLang="zh-CN" sz="2000">
                <a:sym typeface="+mn-ea"/>
              </a:rPr>
              <a:t>”</a:t>
            </a:r>
            <a:r>
              <a:rPr lang="zh-CN" altLang="en-US" sz="2000">
                <a:sym typeface="+mn-ea"/>
              </a:rPr>
              <a:t>。</a:t>
            </a:r>
            <a:endParaRPr lang="zh-CN" altLang="en-US" sz="2000">
              <a:sym typeface="+mn-ea"/>
            </a:endParaRPr>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连续存储</a:t>
            </a:r>
            <a:r>
              <a:rPr lang="en-US" altLang="zh-CN" sz="2000"/>
              <a:t>	</a:t>
            </a:r>
            <a:r>
              <a:rPr lang="zh-CN" sz="2000"/>
              <a:t>将所有的空闲块的地址和长度记录在表格中，好像连续分配法那</a:t>
            </a:r>
            <a:r>
              <a:rPr lang="en-US" altLang="zh-CN" sz="2000">
                <a:sym typeface="+mn-ea"/>
              </a:rPr>
              <a:t>			</a:t>
            </a:r>
            <a:r>
              <a:rPr lang="zh-CN" sz="2000"/>
              <a:t>样</a:t>
            </a:r>
            <a:r>
              <a:rPr lang="zh-CN" altLang="en-US" sz="2000"/>
              <a:t>。</a:t>
            </a:r>
            <a:endParaRPr lang="zh-CN" altLang="en-US" sz="2000"/>
          </a:p>
          <a:p>
            <a:pPr algn="l">
              <a:buClrTx/>
              <a:buSzTx/>
              <a:buFontTx/>
            </a:pPr>
            <a:endParaRPr lang="zh-CN" altLang="en-US" sz="2000"/>
          </a:p>
          <a:p>
            <a:pPr algn="l">
              <a:buClrTx/>
              <a:buSzTx/>
              <a:buFontTx/>
            </a:pPr>
            <a:r>
              <a:rPr lang="zh-CN" altLang="en-US" sz="2000" b="1">
                <a:solidFill>
                  <a:srgbClr val="9C0B15"/>
                </a:solidFill>
              </a:rPr>
              <a:t>链表存储</a:t>
            </a:r>
            <a:r>
              <a:rPr lang="en-US" altLang="zh-CN" sz="2000"/>
              <a:t>	</a:t>
            </a:r>
            <a:r>
              <a:rPr lang="zh-CN" altLang="en-US" sz="2000"/>
              <a:t>将所有的空闲块放在一个链表里面，好像链接分配法那样。</a:t>
            </a:r>
            <a:endParaRPr lang="zh-CN" altLang="en-US" sz="2000"/>
          </a:p>
          <a:p>
            <a:pPr algn="l">
              <a:buClrTx/>
              <a:buSzTx/>
              <a:buFontTx/>
            </a:pPr>
            <a:endParaRPr lang="zh-CN" altLang="en-US" sz="2000"/>
          </a:p>
          <a:p>
            <a:pPr algn="l">
              <a:buClrTx/>
              <a:buSzTx/>
              <a:buFontTx/>
            </a:pPr>
            <a:r>
              <a:rPr lang="zh-CN" altLang="en-US" sz="2000" b="1">
                <a:solidFill>
                  <a:srgbClr val="9C0B15"/>
                </a:solidFill>
              </a:rPr>
              <a:t>索引存储</a:t>
            </a:r>
            <a:r>
              <a:rPr lang="en-US" altLang="zh-CN" sz="2000"/>
              <a:t>	</a:t>
            </a:r>
            <a:r>
              <a:rPr lang="zh-CN" altLang="en-US" sz="2000"/>
              <a:t>将所有的空闲块放在一个多级索引里面，好像索引分配法那样。</a:t>
            </a:r>
            <a:endParaRPr lang="zh-CN" altLang="en-US" sz="2000"/>
          </a:p>
          <a:p>
            <a:pPr algn="l">
              <a:buClrTx/>
              <a:buSzTx/>
              <a:buFontTx/>
            </a:pPr>
            <a:endParaRPr lang="en-US" altLang="zh-CN" sz="2000"/>
          </a:p>
          <a:p>
            <a:pPr algn="l">
              <a:buClrTx/>
              <a:buSzTx/>
              <a:buFontTx/>
            </a:pPr>
            <a:endParaRPr lang="en-US" altLang="zh-CN" sz="2000"/>
          </a:p>
          <a:p>
            <a:pPr algn="l">
              <a:buClrTx/>
              <a:buSzTx/>
              <a:buFontTx/>
            </a:pPr>
            <a:r>
              <a:rPr lang="zh-CN" altLang="en-US" sz="2000" b="1">
                <a:solidFill>
                  <a:srgbClr val="9C0B15"/>
                </a:solidFill>
              </a:rPr>
              <a:t>问题二</a:t>
            </a:r>
            <a:r>
              <a:rPr lang="en-US" altLang="zh-CN" sz="2000"/>
              <a:t>		</a:t>
            </a:r>
            <a:r>
              <a:rPr lang="zh-CN" altLang="en-US" sz="2000"/>
              <a:t>这些方法各有什么优缺点？</a:t>
            </a:r>
            <a:endParaRPr lang="zh-CN" altLang="en-US" sz="2000"/>
          </a:p>
          <a:p>
            <a:pPr algn="l">
              <a:buClrTx/>
              <a:buSzTx/>
              <a:buFontTx/>
            </a:pPr>
            <a:endParaRPr lang="zh-CN" altLang="en-US" sz="2000"/>
          </a:p>
          <a:p>
            <a:pPr algn="l">
              <a:buClrTx/>
              <a:buSzTx/>
              <a:buFontTx/>
            </a:pPr>
            <a:r>
              <a:rPr lang="en-US" altLang="zh-CN" sz="2000">
                <a:sym typeface="+mn-ea"/>
              </a:rPr>
              <a:t>	</a:t>
            </a:r>
            <a:r>
              <a:rPr lang="en-US" altLang="zh-CN" sz="2000">
                <a:sym typeface="+mn-ea"/>
              </a:rPr>
              <a:t>	</a:t>
            </a:r>
            <a:r>
              <a:rPr lang="zh-CN" altLang="en-US" sz="2000" b="1">
                <a:solidFill>
                  <a:srgbClr val="9C0B15"/>
                </a:solidFill>
              </a:rPr>
              <a:t>提示</a:t>
            </a:r>
            <a:r>
              <a:rPr lang="en-US" altLang="zh-CN" sz="2000"/>
              <a:t>	</a:t>
            </a:r>
            <a:r>
              <a:rPr lang="zh-CN" altLang="en-US" sz="2000"/>
              <a:t>考虑创建和删除文件时，一次分配或者释放多个空闲块。</a:t>
            </a:r>
            <a:r>
              <a:rPr lang="en-US" altLang="zh-CN" sz="2000">
                <a:sym typeface="+mn-ea"/>
              </a:rPr>
              <a:t>				</a:t>
            </a:r>
            <a:r>
              <a:rPr lang="zh-CN" altLang="en-US" sz="2000"/>
              <a:t>这是它和常规文件不同的地方；常规文件很少一次需要分</a:t>
            </a:r>
            <a:r>
              <a:rPr lang="en-US" altLang="zh-CN" sz="2000">
                <a:sym typeface="+mn-ea"/>
              </a:rPr>
              <a:t>				</a:t>
            </a:r>
            <a:r>
              <a:rPr lang="zh-CN" altLang="en-US" sz="2000"/>
              <a:t>配或释放多个块。</a:t>
            </a:r>
            <a:endParaRPr lang="zh-CN" altLang="en-US" sz="2000"/>
          </a:p>
        </p:txBody>
      </p:sp>
    </p:spTree>
    <p:custDataLst>
      <p:tags r:id="rId2"/>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7" end="7"/>
                                            </p:txEl>
                                          </p:spTgt>
                                        </p:tgtEl>
                                        <p:attrNameLst>
                                          <p:attrName>style.visibility</p:attrName>
                                        </p:attrNameLst>
                                      </p:cBhvr>
                                      <p:to>
                                        <p:strVal val="visible"/>
                                      </p:to>
                                    </p:set>
                                    <p:animEffect transition="in" filter="wipe(up)">
                                      <p:cBhvr>
                                        <p:cTn id="7" dur="500"/>
                                        <p:tgtEl>
                                          <p:spTgt spid="13">
                                            <p:txEl>
                                              <p:pRg st="7" end="7"/>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9" end="9"/>
                                            </p:txEl>
                                          </p:spTgt>
                                        </p:tgtEl>
                                        <p:attrNameLst>
                                          <p:attrName>style.visibility</p:attrName>
                                        </p:attrNameLst>
                                      </p:cBhvr>
                                      <p:to>
                                        <p:strVal val="visible"/>
                                      </p:to>
                                    </p:set>
                                    <p:animEffect transition="in" filter="wipe(up)">
                                      <p:cBhvr>
                                        <p:cTn id="10" dur="500"/>
                                        <p:tgtEl>
                                          <p:spTgt spid="13">
                                            <p:txEl>
                                              <p:pRg st="9" end="9"/>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xEl>
                                              <p:pRg st="11" end="11"/>
                                            </p:txEl>
                                          </p:spTgt>
                                        </p:tgtEl>
                                        <p:attrNameLst>
                                          <p:attrName>style.visibility</p:attrName>
                                        </p:attrNameLst>
                                      </p:cBhvr>
                                      <p:to>
                                        <p:strVal val="visible"/>
                                      </p:to>
                                    </p:set>
                                    <p:animEffect transition="in" filter="wipe(up)">
                                      <p:cBhvr>
                                        <p:cTn id="13" dur="500"/>
                                        <p:tgtEl>
                                          <p:spTgt spid="13">
                                            <p:txEl>
                                              <p:pRg st="11" end="11"/>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13">
                                            <p:txEl>
                                              <p:pRg st="14" end="14"/>
                                            </p:txEl>
                                          </p:spTgt>
                                        </p:tgtEl>
                                        <p:attrNameLst>
                                          <p:attrName>style.visibility</p:attrName>
                                        </p:attrNameLst>
                                      </p:cBhvr>
                                      <p:to>
                                        <p:strVal val="visible"/>
                                      </p:to>
                                    </p:set>
                                    <p:animEffect transition="in" filter="wipe(up)">
                                      <p:cBhvr>
                                        <p:cTn id="16" dur="500"/>
                                        <p:tgtEl>
                                          <p:spTgt spid="13">
                                            <p:txEl>
                                              <p:pRg st="14" end="14"/>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13">
                                            <p:txEl>
                                              <p:pRg st="16" end="16"/>
                                            </p:txEl>
                                          </p:spTgt>
                                        </p:tgtEl>
                                        <p:attrNameLst>
                                          <p:attrName>style.visibility</p:attrName>
                                        </p:attrNameLst>
                                      </p:cBhvr>
                                      <p:to>
                                        <p:strVal val="visible"/>
                                      </p:to>
                                    </p:set>
                                    <p:animEffect transition="in" filter="wipe(up)">
                                      <p:cBhvr>
                                        <p:cTn id="19" dur="500"/>
                                        <p:tgtEl>
                                          <p:spTgt spid="1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4399915"/>
          </a:xfrm>
          <a:prstGeom prst="rect">
            <a:avLst/>
          </a:prstGeom>
          <a:noFill/>
        </p:spPr>
        <p:txBody>
          <a:bodyPr wrap="square" rtlCol="0">
            <a:spAutoFit/>
          </a:bodyPr>
          <a:p>
            <a:pPr algn="ctr">
              <a:buClrTx/>
              <a:buSzTx/>
              <a:buFontTx/>
            </a:pPr>
            <a:r>
              <a:rPr lang="zh-CN" altLang="en-US" sz="2000" b="1">
                <a:solidFill>
                  <a:srgbClr val="9C0B15"/>
                </a:solidFill>
              </a:rPr>
              <a:t>空闲块的组织</a:t>
            </a:r>
            <a:endParaRPr lang="zh-CN" altLang="en-US" sz="2000" b="1">
              <a:solidFill>
                <a:srgbClr val="9C0B15"/>
              </a:solidFill>
            </a:endParaRPr>
          </a:p>
          <a:p>
            <a:pPr algn="ctr">
              <a:buClrTx/>
              <a:buSzTx/>
              <a:buFontTx/>
            </a:pPr>
            <a:endParaRPr lang="zh-CN" altLang="en-US" sz="2000"/>
          </a:p>
          <a:p>
            <a:pPr algn="ctr">
              <a:buClrTx/>
              <a:buSzTx/>
              <a:buFontTx/>
            </a:pPr>
            <a:endParaRPr lang="zh-CN" altLang="en-US" sz="2000"/>
          </a:p>
          <a:p>
            <a:pPr algn="ctr">
              <a:buClrTx/>
              <a:buSzTx/>
              <a:buFontTx/>
            </a:pPr>
            <a:endParaRPr lang="zh-CN" altLang="en-US" sz="2000"/>
          </a:p>
          <a:p>
            <a:pPr algn="ctr">
              <a:buClrTx/>
              <a:buSzTx/>
              <a:buFontTx/>
            </a:pPr>
            <a:endParaRPr lang="zh-CN" altLang="en-US" sz="2000"/>
          </a:p>
          <a:p>
            <a:pPr algn="ctr">
              <a:buClrTx/>
              <a:buSzTx/>
              <a:buFontTx/>
            </a:pPr>
            <a:endParaRPr lang="zh-CN" altLang="en-US" sz="2000"/>
          </a:p>
          <a:p>
            <a:pPr algn="ctr">
              <a:buClrTx/>
              <a:buSzTx/>
              <a:buFontTx/>
            </a:pPr>
            <a:endParaRPr lang="zh-CN" altLang="en-US" sz="2000"/>
          </a:p>
          <a:p>
            <a:pPr algn="ctr">
              <a:buClrTx/>
              <a:buSzTx/>
              <a:buFontTx/>
            </a:pPr>
            <a:endParaRPr lang="zh-CN" altLang="en-US" sz="2000"/>
          </a:p>
          <a:p>
            <a:pPr algn="ctr">
              <a:buClrTx/>
              <a:buSzTx/>
              <a:buFontTx/>
            </a:pPr>
            <a:endParaRPr lang="zh-CN" altLang="en-US" sz="2000"/>
          </a:p>
          <a:p>
            <a:pPr algn="ctr">
              <a:buClrTx/>
              <a:buSzTx/>
              <a:buFontTx/>
            </a:pPr>
            <a:endParaRPr lang="zh-CN" altLang="en-US" sz="2000"/>
          </a:p>
          <a:p>
            <a:pPr algn="ctr">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索引法的问题</a:t>
            </a:r>
            <a:r>
              <a:rPr lang="en-US" altLang="zh-CN" sz="2000"/>
              <a:t>	</a:t>
            </a:r>
            <a:r>
              <a:rPr lang="zh-CN" altLang="en-US" sz="2000"/>
              <a:t>一次分配多个块变得较高效了。但是，每次分配单个块都需要查</a:t>
            </a:r>
            <a:r>
              <a:rPr lang="en-US" altLang="zh-CN" sz="2000">
                <a:sym typeface="+mn-ea"/>
              </a:rPr>
              <a:t>			</a:t>
            </a:r>
            <a:r>
              <a:rPr lang="zh-CN" altLang="en-US" sz="2000"/>
              <a:t>询多级索引才能启动分配，启动成本太高。怎么解决这个问题？</a:t>
            </a:r>
            <a:endParaRPr lang="zh-CN" altLang="en-US" sz="2000"/>
          </a:p>
        </p:txBody>
      </p:sp>
      <p:sp>
        <p:nvSpPr>
          <p:cNvPr id="2" name="文本框 1"/>
          <p:cNvSpPr txBox="1"/>
          <p:nvPr/>
        </p:nvSpPr>
        <p:spPr>
          <a:xfrm>
            <a:off x="3048000" y="3229610"/>
            <a:ext cx="6096000" cy="398780"/>
          </a:xfrm>
          <a:prstGeom prst="rect">
            <a:avLst/>
          </a:prstGeom>
          <a:noFill/>
        </p:spPr>
        <p:txBody>
          <a:bodyPr wrap="square" rtlCol="0" anchor="t">
            <a:spAutoFit/>
          </a:bodyPr>
          <a:p>
            <a:r>
              <a:rPr lang="en-US" altLang="zh-CN" sz="2000">
                <a:sym typeface="+mn-ea"/>
              </a:rPr>
              <a:t>		</a:t>
            </a:r>
            <a:endParaRPr lang="en-US" altLang="zh-CN" sz="2000">
              <a:sym typeface="+mn-ea"/>
            </a:endParaRPr>
          </a:p>
        </p:txBody>
      </p:sp>
      <p:sp>
        <p:nvSpPr>
          <p:cNvPr id="4" name="文本框 3"/>
          <p:cNvSpPr txBox="1"/>
          <p:nvPr/>
        </p:nvSpPr>
        <p:spPr>
          <a:xfrm>
            <a:off x="3048000" y="3229610"/>
            <a:ext cx="6096000" cy="398780"/>
          </a:xfrm>
          <a:prstGeom prst="rect">
            <a:avLst/>
          </a:prstGeom>
          <a:noFill/>
        </p:spPr>
        <p:txBody>
          <a:bodyPr wrap="square" rtlCol="0" anchor="t">
            <a:spAutoFit/>
          </a:bodyPr>
          <a:p>
            <a:r>
              <a:rPr lang="en-US" altLang="zh-CN" sz="2000">
                <a:sym typeface="+mn-ea"/>
              </a:rPr>
              <a:t>		</a:t>
            </a:r>
            <a:endParaRPr lang="en-US" altLang="zh-CN" sz="2000">
              <a:sym typeface="+mn-ea"/>
            </a:endParaRPr>
          </a:p>
        </p:txBody>
      </p:sp>
      <p:sp>
        <p:nvSpPr>
          <p:cNvPr id="5" name="文本框 4"/>
          <p:cNvSpPr txBox="1"/>
          <p:nvPr/>
        </p:nvSpPr>
        <p:spPr>
          <a:xfrm>
            <a:off x="3048000" y="3229610"/>
            <a:ext cx="6096000" cy="398780"/>
          </a:xfrm>
          <a:prstGeom prst="rect">
            <a:avLst/>
          </a:prstGeom>
          <a:noFill/>
        </p:spPr>
        <p:txBody>
          <a:bodyPr wrap="square" rtlCol="0" anchor="t">
            <a:spAutoFit/>
          </a:bodyPr>
          <a:p>
            <a:r>
              <a:rPr lang="en-US" altLang="zh-CN" sz="2000">
                <a:sym typeface="+mn-ea"/>
              </a:rPr>
              <a:t>		</a:t>
            </a:r>
            <a:endParaRPr lang="en-US" altLang="zh-CN" sz="2000">
              <a:sym typeface="+mn-ea"/>
            </a:endParaRPr>
          </a:p>
        </p:txBody>
      </p:sp>
      <p:sp>
        <p:nvSpPr>
          <p:cNvPr id="6" name="文本框 5"/>
          <p:cNvSpPr txBox="1"/>
          <p:nvPr/>
        </p:nvSpPr>
        <p:spPr>
          <a:xfrm>
            <a:off x="3048000" y="3229610"/>
            <a:ext cx="6096000" cy="398780"/>
          </a:xfrm>
          <a:prstGeom prst="rect">
            <a:avLst/>
          </a:prstGeom>
          <a:noFill/>
        </p:spPr>
        <p:txBody>
          <a:bodyPr wrap="square" rtlCol="0" anchor="t">
            <a:spAutoFit/>
          </a:bodyPr>
          <a:p>
            <a:r>
              <a:rPr lang="en-US" altLang="zh-CN" sz="2000">
                <a:sym typeface="+mn-ea"/>
              </a:rPr>
              <a:t>		</a:t>
            </a:r>
            <a:endParaRPr lang="en-US" altLang="zh-CN" sz="2000">
              <a:sym typeface="+mn-ea"/>
            </a:endParaRPr>
          </a:p>
        </p:txBody>
      </p:sp>
      <p:graphicFrame>
        <p:nvGraphicFramePr>
          <p:cNvPr id="25" name="表格 24"/>
          <p:cNvGraphicFramePr/>
          <p:nvPr>
            <p:custDataLst>
              <p:tags r:id="rId2"/>
            </p:custDataLst>
          </p:nvPr>
        </p:nvGraphicFramePr>
        <p:xfrm>
          <a:off x="405130" y="741680"/>
          <a:ext cx="9160510" cy="2834640"/>
        </p:xfrm>
        <a:graphic>
          <a:graphicData uri="http://schemas.openxmlformats.org/drawingml/2006/table">
            <a:tbl>
              <a:tblPr firstRow="1" bandRow="1">
                <a:tableStyleId>{21E4AEA4-8DFA-4A89-87EB-49C32662AFE0}</a:tableStyleId>
              </a:tblPr>
              <a:tblGrid>
                <a:gridCol w="1423670"/>
                <a:gridCol w="3810000"/>
                <a:gridCol w="3926840"/>
              </a:tblGrid>
              <a:tr h="365760">
                <a:tc>
                  <a:txBody>
                    <a:bodyPr/>
                    <a:p>
                      <a:pPr algn="ctr">
                        <a:buNone/>
                      </a:pPr>
                      <a:r>
                        <a:rPr lang="zh-CN" altLang="en-US" sz="1800">
                          <a:latin typeface="+mn-ea"/>
                          <a:cs typeface="+mn-ea"/>
                        </a:rPr>
                        <a:t>存储方式</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sym typeface="+mn-ea"/>
                        </a:rPr>
                        <a:t>优点</a:t>
                      </a:r>
                      <a:endParaRPr lang="zh-CN" altLang="en-US" sz="1800">
                        <a:latin typeface="+mn-ea"/>
                        <a:cs typeface="+mn-ea"/>
                        <a:sym typeface="+mn-ea"/>
                      </a:endParaRPr>
                    </a:p>
                  </a:txBody>
                  <a:tcPr anchor="ctr" anchorCtr="0">
                    <a:solidFill>
                      <a:srgbClr val="9C0B15">
                        <a:alpha val="50000"/>
                      </a:srgbClr>
                    </a:solidFill>
                  </a:tcPr>
                </a:tc>
                <a:tc>
                  <a:txBody>
                    <a:bodyPr/>
                    <a:p>
                      <a:pPr algn="ctr">
                        <a:buNone/>
                      </a:pPr>
                      <a:r>
                        <a:rPr lang="zh-CN" altLang="en-US" sz="1800">
                          <a:latin typeface="+mn-ea"/>
                          <a:cs typeface="+mn-ea"/>
                          <a:sym typeface="+mn-ea"/>
                        </a:rPr>
                        <a:t>缺点</a:t>
                      </a:r>
                      <a:endParaRPr lang="zh-CN" altLang="en-US" sz="1800">
                        <a:latin typeface="+mn-ea"/>
                        <a:cs typeface="+mn-ea"/>
                        <a:sym typeface="+mn-ea"/>
                      </a:endParaRPr>
                    </a:p>
                  </a:txBody>
                  <a:tcPr anchor="ctr" anchorCtr="0">
                    <a:solidFill>
                      <a:srgbClr val="9C0B15">
                        <a:alpha val="50000"/>
                      </a:srgbClr>
                    </a:solidFill>
                  </a:tcPr>
                </a:tc>
              </a:tr>
              <a:tr h="914400">
                <a:tc>
                  <a:txBody>
                    <a:bodyPr/>
                    <a:p>
                      <a:pPr algn="ctr">
                        <a:buClrTx/>
                        <a:buSzTx/>
                        <a:buFontTx/>
                        <a:buNone/>
                      </a:pPr>
                      <a:r>
                        <a:rPr lang="zh-CN" altLang="en-US" sz="1800">
                          <a:latin typeface="+mn-ea"/>
                          <a:cs typeface="思源黑体 CN Regular" panose="020B0500000000000000" charset="-122"/>
                        </a:rPr>
                        <a:t>连续存储</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l">
                        <a:buClrTx/>
                        <a:buSzTx/>
                        <a:buFontTx/>
                        <a:buNone/>
                      </a:pPr>
                      <a:r>
                        <a:rPr lang="zh-CN" altLang="en-US" sz="1800">
                          <a:sym typeface="+mn-ea"/>
                        </a:rPr>
                        <a:t>简单好实现，空闲块及其范围一目了然。分配和释放可以照内存分配的办法操作。</a:t>
                      </a: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c>
                  <a:txBody>
                    <a:bodyPr/>
                    <a:p>
                      <a:pPr algn="l">
                        <a:buClrTx/>
                        <a:buSzTx/>
                        <a:buFontTx/>
                        <a:buNone/>
                      </a:pPr>
                      <a:r>
                        <a:rPr lang="zh-CN" altLang="en-US" sz="1800">
                          <a:sym typeface="+mn-ea"/>
                        </a:rPr>
                        <a:t>空闲块列表需要额外的空间来存储，而且该列表的大小是固定的，必须能够放下所有的物理块。</a:t>
                      </a: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链表存储</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l">
                        <a:buClrTx/>
                        <a:buSzTx/>
                        <a:buFontTx/>
                        <a:buNone/>
                      </a:pPr>
                      <a:r>
                        <a:rPr lang="zh-CN" altLang="en-US" sz="1800">
                          <a:latin typeface="+mn-ea"/>
                          <a:cs typeface="思源黑体 CN Regular" panose="020B0500000000000000" charset="-122"/>
                        </a:rPr>
                        <a:t>相对而言也比较简单，分配单个块很容易。</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l">
                        <a:buClrTx/>
                        <a:buSzTx/>
                        <a:buFontTx/>
                        <a:buNone/>
                      </a:pPr>
                      <a:r>
                        <a:rPr lang="zh-CN" altLang="en-US" sz="1800">
                          <a:latin typeface="+mn-ea"/>
                          <a:cs typeface="思源黑体 CN Regular" panose="020B0500000000000000" charset="-122"/>
                          <a:sym typeface="+mn-ea"/>
                        </a:rPr>
                        <a:t>分配和释放大量块时候会导致大量磁盘读写；找连续的扩展很麻烦。</a:t>
                      </a: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索引存储</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l">
                        <a:buClrTx/>
                        <a:buSzTx/>
                        <a:buFontTx/>
                        <a:buNone/>
                      </a:pPr>
                      <a:r>
                        <a:rPr lang="zh-CN" altLang="en-US" sz="1800">
                          <a:latin typeface="+mn-ea"/>
                          <a:cs typeface="思源黑体 CN Regular" panose="020B0500000000000000" charset="-122"/>
                        </a:rPr>
                        <a:t>在分配单个块较容易的基础上，分配和释放大量块比较高效，因为索引表可以一次填充很多。</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l">
                        <a:buClrTx/>
                        <a:buSzTx/>
                        <a:buFontTx/>
                        <a:buNone/>
                      </a:pPr>
                      <a:r>
                        <a:rPr lang="zh-CN" altLang="en-US" sz="1800">
                          <a:latin typeface="+mn-ea"/>
                          <a:cs typeface="思源黑体 CN Regular" panose="020B0500000000000000" charset="-122"/>
                          <a:sym typeface="+mn-ea"/>
                        </a:rPr>
                        <a:t>分配单个块需要做多级指针追逐。此外，结构复杂，找连续的扩展时候仍然很麻烦。</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pSp>
        <p:nvGrpSpPr>
          <p:cNvPr id="17" name="组合 16"/>
          <p:cNvGrpSpPr/>
          <p:nvPr/>
        </p:nvGrpSpPr>
        <p:grpSpPr>
          <a:xfrm>
            <a:off x="1806575" y="4684395"/>
            <a:ext cx="7020560" cy="1637665"/>
            <a:chOff x="2845" y="7377"/>
            <a:chExt cx="11056" cy="2579"/>
          </a:xfrm>
        </p:grpSpPr>
        <p:sp>
          <p:nvSpPr>
            <p:cNvPr id="61" name="矩形 60"/>
            <p:cNvSpPr/>
            <p:nvPr>
              <p:custDataLst>
                <p:tags r:id="rId3"/>
              </p:custDataLst>
            </p:nvPr>
          </p:nvSpPr>
          <p:spPr>
            <a:xfrm>
              <a:off x="2980" y="8643"/>
              <a:ext cx="1398"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62" name="矩形 61"/>
            <p:cNvSpPr/>
            <p:nvPr>
              <p:custDataLst>
                <p:tags r:id="rId4"/>
              </p:custDataLst>
            </p:nvPr>
          </p:nvSpPr>
          <p:spPr>
            <a:xfrm>
              <a:off x="2981" y="8905"/>
              <a:ext cx="1397"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63" name="矩形 62"/>
            <p:cNvSpPr/>
            <p:nvPr>
              <p:custDataLst>
                <p:tags r:id="rId5"/>
              </p:custDataLst>
            </p:nvPr>
          </p:nvSpPr>
          <p:spPr>
            <a:xfrm>
              <a:off x="2980" y="8380"/>
              <a:ext cx="1397"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64" name="矩形 63"/>
            <p:cNvSpPr/>
            <p:nvPr>
              <p:custDataLst>
                <p:tags r:id="rId6"/>
              </p:custDataLst>
            </p:nvPr>
          </p:nvSpPr>
          <p:spPr>
            <a:xfrm>
              <a:off x="2980" y="9167"/>
              <a:ext cx="1397"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65" name="矩形 64"/>
            <p:cNvSpPr/>
            <p:nvPr>
              <p:custDataLst>
                <p:tags r:id="rId7"/>
              </p:custDataLst>
            </p:nvPr>
          </p:nvSpPr>
          <p:spPr>
            <a:xfrm>
              <a:off x="6015" y="7855"/>
              <a:ext cx="1398"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66" name="矩形 65"/>
            <p:cNvSpPr/>
            <p:nvPr>
              <p:custDataLst>
                <p:tags r:id="rId8"/>
              </p:custDataLst>
            </p:nvPr>
          </p:nvSpPr>
          <p:spPr>
            <a:xfrm>
              <a:off x="6015" y="8117"/>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70" name="矩形 69"/>
            <p:cNvSpPr/>
            <p:nvPr>
              <p:custDataLst>
                <p:tags r:id="rId9"/>
              </p:custDataLst>
            </p:nvPr>
          </p:nvSpPr>
          <p:spPr>
            <a:xfrm>
              <a:off x="6015" y="7592"/>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71" name="矩形 70"/>
            <p:cNvSpPr/>
            <p:nvPr>
              <p:custDataLst>
                <p:tags r:id="rId10"/>
              </p:custDataLst>
            </p:nvPr>
          </p:nvSpPr>
          <p:spPr>
            <a:xfrm>
              <a:off x="6015" y="8380"/>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72" name="直接箭头连接符 71"/>
            <p:cNvCxnSpPr>
              <a:stCxn id="63" idx="3"/>
              <a:endCxn id="70" idx="1"/>
            </p:cNvCxnSpPr>
            <p:nvPr>
              <p:custDataLst>
                <p:tags r:id="rId11"/>
              </p:custDataLst>
            </p:nvPr>
          </p:nvCxnSpPr>
          <p:spPr>
            <a:xfrm flipV="1">
              <a:off x="4377" y="7723"/>
              <a:ext cx="1638" cy="788"/>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p:cNvSpPr/>
            <p:nvPr>
              <p:custDataLst>
                <p:tags r:id="rId12"/>
              </p:custDataLst>
            </p:nvPr>
          </p:nvSpPr>
          <p:spPr>
            <a:xfrm>
              <a:off x="6015" y="9169"/>
              <a:ext cx="1398"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74" name="矩形 73"/>
            <p:cNvSpPr/>
            <p:nvPr>
              <p:custDataLst>
                <p:tags r:id="rId13"/>
              </p:custDataLst>
            </p:nvPr>
          </p:nvSpPr>
          <p:spPr>
            <a:xfrm>
              <a:off x="6016" y="9431"/>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75" name="矩形 74"/>
            <p:cNvSpPr/>
            <p:nvPr>
              <p:custDataLst>
                <p:tags r:id="rId14"/>
              </p:custDataLst>
            </p:nvPr>
          </p:nvSpPr>
          <p:spPr>
            <a:xfrm>
              <a:off x="6015" y="8906"/>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76" name="矩形 75"/>
            <p:cNvSpPr/>
            <p:nvPr>
              <p:custDataLst>
                <p:tags r:id="rId15"/>
              </p:custDataLst>
            </p:nvPr>
          </p:nvSpPr>
          <p:spPr>
            <a:xfrm>
              <a:off x="6015" y="9694"/>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78" name="直接箭头连接符 77"/>
            <p:cNvCxnSpPr>
              <a:stCxn id="61" idx="3"/>
              <a:endCxn id="75" idx="1"/>
            </p:cNvCxnSpPr>
            <p:nvPr>
              <p:custDataLst>
                <p:tags r:id="rId16"/>
              </p:custDataLst>
            </p:nvPr>
          </p:nvCxnSpPr>
          <p:spPr>
            <a:xfrm>
              <a:off x="4378" y="8774"/>
              <a:ext cx="1638" cy="263"/>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p:cNvSpPr/>
            <p:nvPr>
              <p:custDataLst>
                <p:tags r:id="rId17"/>
              </p:custDataLst>
            </p:nvPr>
          </p:nvSpPr>
          <p:spPr>
            <a:xfrm>
              <a:off x="9073" y="8905"/>
              <a:ext cx="1398" cy="262"/>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5" name="矩形 84"/>
            <p:cNvSpPr/>
            <p:nvPr>
              <p:custDataLst>
                <p:tags r:id="rId18"/>
              </p:custDataLst>
            </p:nvPr>
          </p:nvSpPr>
          <p:spPr>
            <a:xfrm>
              <a:off x="9074" y="9167"/>
              <a:ext cx="1397" cy="262"/>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6" name="矩形 85"/>
            <p:cNvSpPr/>
            <p:nvPr>
              <p:custDataLst>
                <p:tags r:id="rId19"/>
              </p:custDataLst>
            </p:nvPr>
          </p:nvSpPr>
          <p:spPr>
            <a:xfrm>
              <a:off x="9073" y="8642"/>
              <a:ext cx="1397" cy="262"/>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2" name="矩形 91"/>
            <p:cNvSpPr/>
            <p:nvPr>
              <p:custDataLst>
                <p:tags r:id="rId20"/>
              </p:custDataLst>
            </p:nvPr>
          </p:nvSpPr>
          <p:spPr>
            <a:xfrm>
              <a:off x="9073" y="9430"/>
              <a:ext cx="1397" cy="262"/>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103" name="直接箭头连接符 102"/>
            <p:cNvCxnSpPr>
              <a:stCxn id="74" idx="3"/>
              <a:endCxn id="86" idx="1"/>
            </p:cNvCxnSpPr>
            <p:nvPr>
              <p:custDataLst>
                <p:tags r:id="rId21"/>
              </p:custDataLst>
            </p:nvPr>
          </p:nvCxnSpPr>
          <p:spPr>
            <a:xfrm flipV="1">
              <a:off x="7413" y="8774"/>
              <a:ext cx="1660" cy="789"/>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105" name="矩形 104"/>
            <p:cNvSpPr/>
            <p:nvPr>
              <p:custDataLst>
                <p:tags r:id="rId22"/>
              </p:custDataLst>
            </p:nvPr>
          </p:nvSpPr>
          <p:spPr>
            <a:xfrm>
              <a:off x="12133" y="8381"/>
              <a:ext cx="1398"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106" name="矩形 105"/>
            <p:cNvSpPr/>
            <p:nvPr>
              <p:custDataLst>
                <p:tags r:id="rId23"/>
              </p:custDataLst>
            </p:nvPr>
          </p:nvSpPr>
          <p:spPr>
            <a:xfrm>
              <a:off x="12134" y="8644"/>
              <a:ext cx="1397"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107" name="矩形 106"/>
            <p:cNvSpPr/>
            <p:nvPr>
              <p:custDataLst>
                <p:tags r:id="rId24"/>
              </p:custDataLst>
            </p:nvPr>
          </p:nvSpPr>
          <p:spPr>
            <a:xfrm>
              <a:off x="12133" y="8118"/>
              <a:ext cx="1397"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108" name="矩形 107"/>
            <p:cNvSpPr/>
            <p:nvPr>
              <p:custDataLst>
                <p:tags r:id="rId25"/>
              </p:custDataLst>
            </p:nvPr>
          </p:nvSpPr>
          <p:spPr>
            <a:xfrm>
              <a:off x="12133" y="8906"/>
              <a:ext cx="1397"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109" name="直接箭头连接符 108"/>
            <p:cNvCxnSpPr>
              <a:stCxn id="92" idx="3"/>
              <a:endCxn id="107" idx="1"/>
            </p:cNvCxnSpPr>
            <p:nvPr>
              <p:custDataLst>
                <p:tags r:id="rId26"/>
              </p:custDataLst>
            </p:nvPr>
          </p:nvCxnSpPr>
          <p:spPr>
            <a:xfrm flipV="1">
              <a:off x="10470" y="8249"/>
              <a:ext cx="1663" cy="1311"/>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27"/>
              </p:custDataLst>
            </p:nvPr>
          </p:nvSpPr>
          <p:spPr>
            <a:xfrm>
              <a:off x="2845" y="7744"/>
              <a:ext cx="1669" cy="580"/>
            </a:xfrm>
            <a:prstGeom prst="rect">
              <a:avLst/>
            </a:prstGeom>
            <a:noFill/>
          </p:spPr>
          <p:txBody>
            <a:bodyPr wrap="square" rtlCol="0">
              <a:spAutoFit/>
            </a:bodyPr>
            <a:p>
              <a:pPr algn="ctr"/>
              <a:r>
                <a:rPr lang="zh-CN" altLang="en-US" b="1"/>
                <a:t>控制块</a:t>
              </a:r>
              <a:endParaRPr lang="zh-CN" altLang="en-US" b="1"/>
            </a:p>
          </p:txBody>
        </p:sp>
        <p:sp>
          <p:nvSpPr>
            <p:cNvPr id="8" name="文本框 7"/>
            <p:cNvSpPr txBox="1"/>
            <p:nvPr>
              <p:custDataLst>
                <p:tags r:id="rId28"/>
              </p:custDataLst>
            </p:nvPr>
          </p:nvSpPr>
          <p:spPr>
            <a:xfrm>
              <a:off x="7334" y="7377"/>
              <a:ext cx="2159" cy="580"/>
            </a:xfrm>
            <a:prstGeom prst="rect">
              <a:avLst/>
            </a:prstGeom>
            <a:noFill/>
          </p:spPr>
          <p:txBody>
            <a:bodyPr wrap="square" rtlCol="0">
              <a:spAutoFit/>
            </a:bodyPr>
            <a:p>
              <a:pPr algn="ctr"/>
              <a:r>
                <a:rPr lang="zh-CN" altLang="en-US" b="1"/>
                <a:t>一级</a:t>
              </a:r>
              <a:r>
                <a:rPr lang="zh-CN" altLang="en-US" b="1"/>
                <a:t>索引块</a:t>
              </a:r>
              <a:endParaRPr lang="zh-CN" altLang="en-US" b="1"/>
            </a:p>
          </p:txBody>
        </p:sp>
        <p:sp>
          <p:nvSpPr>
            <p:cNvPr id="9" name="文本框 8"/>
            <p:cNvSpPr txBox="1"/>
            <p:nvPr>
              <p:custDataLst>
                <p:tags r:id="rId29"/>
              </p:custDataLst>
            </p:nvPr>
          </p:nvSpPr>
          <p:spPr>
            <a:xfrm>
              <a:off x="8635" y="8062"/>
              <a:ext cx="2275" cy="580"/>
            </a:xfrm>
            <a:prstGeom prst="rect">
              <a:avLst/>
            </a:prstGeom>
            <a:noFill/>
          </p:spPr>
          <p:txBody>
            <a:bodyPr wrap="square" rtlCol="0">
              <a:spAutoFit/>
            </a:bodyPr>
            <a:p>
              <a:pPr algn="ctr"/>
              <a:r>
                <a:rPr lang="zh-CN" altLang="en-US" b="1"/>
                <a:t>二级</a:t>
              </a:r>
              <a:r>
                <a:rPr lang="zh-CN" altLang="en-US" b="1"/>
                <a:t>索引块</a:t>
              </a:r>
              <a:endParaRPr lang="zh-CN" altLang="en-US" b="1"/>
            </a:p>
          </p:txBody>
        </p:sp>
        <p:sp>
          <p:nvSpPr>
            <p:cNvPr id="15" name="文本框 14"/>
            <p:cNvSpPr txBox="1"/>
            <p:nvPr>
              <p:custDataLst>
                <p:tags r:id="rId30"/>
              </p:custDataLst>
            </p:nvPr>
          </p:nvSpPr>
          <p:spPr>
            <a:xfrm>
              <a:off x="11627" y="7482"/>
              <a:ext cx="2275" cy="580"/>
            </a:xfrm>
            <a:prstGeom prst="rect">
              <a:avLst/>
            </a:prstGeom>
            <a:noFill/>
          </p:spPr>
          <p:txBody>
            <a:bodyPr wrap="square" rtlCol="0">
              <a:spAutoFit/>
            </a:bodyPr>
            <a:p>
              <a:pPr algn="ctr"/>
              <a:r>
                <a:rPr lang="zh-CN" altLang="en-US" b="1"/>
                <a:t>三级</a:t>
              </a:r>
              <a:r>
                <a:rPr lang="zh-CN" altLang="en-US" b="1"/>
                <a:t>索引块</a:t>
              </a:r>
              <a:endParaRPr lang="zh-CN" altLang="en-US" b="1"/>
            </a:p>
          </p:txBody>
        </p:sp>
      </p:grpSp>
    </p:spTree>
    <p:custDataLst>
      <p:tags r:id="rId3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6247130"/>
          </a:xfrm>
          <a:prstGeom prst="rect">
            <a:avLst/>
          </a:prstGeom>
          <a:noFill/>
        </p:spPr>
        <p:txBody>
          <a:bodyPr wrap="square" rtlCol="0">
            <a:spAutoFit/>
          </a:bodyPr>
          <a:p>
            <a:pPr algn="ctr">
              <a:buClrTx/>
              <a:buSzTx/>
              <a:buFontTx/>
            </a:pPr>
            <a:r>
              <a:rPr lang="zh-CN" altLang="en-US" sz="2000" b="1">
                <a:solidFill>
                  <a:srgbClr val="9C0B15"/>
                </a:solidFill>
              </a:rPr>
              <a:t>空闲块的组织：分组索引法</a:t>
            </a:r>
            <a:endParaRPr lang="zh-CN" altLang="en-US" sz="2000" b="1">
              <a:solidFill>
                <a:srgbClr val="9C0B15"/>
              </a:solidFill>
            </a:endParaRPr>
          </a:p>
          <a:p>
            <a:pPr algn="ctr">
              <a:buClrTx/>
              <a:buSzTx/>
              <a:buFontTx/>
            </a:pPr>
            <a:endParaRPr lang="zh-CN" altLang="en-US" sz="2000"/>
          </a:p>
          <a:p>
            <a:pPr algn="l">
              <a:buClrTx/>
              <a:buSzTx/>
              <a:buFontTx/>
            </a:pPr>
            <a:r>
              <a:rPr lang="zh-CN" altLang="en-US" sz="2000" b="1">
                <a:solidFill>
                  <a:srgbClr val="9C0B15"/>
                </a:solidFill>
              </a:rPr>
              <a:t>分组索引法</a:t>
            </a:r>
            <a:r>
              <a:rPr lang="en-US" altLang="zh-CN" sz="2000" b="1">
                <a:solidFill>
                  <a:srgbClr val="9C0B15"/>
                </a:solidFill>
              </a:rPr>
              <a:t>	</a:t>
            </a:r>
            <a:r>
              <a:rPr lang="zh-CN" altLang="en-US" sz="2000"/>
              <a:t>空闲块可以先按照预定的数量分组，</a:t>
            </a:r>
            <a:r>
              <a:rPr lang="zh-CN" altLang="en-US" sz="2000">
                <a:sym typeface="+mn-ea"/>
              </a:rPr>
              <a:t>每个索引表都包含指向下一</a:t>
            </a:r>
            <a:r>
              <a:rPr lang="en-US" altLang="zh-CN" sz="2000" b="1">
                <a:solidFill>
                  <a:srgbClr val="9C0B15"/>
                </a:solidFill>
                <a:sym typeface="+mn-ea"/>
              </a:rPr>
              <a:t>			</a:t>
            </a:r>
            <a:r>
              <a:rPr lang="zh-CN" altLang="en-US" sz="2000">
                <a:sym typeface="+mn-ea"/>
              </a:rPr>
              <a:t>个索引表的一个指针；除了这个指针之外，</a:t>
            </a:r>
            <a:r>
              <a:rPr lang="zh-CN" altLang="en-US" sz="2000"/>
              <a:t>每组空闲块的地址直</a:t>
            </a:r>
            <a:r>
              <a:rPr lang="en-US" altLang="zh-CN" sz="2000" b="1">
                <a:solidFill>
                  <a:srgbClr val="9C0B15"/>
                </a:solidFill>
                <a:sym typeface="+mn-ea"/>
              </a:rPr>
              <a:t>		</a:t>
            </a:r>
            <a:r>
              <a:rPr lang="en-US" altLang="zh-CN" sz="2000" b="1">
                <a:solidFill>
                  <a:srgbClr val="9C0B15"/>
                </a:solidFill>
                <a:sym typeface="+mn-ea"/>
              </a:rPr>
              <a:t>	</a:t>
            </a:r>
            <a:r>
              <a:rPr lang="zh-CN" altLang="en-US" sz="2000"/>
              <a:t>接登记在该索引表内。</a:t>
            </a:r>
            <a:r>
              <a:rPr lang="zh-CN" altLang="en-US" sz="2000">
                <a:solidFill>
                  <a:srgbClr val="9C0B15"/>
                </a:solidFill>
              </a:rPr>
              <a:t>先索引，再链接</a:t>
            </a:r>
            <a:r>
              <a:rPr lang="zh-CN" altLang="en-US" sz="2000"/>
              <a:t>。</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观察</a:t>
            </a:r>
            <a:r>
              <a:rPr lang="en-US" altLang="zh-CN" sz="2000"/>
              <a:t>		</a:t>
            </a:r>
            <a:r>
              <a:rPr lang="zh-CN" altLang="en-US" sz="2000"/>
              <a:t>比较该方法与分级索引法</a:t>
            </a:r>
            <a:r>
              <a:rPr lang="zh-CN" altLang="en-US" sz="2000">
                <a:solidFill>
                  <a:srgbClr val="9C0B15"/>
                </a:solidFill>
              </a:rPr>
              <a:t>添加和分配单个空闲块和成组空闲块时</a:t>
            </a:r>
            <a:r>
              <a:rPr lang="zh-CN" altLang="en-US" sz="2000">
                <a:solidFill>
                  <a:srgbClr val="9C0B15"/>
                </a:solidFill>
                <a:sym typeface="+mn-ea"/>
              </a:rPr>
              <a:t>			</a:t>
            </a:r>
            <a:r>
              <a:rPr lang="zh-CN" altLang="en-US" sz="2000">
                <a:solidFill>
                  <a:srgbClr val="9C0B15"/>
                </a:solidFill>
              </a:rPr>
              <a:t>的操作成本。</a:t>
            </a:r>
            <a:r>
              <a:rPr lang="zh-CN" altLang="en-US" sz="2000"/>
              <a:t>容易知道，</a:t>
            </a:r>
            <a:r>
              <a:rPr lang="zh-CN" altLang="en-US" sz="2000">
                <a:solidFill>
                  <a:srgbClr val="9C0B15"/>
                </a:solidFill>
              </a:rPr>
              <a:t>成组空闲块的操作成本是差不多的</a:t>
            </a:r>
            <a:r>
              <a:rPr lang="zh-CN" altLang="en-US" sz="2000"/>
              <a:t>，因</a:t>
            </a:r>
            <a:r>
              <a:rPr lang="en-US" altLang="zh-CN" sz="2000">
                <a:sym typeface="+mn-ea"/>
              </a:rPr>
              <a:t>			</a:t>
            </a:r>
            <a:r>
              <a:rPr lang="zh-CN" altLang="en-US" sz="2000"/>
              <a:t>为主要的时间都花在了填充索引表格上。</a:t>
            </a:r>
            <a:endParaRPr lang="zh-CN" altLang="en-US" sz="2000"/>
          </a:p>
          <a:p>
            <a:pPr algn="l">
              <a:buClrTx/>
              <a:buSzTx/>
              <a:buFontTx/>
            </a:pPr>
            <a:endParaRPr lang="zh-CN" altLang="en-US" sz="2000"/>
          </a:p>
          <a:p>
            <a:pPr algn="l">
              <a:buClrTx/>
              <a:buSzTx/>
              <a:buFontTx/>
            </a:pPr>
            <a:r>
              <a:rPr lang="zh-CN" altLang="en-US" sz="2000" b="1">
                <a:solidFill>
                  <a:srgbClr val="9C0B15"/>
                </a:solidFill>
              </a:rPr>
              <a:t>单个添加</a:t>
            </a:r>
            <a:r>
              <a:rPr lang="en-US" altLang="zh-CN" sz="2000"/>
              <a:t>	</a:t>
            </a:r>
            <a:r>
              <a:rPr lang="zh-CN" altLang="en-US" sz="2000"/>
              <a:t>查找索引头指针指向的索引表。若它未满，将空闲块添加进列表</a:t>
            </a:r>
            <a:r>
              <a:rPr lang="en-US" altLang="zh-CN" sz="2000">
                <a:sym typeface="+mn-ea"/>
              </a:rPr>
              <a:t>			</a:t>
            </a:r>
            <a:r>
              <a:rPr lang="zh-CN" altLang="en-US" sz="2000"/>
              <a:t>内；</a:t>
            </a:r>
            <a:r>
              <a:rPr lang="zh-CN" altLang="en-US" sz="2000">
                <a:solidFill>
                  <a:srgbClr val="9C0B15"/>
                </a:solidFill>
              </a:rPr>
              <a:t>若它已满，将索引头指向它，然后将它初始化成索引表，</a:t>
            </a:r>
            <a:r>
              <a:rPr lang="zh-CN" altLang="en-US" sz="2000">
                <a:solidFill>
                  <a:srgbClr val="9C0B15"/>
                </a:solidFill>
                <a:sym typeface="+mn-ea"/>
              </a:rPr>
              <a:t>将</a:t>
            </a:r>
            <a:r>
              <a:rPr lang="zh-CN" altLang="en-US" sz="2000">
                <a:solidFill>
                  <a:srgbClr val="9C0B15"/>
                </a:solidFill>
                <a:sym typeface="+mn-ea"/>
              </a:rPr>
              <a:t>			</a:t>
            </a:r>
            <a:r>
              <a:rPr lang="zh-CN" altLang="en-US" sz="2000">
                <a:solidFill>
                  <a:srgbClr val="9C0B15"/>
                </a:solidFill>
              </a:rPr>
              <a:t>它的后继指针指向索引头原本指向的索引表</a:t>
            </a:r>
            <a:r>
              <a:rPr lang="zh-CN" altLang="en-US" sz="2000"/>
              <a:t>。</a:t>
            </a:r>
            <a:endParaRPr lang="zh-CN" altLang="en-US" sz="2000"/>
          </a:p>
          <a:p>
            <a:pPr algn="l">
              <a:buClrTx/>
              <a:buSzTx/>
              <a:buFontTx/>
            </a:pPr>
            <a:endParaRPr lang="zh-CN" altLang="en-US" sz="2000"/>
          </a:p>
          <a:p>
            <a:pPr algn="l">
              <a:buClrTx/>
              <a:buSzTx/>
              <a:buFontTx/>
            </a:pPr>
            <a:r>
              <a:rPr lang="zh-CN" altLang="en-US" sz="2000" b="1">
                <a:solidFill>
                  <a:srgbClr val="9C0B15"/>
                </a:solidFill>
                <a:sym typeface="+mn-ea"/>
              </a:rPr>
              <a:t>单个分配</a:t>
            </a:r>
            <a:r>
              <a:rPr lang="en-US" altLang="zh-CN" sz="2000">
                <a:sym typeface="+mn-ea"/>
              </a:rPr>
              <a:t>	</a:t>
            </a:r>
            <a:r>
              <a:rPr lang="zh-CN" altLang="en-US" sz="2000">
                <a:sym typeface="+mn-ea"/>
              </a:rPr>
              <a:t>查找空闲块头指针指向的索引表。若它未空，</a:t>
            </a:r>
            <a:r>
              <a:rPr lang="zh-CN" sz="2000">
                <a:sym typeface="+mn-ea"/>
              </a:rPr>
              <a:t>从它里面取出一个</a:t>
            </a:r>
            <a:r>
              <a:rPr lang="en-US" altLang="zh-CN" sz="2000">
                <a:sym typeface="+mn-ea"/>
              </a:rPr>
              <a:t>			</a:t>
            </a:r>
            <a:r>
              <a:rPr lang="zh-CN" sz="2000">
                <a:sym typeface="+mn-ea"/>
              </a:rPr>
              <a:t>空闲块</a:t>
            </a:r>
            <a:r>
              <a:rPr lang="zh-CN" altLang="en-US" sz="2000">
                <a:sym typeface="+mn-ea"/>
              </a:rPr>
              <a:t>；</a:t>
            </a:r>
            <a:r>
              <a:rPr lang="zh-CN" altLang="en-US" sz="2000">
                <a:solidFill>
                  <a:srgbClr val="9C0B15"/>
                </a:solidFill>
                <a:sym typeface="+mn-ea"/>
              </a:rPr>
              <a:t>若它已空，将它本身取出，然后将索引头指向它原本指</a:t>
            </a:r>
            <a:r>
              <a:rPr lang="zh-CN" altLang="en-US" sz="2000">
                <a:solidFill>
                  <a:srgbClr val="9C0B15"/>
                </a:solidFill>
                <a:sym typeface="+mn-ea"/>
              </a:rPr>
              <a:t>			</a:t>
            </a:r>
            <a:r>
              <a:rPr lang="zh-CN" altLang="en-US" sz="2000">
                <a:solidFill>
                  <a:srgbClr val="9C0B15"/>
                </a:solidFill>
                <a:sym typeface="+mn-ea"/>
              </a:rPr>
              <a:t>向的索引表</a:t>
            </a:r>
            <a:r>
              <a:rPr lang="zh-CN" altLang="en-US" sz="2000">
                <a:sym typeface="+mn-ea"/>
              </a:rPr>
              <a:t>。</a:t>
            </a:r>
            <a:endParaRPr lang="zh-CN" altLang="en-US" sz="2000"/>
          </a:p>
        </p:txBody>
      </p:sp>
      <p:grpSp>
        <p:nvGrpSpPr>
          <p:cNvPr id="28" name="组合 27"/>
          <p:cNvGrpSpPr/>
          <p:nvPr/>
        </p:nvGrpSpPr>
        <p:grpSpPr>
          <a:xfrm>
            <a:off x="311785" y="1963420"/>
            <a:ext cx="9169400" cy="668020"/>
            <a:chOff x="336" y="8464"/>
            <a:chExt cx="15219" cy="1052"/>
          </a:xfrm>
        </p:grpSpPr>
        <p:sp>
          <p:nvSpPr>
            <p:cNvPr id="67" name="矩形 66"/>
            <p:cNvSpPr/>
            <p:nvPr>
              <p:custDataLst>
                <p:tags r:id="rId2"/>
              </p:custDataLst>
            </p:nvPr>
          </p:nvSpPr>
          <p:spPr>
            <a:xfrm>
              <a:off x="3554" y="8727"/>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69" name="矩形 68"/>
            <p:cNvSpPr/>
            <p:nvPr>
              <p:custDataLst>
                <p:tags r:id="rId3"/>
              </p:custDataLst>
            </p:nvPr>
          </p:nvSpPr>
          <p:spPr>
            <a:xfrm>
              <a:off x="3555" y="8989"/>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1" name="矩形 80"/>
            <p:cNvSpPr/>
            <p:nvPr>
              <p:custDataLst>
                <p:tags r:id="rId4"/>
              </p:custDataLst>
            </p:nvPr>
          </p:nvSpPr>
          <p:spPr>
            <a:xfrm>
              <a:off x="3554" y="8464"/>
              <a:ext cx="1162"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68" name="矩形 67"/>
            <p:cNvSpPr/>
            <p:nvPr>
              <p:custDataLst>
                <p:tags r:id="rId5"/>
              </p:custDataLst>
            </p:nvPr>
          </p:nvSpPr>
          <p:spPr>
            <a:xfrm>
              <a:off x="3554" y="9251"/>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7" name="矩形 86"/>
            <p:cNvSpPr/>
            <p:nvPr>
              <p:custDataLst>
                <p:tags r:id="rId6"/>
              </p:custDataLst>
            </p:nvPr>
          </p:nvSpPr>
          <p:spPr>
            <a:xfrm>
              <a:off x="6078" y="8727"/>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8" name="矩形 87"/>
            <p:cNvSpPr/>
            <p:nvPr>
              <p:custDataLst>
                <p:tags r:id="rId7"/>
              </p:custDataLst>
            </p:nvPr>
          </p:nvSpPr>
          <p:spPr>
            <a:xfrm>
              <a:off x="6078" y="8989"/>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9" name="矩形 88"/>
            <p:cNvSpPr/>
            <p:nvPr>
              <p:custDataLst>
                <p:tags r:id="rId8"/>
              </p:custDataLst>
            </p:nvPr>
          </p:nvSpPr>
          <p:spPr>
            <a:xfrm>
              <a:off x="6078" y="8464"/>
              <a:ext cx="1162"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0" name="矩形 89"/>
            <p:cNvSpPr/>
            <p:nvPr>
              <p:custDataLst>
                <p:tags r:id="rId9"/>
              </p:custDataLst>
            </p:nvPr>
          </p:nvSpPr>
          <p:spPr>
            <a:xfrm>
              <a:off x="6078" y="9252"/>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91" name="直接箭头连接符 90"/>
            <p:cNvCxnSpPr>
              <a:stCxn id="81" idx="3"/>
              <a:endCxn id="89" idx="1"/>
            </p:cNvCxnSpPr>
            <p:nvPr>
              <p:custDataLst>
                <p:tags r:id="rId10"/>
              </p:custDataLst>
            </p:nvPr>
          </p:nvCxnSpPr>
          <p:spPr>
            <a:xfrm>
              <a:off x="4716" y="8595"/>
              <a:ext cx="1362"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93" name="矩形 92"/>
            <p:cNvSpPr/>
            <p:nvPr>
              <p:custDataLst>
                <p:tags r:id="rId11"/>
              </p:custDataLst>
            </p:nvPr>
          </p:nvSpPr>
          <p:spPr>
            <a:xfrm>
              <a:off x="8620" y="8729"/>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4" name="矩形 93"/>
            <p:cNvSpPr/>
            <p:nvPr>
              <p:custDataLst>
                <p:tags r:id="rId12"/>
              </p:custDataLst>
            </p:nvPr>
          </p:nvSpPr>
          <p:spPr>
            <a:xfrm>
              <a:off x="8621" y="8991"/>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5" name="矩形 94"/>
            <p:cNvSpPr/>
            <p:nvPr>
              <p:custDataLst>
                <p:tags r:id="rId13"/>
              </p:custDataLst>
            </p:nvPr>
          </p:nvSpPr>
          <p:spPr>
            <a:xfrm>
              <a:off x="8620" y="8466"/>
              <a:ext cx="1162"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6" name="矩形 95"/>
            <p:cNvSpPr/>
            <p:nvPr>
              <p:custDataLst>
                <p:tags r:id="rId14"/>
              </p:custDataLst>
            </p:nvPr>
          </p:nvSpPr>
          <p:spPr>
            <a:xfrm>
              <a:off x="8620" y="9254"/>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97" name="直接箭头连接符 96"/>
            <p:cNvCxnSpPr>
              <a:stCxn id="89" idx="3"/>
              <a:endCxn id="95" idx="1"/>
            </p:cNvCxnSpPr>
            <p:nvPr>
              <p:custDataLst>
                <p:tags r:id="rId15"/>
              </p:custDataLst>
            </p:nvPr>
          </p:nvCxnSpPr>
          <p:spPr>
            <a:xfrm>
              <a:off x="7239" y="8595"/>
              <a:ext cx="1381" cy="2"/>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custDataLst>
                <p:tags r:id="rId16"/>
              </p:custDataLst>
            </p:nvPr>
          </p:nvSpPr>
          <p:spPr>
            <a:xfrm>
              <a:off x="11165" y="8727"/>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9" name="矩形 98"/>
            <p:cNvSpPr/>
            <p:nvPr>
              <p:custDataLst>
                <p:tags r:id="rId17"/>
              </p:custDataLst>
            </p:nvPr>
          </p:nvSpPr>
          <p:spPr>
            <a:xfrm>
              <a:off x="11166" y="8990"/>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100" name="矩形 99"/>
            <p:cNvSpPr/>
            <p:nvPr>
              <p:custDataLst>
                <p:tags r:id="rId18"/>
              </p:custDataLst>
            </p:nvPr>
          </p:nvSpPr>
          <p:spPr>
            <a:xfrm>
              <a:off x="11165" y="8464"/>
              <a:ext cx="1162"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101" name="矩形 100"/>
            <p:cNvSpPr/>
            <p:nvPr>
              <p:custDataLst>
                <p:tags r:id="rId19"/>
              </p:custDataLst>
            </p:nvPr>
          </p:nvSpPr>
          <p:spPr>
            <a:xfrm>
              <a:off x="11165" y="9252"/>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102" name="直接箭头连接符 101"/>
            <p:cNvCxnSpPr>
              <a:stCxn id="95" idx="3"/>
              <a:endCxn id="100" idx="1"/>
            </p:cNvCxnSpPr>
            <p:nvPr>
              <p:custDataLst>
                <p:tags r:id="rId20"/>
              </p:custDataLst>
            </p:nvPr>
          </p:nvCxnSpPr>
          <p:spPr>
            <a:xfrm flipV="1">
              <a:off x="9782" y="8595"/>
              <a:ext cx="1384" cy="2"/>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custDataLst>
                <p:tags r:id="rId21"/>
              </p:custDataLst>
            </p:nvPr>
          </p:nvCxnSpPr>
          <p:spPr>
            <a:xfrm>
              <a:off x="12327" y="8595"/>
              <a:ext cx="1362"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custDataLst>
                <p:tags r:id="rId22"/>
              </p:custDataLst>
            </p:nvPr>
          </p:nvSpPr>
          <p:spPr>
            <a:xfrm>
              <a:off x="336" y="8464"/>
              <a:ext cx="1857" cy="50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索引头</a:t>
              </a:r>
              <a:endParaRPr lang="zh-CN" altLang="en-US">
                <a:solidFill>
                  <a:schemeClr val="bg1"/>
                </a:solidFill>
                <a:sym typeface="+mn-ea"/>
              </a:endParaRPr>
            </a:p>
          </p:txBody>
        </p:sp>
        <p:cxnSp>
          <p:nvCxnSpPr>
            <p:cNvPr id="17" name="直接箭头连接符 16"/>
            <p:cNvCxnSpPr/>
            <p:nvPr>
              <p:custDataLst>
                <p:tags r:id="rId23"/>
              </p:custDataLst>
            </p:nvPr>
          </p:nvCxnSpPr>
          <p:spPr>
            <a:xfrm>
              <a:off x="2193" y="8595"/>
              <a:ext cx="1362"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custDataLst>
                <p:tags r:id="rId24"/>
              </p:custDataLst>
            </p:nvPr>
          </p:nvSpPr>
          <p:spPr>
            <a:xfrm>
              <a:off x="13699" y="8464"/>
              <a:ext cx="1857" cy="50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NULL</a:t>
              </a:r>
              <a:endParaRPr lang="en-US" altLang="zh-CN">
                <a:solidFill>
                  <a:schemeClr val="bg1"/>
                </a:solidFill>
                <a:sym typeface="+mn-ea"/>
              </a:endParaRPr>
            </a:p>
          </p:txBody>
        </p:sp>
      </p:grpSp>
    </p:spTree>
    <p:custDataLst>
      <p:tags r:id="rId25"/>
    </p:custData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6554470"/>
          </a:xfrm>
          <a:prstGeom prst="rect">
            <a:avLst/>
          </a:prstGeom>
          <a:noFill/>
        </p:spPr>
        <p:txBody>
          <a:bodyPr wrap="square" rtlCol="0">
            <a:spAutoFit/>
          </a:bodyPr>
          <a:p>
            <a:pPr algn="ctr">
              <a:buClrTx/>
              <a:buSzTx/>
              <a:buFontTx/>
            </a:pPr>
            <a:r>
              <a:rPr lang="zh-CN" altLang="en-US" sz="2000" b="1">
                <a:solidFill>
                  <a:srgbClr val="9C0B15"/>
                </a:solidFill>
              </a:rPr>
              <a:t>空闲块的组织：分组索引法</a:t>
            </a:r>
            <a:endParaRPr lang="zh-CN" altLang="en-US" sz="2000" b="1">
              <a:solidFill>
                <a:srgbClr val="9C0B15"/>
              </a:solidFill>
            </a:endParaRPr>
          </a:p>
          <a:p>
            <a:pPr algn="ctr">
              <a:buClrTx/>
              <a:buSzTx/>
              <a:buFontTx/>
            </a:pPr>
            <a:endParaRPr lang="zh-CN" altLang="en-US" sz="2000"/>
          </a:p>
          <a:p>
            <a:pPr algn="l">
              <a:buClrTx/>
              <a:buSzTx/>
              <a:buFontTx/>
            </a:pPr>
            <a:r>
              <a:rPr lang="zh-CN" altLang="en-US" sz="2000" b="1">
                <a:solidFill>
                  <a:srgbClr val="9C0B15"/>
                </a:solidFill>
              </a:rPr>
              <a:t>分组索引法</a:t>
            </a:r>
            <a:r>
              <a:rPr lang="en-US" altLang="zh-CN" sz="2000" b="1">
                <a:solidFill>
                  <a:srgbClr val="9C0B15"/>
                </a:solidFill>
              </a:rPr>
              <a:t>	</a:t>
            </a:r>
            <a:r>
              <a:rPr lang="zh-CN" altLang="en-US" sz="2000"/>
              <a:t>空闲块可以</a:t>
            </a:r>
            <a:r>
              <a:rPr lang="zh-CN" altLang="en-US" sz="2000">
                <a:solidFill>
                  <a:srgbClr val="9C0B15"/>
                </a:solidFill>
              </a:rPr>
              <a:t>先按照预定的数量分组，每组使用自己的索引；</a:t>
            </a:r>
            <a:r>
              <a:rPr lang="zh-CN" altLang="en-US" sz="2000">
                <a:sym typeface="+mn-ea"/>
              </a:rPr>
              <a:t>每个</a:t>
            </a:r>
            <a:r>
              <a:rPr lang="en-US" altLang="zh-CN" sz="2000" b="1">
                <a:solidFill>
                  <a:srgbClr val="9C0B15"/>
                </a:solidFill>
                <a:sym typeface="+mn-ea"/>
              </a:rPr>
              <a:t>			</a:t>
            </a:r>
            <a:r>
              <a:rPr lang="zh-CN" altLang="en-US" sz="2000">
                <a:sym typeface="+mn-ea"/>
              </a:rPr>
              <a:t>索引表都包含指向下一个索引表的一个指针；除了这个指针之外，</a:t>
            </a:r>
            <a:r>
              <a:rPr lang="en-US" altLang="zh-CN" sz="2000" b="1">
                <a:solidFill>
                  <a:srgbClr val="9C0B15"/>
                </a:solidFill>
                <a:sym typeface="+mn-ea"/>
              </a:rPr>
              <a:t>		</a:t>
            </a:r>
            <a:r>
              <a:rPr lang="zh-CN" altLang="en-US" sz="2000"/>
              <a:t>每组空闲块的地址直接登记在该索引表内。即</a:t>
            </a:r>
            <a:r>
              <a:rPr lang="zh-CN" altLang="en-US" sz="2000">
                <a:solidFill>
                  <a:srgbClr val="9C0B15"/>
                </a:solidFill>
              </a:rPr>
              <a:t>先索引，再链接</a:t>
            </a:r>
            <a:r>
              <a:rPr lang="zh-CN" altLang="en-US" sz="2000"/>
              <a:t>。</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结论</a:t>
            </a:r>
            <a:r>
              <a:rPr lang="en-US" altLang="zh-CN" sz="2000"/>
              <a:t>		</a:t>
            </a:r>
            <a:r>
              <a:rPr lang="zh-CN" altLang="en-US" sz="2000"/>
              <a:t>比较可知，分组索引法绝大多数时候都</a:t>
            </a:r>
            <a:r>
              <a:rPr lang="zh-CN" altLang="en-US" sz="2000">
                <a:solidFill>
                  <a:srgbClr val="9C0B15"/>
                </a:solidFill>
              </a:rPr>
              <a:t>只需要访问索引头指向的</a:t>
            </a:r>
            <a:r>
              <a:rPr lang="zh-CN" altLang="en-US" sz="2000">
                <a:solidFill>
                  <a:srgbClr val="9C0B15"/>
                </a:solidFill>
                <a:sym typeface="+mn-ea"/>
              </a:rPr>
              <a:t>			</a:t>
            </a:r>
            <a:r>
              <a:rPr lang="zh-CN" altLang="en-US" sz="2000">
                <a:solidFill>
                  <a:srgbClr val="9C0B15"/>
                </a:solidFill>
              </a:rPr>
              <a:t>那个索引表，不会像多级索引那样去做频繁的指针追逐</a:t>
            </a:r>
            <a:r>
              <a:rPr lang="zh-CN" altLang="en-US" sz="2000"/>
              <a:t>。</a:t>
            </a:r>
            <a:endParaRPr lang="zh-CN" altLang="en-US" sz="2000"/>
          </a:p>
          <a:p>
            <a:pPr algn="l">
              <a:buClrTx/>
              <a:buSzTx/>
              <a:buFontTx/>
            </a:pPr>
            <a:r>
              <a:rPr lang="en-US" altLang="zh-CN" sz="2000">
                <a:sym typeface="+mn-ea"/>
              </a:rPr>
              <a:t>		</a:t>
            </a:r>
            <a:r>
              <a:rPr lang="zh-CN" altLang="en-US" sz="2000"/>
              <a:t>我们之所以可以将空闲块表组织成这样，本质上是因为</a:t>
            </a:r>
            <a:r>
              <a:rPr lang="zh-CN" altLang="en-US" sz="2000">
                <a:solidFill>
                  <a:srgbClr val="9C0B15"/>
                </a:solidFill>
              </a:rPr>
              <a:t>空闲块表</a:t>
            </a:r>
            <a:r>
              <a:rPr lang="zh-CN" altLang="en-US" sz="2000">
                <a:solidFill>
                  <a:srgbClr val="9C0B15"/>
                </a:solidFill>
                <a:sym typeface="+mn-ea"/>
              </a:rPr>
              <a:t>			</a:t>
            </a:r>
            <a:r>
              <a:rPr lang="zh-CN" altLang="en-US" sz="2000">
                <a:solidFill>
                  <a:srgbClr val="9C0B15"/>
                </a:solidFill>
              </a:rPr>
              <a:t>并非真正的文件</a:t>
            </a:r>
            <a:r>
              <a:rPr lang="zh-CN" altLang="en-US" sz="2000"/>
              <a:t>：我们不关心空闲块之间的逻辑顺序，也不需要</a:t>
            </a:r>
            <a:r>
              <a:rPr lang="en-US" altLang="zh-CN" sz="2000">
                <a:sym typeface="+mn-ea"/>
              </a:rPr>
              <a:t>			</a:t>
            </a:r>
            <a:r>
              <a:rPr lang="zh-CN" altLang="en-US" sz="2000"/>
              <a:t>维持一个逻辑地址到物理地址的映射。</a:t>
            </a:r>
            <a:endParaRPr lang="zh-CN" altLang="en-US" sz="2000"/>
          </a:p>
          <a:p>
            <a:pPr algn="l">
              <a:buClrTx/>
              <a:buSzTx/>
              <a:buFontTx/>
            </a:pPr>
            <a:endParaRPr lang="zh-CN" altLang="en-US" sz="2000"/>
          </a:p>
          <a:p>
            <a:pPr algn="l">
              <a:buClrTx/>
              <a:buSzTx/>
              <a:buFontTx/>
            </a:pPr>
            <a:r>
              <a:rPr lang="zh-CN" altLang="en-US" sz="2000" b="1">
                <a:solidFill>
                  <a:srgbClr val="9C0B15"/>
                </a:solidFill>
              </a:rPr>
              <a:t>进一步优化	</a:t>
            </a:r>
            <a:r>
              <a:rPr lang="zh-CN" altLang="en-US" sz="2000"/>
              <a:t>正因为分组索引法绝大多数时候</a:t>
            </a:r>
            <a:r>
              <a:rPr lang="zh-CN" altLang="en-US" sz="2000">
                <a:solidFill>
                  <a:srgbClr val="9C0B15"/>
                </a:solidFill>
              </a:rPr>
              <a:t>只需要访问索引头指向的索引表</a:t>
            </a:r>
            <a:r>
              <a:rPr lang="zh-CN" altLang="en-US" sz="2000"/>
              <a:t>，</a:t>
            </a:r>
            <a:r>
              <a:rPr lang="en-US" altLang="zh-CN" sz="2000">
                <a:sym typeface="+mn-ea"/>
              </a:rPr>
              <a:t>		</a:t>
            </a:r>
            <a:r>
              <a:rPr lang="zh-CN" altLang="en-US" sz="2000"/>
              <a:t>因此可以直接</a:t>
            </a:r>
            <a:r>
              <a:rPr lang="zh-CN" altLang="en-US" sz="2000">
                <a:solidFill>
                  <a:srgbClr val="9C0B15"/>
                </a:solidFill>
              </a:rPr>
              <a:t>将那个表缓存到内存中</a:t>
            </a:r>
            <a:r>
              <a:rPr lang="zh-CN" altLang="en-US" sz="2000"/>
              <a:t>。这样，绝大多数操作就是</a:t>
            </a:r>
            <a:r>
              <a:rPr lang="en-US" altLang="zh-CN" sz="2000">
                <a:sym typeface="+mn-ea"/>
              </a:rPr>
              <a:t>			</a:t>
            </a:r>
            <a:r>
              <a:rPr lang="zh-CN" altLang="en-US" sz="2000"/>
              <a:t>在内存中访问线性表了，速度很快。</a:t>
            </a:r>
            <a:endParaRPr lang="zh-CN" altLang="en-US" sz="2000"/>
          </a:p>
          <a:p>
            <a:pPr algn="l">
              <a:buClrTx/>
              <a:buSzTx/>
              <a:buFontTx/>
            </a:pPr>
            <a:endParaRPr lang="zh-CN" altLang="en-US" sz="2000"/>
          </a:p>
          <a:p>
            <a:pPr algn="l">
              <a:buClrTx/>
              <a:buSzTx/>
              <a:buFontTx/>
            </a:pPr>
            <a:r>
              <a:rPr lang="zh-CN" altLang="en-US" sz="2000" b="1">
                <a:solidFill>
                  <a:srgbClr val="9C0B15"/>
                </a:solidFill>
                <a:sym typeface="+mn-ea"/>
              </a:rPr>
              <a:t>问题</a:t>
            </a:r>
            <a:r>
              <a:rPr lang="en-US" altLang="zh-CN" sz="2000">
                <a:sym typeface="+mn-ea"/>
              </a:rPr>
              <a:t>		</a:t>
            </a:r>
            <a:r>
              <a:rPr lang="zh-CN" altLang="en-US" sz="2000">
                <a:sym typeface="+mn-ea"/>
              </a:rPr>
              <a:t>一次</a:t>
            </a:r>
            <a:r>
              <a:rPr lang="zh-CN" altLang="en-US" sz="2000">
                <a:sym typeface="+mn-ea"/>
              </a:rPr>
              <a:t>分配</a:t>
            </a:r>
            <a:r>
              <a:rPr lang="zh-CN" altLang="en-US" sz="2000">
                <a:sym typeface="+mn-ea"/>
              </a:rPr>
              <a:t>单个和多个空闲块的问题都解决了，但是如果希望分配</a:t>
            </a:r>
            <a:r>
              <a:rPr lang="en-US" altLang="zh-CN" sz="2000">
                <a:sym typeface="+mn-ea"/>
              </a:rPr>
              <a:t>			</a:t>
            </a:r>
            <a:r>
              <a:rPr lang="zh-CN" altLang="en-US" sz="2000">
                <a:solidFill>
                  <a:srgbClr val="9C0B15"/>
                </a:solidFill>
                <a:sym typeface="+mn-ea"/>
              </a:rPr>
              <a:t>物理上连续的扩展</a:t>
            </a:r>
            <a:r>
              <a:rPr lang="zh-CN" altLang="en-US" sz="2000">
                <a:sym typeface="+mn-ea"/>
              </a:rPr>
              <a:t>怎么办？</a:t>
            </a:r>
            <a:endParaRPr lang="zh-CN" altLang="en-US" sz="2000"/>
          </a:p>
        </p:txBody>
      </p:sp>
      <p:grpSp>
        <p:nvGrpSpPr>
          <p:cNvPr id="28" name="组合 27"/>
          <p:cNvGrpSpPr/>
          <p:nvPr/>
        </p:nvGrpSpPr>
        <p:grpSpPr>
          <a:xfrm>
            <a:off x="311785" y="1963420"/>
            <a:ext cx="9169400" cy="668020"/>
            <a:chOff x="336" y="8464"/>
            <a:chExt cx="15219" cy="1052"/>
          </a:xfrm>
        </p:grpSpPr>
        <p:sp>
          <p:nvSpPr>
            <p:cNvPr id="67" name="矩形 66"/>
            <p:cNvSpPr/>
            <p:nvPr>
              <p:custDataLst>
                <p:tags r:id="rId2"/>
              </p:custDataLst>
            </p:nvPr>
          </p:nvSpPr>
          <p:spPr>
            <a:xfrm>
              <a:off x="3554" y="8727"/>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69" name="矩形 68"/>
            <p:cNvSpPr/>
            <p:nvPr>
              <p:custDataLst>
                <p:tags r:id="rId3"/>
              </p:custDataLst>
            </p:nvPr>
          </p:nvSpPr>
          <p:spPr>
            <a:xfrm>
              <a:off x="3555" y="8989"/>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1" name="矩形 80"/>
            <p:cNvSpPr/>
            <p:nvPr>
              <p:custDataLst>
                <p:tags r:id="rId4"/>
              </p:custDataLst>
            </p:nvPr>
          </p:nvSpPr>
          <p:spPr>
            <a:xfrm>
              <a:off x="3554" y="8464"/>
              <a:ext cx="1162"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68" name="矩形 67"/>
            <p:cNvSpPr/>
            <p:nvPr>
              <p:custDataLst>
                <p:tags r:id="rId5"/>
              </p:custDataLst>
            </p:nvPr>
          </p:nvSpPr>
          <p:spPr>
            <a:xfrm>
              <a:off x="3554" y="9251"/>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7" name="矩形 86"/>
            <p:cNvSpPr/>
            <p:nvPr>
              <p:custDataLst>
                <p:tags r:id="rId6"/>
              </p:custDataLst>
            </p:nvPr>
          </p:nvSpPr>
          <p:spPr>
            <a:xfrm>
              <a:off x="6078" y="8727"/>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8" name="矩形 87"/>
            <p:cNvSpPr/>
            <p:nvPr>
              <p:custDataLst>
                <p:tags r:id="rId7"/>
              </p:custDataLst>
            </p:nvPr>
          </p:nvSpPr>
          <p:spPr>
            <a:xfrm>
              <a:off x="6078" y="8989"/>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9" name="矩形 88"/>
            <p:cNvSpPr/>
            <p:nvPr>
              <p:custDataLst>
                <p:tags r:id="rId8"/>
              </p:custDataLst>
            </p:nvPr>
          </p:nvSpPr>
          <p:spPr>
            <a:xfrm>
              <a:off x="6078" y="8464"/>
              <a:ext cx="1162"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0" name="矩形 89"/>
            <p:cNvSpPr/>
            <p:nvPr>
              <p:custDataLst>
                <p:tags r:id="rId9"/>
              </p:custDataLst>
            </p:nvPr>
          </p:nvSpPr>
          <p:spPr>
            <a:xfrm>
              <a:off x="6078" y="9252"/>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91" name="直接箭头连接符 90"/>
            <p:cNvCxnSpPr>
              <a:stCxn id="81" idx="3"/>
              <a:endCxn id="89" idx="1"/>
            </p:cNvCxnSpPr>
            <p:nvPr>
              <p:custDataLst>
                <p:tags r:id="rId10"/>
              </p:custDataLst>
            </p:nvPr>
          </p:nvCxnSpPr>
          <p:spPr>
            <a:xfrm>
              <a:off x="4716" y="8595"/>
              <a:ext cx="1362"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93" name="矩形 92"/>
            <p:cNvSpPr/>
            <p:nvPr>
              <p:custDataLst>
                <p:tags r:id="rId11"/>
              </p:custDataLst>
            </p:nvPr>
          </p:nvSpPr>
          <p:spPr>
            <a:xfrm>
              <a:off x="8620" y="8729"/>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4" name="矩形 93"/>
            <p:cNvSpPr/>
            <p:nvPr>
              <p:custDataLst>
                <p:tags r:id="rId12"/>
              </p:custDataLst>
            </p:nvPr>
          </p:nvSpPr>
          <p:spPr>
            <a:xfrm>
              <a:off x="8621" y="8991"/>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5" name="矩形 94"/>
            <p:cNvSpPr/>
            <p:nvPr>
              <p:custDataLst>
                <p:tags r:id="rId13"/>
              </p:custDataLst>
            </p:nvPr>
          </p:nvSpPr>
          <p:spPr>
            <a:xfrm>
              <a:off x="8620" y="8466"/>
              <a:ext cx="1162"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6" name="矩形 95"/>
            <p:cNvSpPr/>
            <p:nvPr>
              <p:custDataLst>
                <p:tags r:id="rId14"/>
              </p:custDataLst>
            </p:nvPr>
          </p:nvSpPr>
          <p:spPr>
            <a:xfrm>
              <a:off x="8620" y="9254"/>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97" name="直接箭头连接符 96"/>
            <p:cNvCxnSpPr>
              <a:stCxn id="89" idx="3"/>
              <a:endCxn id="95" idx="1"/>
            </p:cNvCxnSpPr>
            <p:nvPr>
              <p:custDataLst>
                <p:tags r:id="rId15"/>
              </p:custDataLst>
            </p:nvPr>
          </p:nvCxnSpPr>
          <p:spPr>
            <a:xfrm>
              <a:off x="7239" y="8595"/>
              <a:ext cx="1381" cy="2"/>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custDataLst>
                <p:tags r:id="rId16"/>
              </p:custDataLst>
            </p:nvPr>
          </p:nvSpPr>
          <p:spPr>
            <a:xfrm>
              <a:off x="11165" y="8727"/>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9" name="矩形 98"/>
            <p:cNvSpPr/>
            <p:nvPr>
              <p:custDataLst>
                <p:tags r:id="rId17"/>
              </p:custDataLst>
            </p:nvPr>
          </p:nvSpPr>
          <p:spPr>
            <a:xfrm>
              <a:off x="11166" y="8990"/>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100" name="矩形 99"/>
            <p:cNvSpPr/>
            <p:nvPr>
              <p:custDataLst>
                <p:tags r:id="rId18"/>
              </p:custDataLst>
            </p:nvPr>
          </p:nvSpPr>
          <p:spPr>
            <a:xfrm>
              <a:off x="11165" y="8464"/>
              <a:ext cx="1162"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101" name="矩形 100"/>
            <p:cNvSpPr/>
            <p:nvPr>
              <p:custDataLst>
                <p:tags r:id="rId19"/>
              </p:custDataLst>
            </p:nvPr>
          </p:nvSpPr>
          <p:spPr>
            <a:xfrm>
              <a:off x="11165" y="9252"/>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102" name="直接箭头连接符 101"/>
            <p:cNvCxnSpPr>
              <a:stCxn id="95" idx="3"/>
              <a:endCxn id="100" idx="1"/>
            </p:cNvCxnSpPr>
            <p:nvPr>
              <p:custDataLst>
                <p:tags r:id="rId20"/>
              </p:custDataLst>
            </p:nvPr>
          </p:nvCxnSpPr>
          <p:spPr>
            <a:xfrm flipV="1">
              <a:off x="9782" y="8595"/>
              <a:ext cx="1384" cy="2"/>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custDataLst>
                <p:tags r:id="rId21"/>
              </p:custDataLst>
            </p:nvPr>
          </p:nvCxnSpPr>
          <p:spPr>
            <a:xfrm>
              <a:off x="12327" y="8595"/>
              <a:ext cx="1362"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custDataLst>
                <p:tags r:id="rId22"/>
              </p:custDataLst>
            </p:nvPr>
          </p:nvSpPr>
          <p:spPr>
            <a:xfrm>
              <a:off x="336" y="8464"/>
              <a:ext cx="1857" cy="50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索引头</a:t>
              </a:r>
              <a:endParaRPr lang="zh-CN" altLang="en-US">
                <a:solidFill>
                  <a:schemeClr val="bg1"/>
                </a:solidFill>
                <a:sym typeface="+mn-ea"/>
              </a:endParaRPr>
            </a:p>
          </p:txBody>
        </p:sp>
        <p:cxnSp>
          <p:nvCxnSpPr>
            <p:cNvPr id="17" name="直接箭头连接符 16"/>
            <p:cNvCxnSpPr/>
            <p:nvPr>
              <p:custDataLst>
                <p:tags r:id="rId23"/>
              </p:custDataLst>
            </p:nvPr>
          </p:nvCxnSpPr>
          <p:spPr>
            <a:xfrm>
              <a:off x="2193" y="8595"/>
              <a:ext cx="1362"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custDataLst>
                <p:tags r:id="rId24"/>
              </p:custDataLst>
            </p:nvPr>
          </p:nvSpPr>
          <p:spPr>
            <a:xfrm>
              <a:off x="13699" y="8464"/>
              <a:ext cx="1857" cy="50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NULL</a:t>
              </a:r>
              <a:endParaRPr lang="en-US" altLang="zh-CN">
                <a:solidFill>
                  <a:schemeClr val="bg1"/>
                </a:solidFill>
                <a:sym typeface="+mn-ea"/>
              </a:endParaRPr>
            </a:p>
          </p:txBody>
        </p:sp>
      </p:grpSp>
    </p:spTree>
    <p:custDataLst>
      <p:tags r:id="rId25"/>
    </p:custData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5015865"/>
          </a:xfrm>
          <a:prstGeom prst="rect">
            <a:avLst/>
          </a:prstGeom>
          <a:noFill/>
        </p:spPr>
        <p:txBody>
          <a:bodyPr wrap="square" rtlCol="0">
            <a:spAutoFit/>
          </a:bodyPr>
          <a:p>
            <a:pPr algn="ctr">
              <a:buClrTx/>
              <a:buSzTx/>
              <a:buFontTx/>
            </a:pPr>
            <a:r>
              <a:rPr lang="zh-CN" altLang="en-US" sz="2000" b="1">
                <a:solidFill>
                  <a:srgbClr val="9C0B15"/>
                </a:solidFill>
              </a:rPr>
              <a:t>空闲块的组织：数据结构</a:t>
            </a:r>
            <a:endParaRPr lang="zh-CN" altLang="en-US" sz="2000" b="1">
              <a:solidFill>
                <a:srgbClr val="9C0B15"/>
              </a:solidFill>
            </a:endParaRPr>
          </a:p>
          <a:p>
            <a:pPr algn="ctr">
              <a:buClrTx/>
              <a:buSzTx/>
              <a:buFontTx/>
            </a:pPr>
            <a:endParaRPr lang="zh-CN" altLang="en-US" sz="2000"/>
          </a:p>
          <a:p>
            <a:pPr algn="l">
              <a:buClrTx/>
              <a:buSzTx/>
              <a:buFontTx/>
            </a:pPr>
            <a:r>
              <a:rPr lang="zh-CN" altLang="en-US" sz="2000" b="1">
                <a:solidFill>
                  <a:srgbClr val="9C0B15"/>
                </a:solidFill>
              </a:rPr>
              <a:t>直觉</a:t>
            </a:r>
            <a:r>
              <a:rPr lang="en-US" altLang="zh-CN" sz="2000" b="1">
                <a:solidFill>
                  <a:srgbClr val="9C0B15"/>
                </a:solidFill>
              </a:rPr>
              <a:t>		</a:t>
            </a:r>
            <a:r>
              <a:rPr lang="zh-CN" altLang="en-US" sz="2000"/>
              <a:t>将连续存储法中的空闲块区间按照大小做成红黑树。</a:t>
            </a: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红黑树的查询和修改要经过</a:t>
            </a:r>
            <a:r>
              <a:rPr lang="zh-CN" altLang="en-US" sz="2000">
                <a:solidFill>
                  <a:srgbClr val="9C0B15"/>
                </a:solidFill>
              </a:rPr>
              <a:t>多次外存上的指针追逐</a:t>
            </a:r>
            <a:r>
              <a:rPr lang="zh-CN" altLang="en-US" sz="2000"/>
              <a:t>，太慢。</a:t>
            </a:r>
            <a:endParaRPr lang="zh-CN" altLang="en-US" sz="2000"/>
          </a:p>
          <a:p>
            <a:pPr algn="l">
              <a:buClrTx/>
              <a:buSzTx/>
              <a:buFontTx/>
            </a:pPr>
            <a:endParaRPr lang="zh-CN" altLang="en-US" sz="2000"/>
          </a:p>
          <a:p>
            <a:pPr algn="l">
              <a:buClrTx/>
              <a:buSzTx/>
              <a:buFontTx/>
            </a:pPr>
            <a:r>
              <a:rPr lang="zh-CN" altLang="en-US" sz="2000" b="1">
                <a:solidFill>
                  <a:srgbClr val="9C0B15"/>
                </a:solidFill>
              </a:rPr>
              <a:t>解决方案	</a:t>
            </a:r>
            <a:r>
              <a:rPr lang="zh-CN" altLang="en-US" sz="2000"/>
              <a:t>将空闲块区间组成的红黑树缓存在内存。</a:t>
            </a:r>
            <a:endParaRPr lang="zh-CN" altLang="en-US" sz="2000"/>
          </a:p>
          <a:p>
            <a:pPr algn="l">
              <a:buClrTx/>
              <a:buSzTx/>
              <a:buFontTx/>
            </a:pPr>
            <a:endParaRPr lang="zh-CN" altLang="en-US" sz="2000">
              <a:sym typeface="+mn-ea"/>
            </a:endParaRPr>
          </a:p>
          <a:p>
            <a:pPr algn="l">
              <a:buClrTx/>
              <a:buSzTx/>
              <a:buFontTx/>
            </a:pPr>
            <a:r>
              <a:rPr lang="zh-CN" altLang="en-US" sz="2000" b="1">
                <a:solidFill>
                  <a:srgbClr val="9C0B15"/>
                </a:solidFill>
              </a:rPr>
              <a:t>问题</a:t>
            </a:r>
            <a:r>
              <a:rPr lang="en-US" altLang="zh-CN" sz="2000"/>
              <a:t>		</a:t>
            </a:r>
            <a:r>
              <a:rPr lang="zh-CN" altLang="en-US" sz="2000">
                <a:sym typeface="+mn-ea"/>
              </a:rPr>
              <a:t>连续存储法的空闲区表实在是太大了，</a:t>
            </a:r>
            <a:r>
              <a:rPr lang="zh-CN" altLang="en-US" sz="2000">
                <a:solidFill>
                  <a:srgbClr val="9C0B15"/>
                </a:solidFill>
                <a:sym typeface="+mn-ea"/>
              </a:rPr>
              <a:t>放在硬盘上都嫌占地方</a:t>
            </a:r>
            <a:r>
              <a:rPr lang="zh-CN" altLang="en-US" sz="2000">
                <a:sym typeface="+mn-ea"/>
              </a:rPr>
              <a:t>，</a:t>
            </a:r>
            <a:r>
              <a:rPr lang="en-US" altLang="zh-CN" sz="2000">
                <a:sym typeface="+mn-ea"/>
              </a:rPr>
              <a:t>			</a:t>
            </a:r>
            <a:r>
              <a:rPr lang="zh-CN" altLang="en-US" sz="2000">
                <a:sym typeface="+mn-ea"/>
              </a:rPr>
              <a:t>放到内存还了得吗？</a:t>
            </a:r>
            <a:endParaRPr lang="zh-CN" altLang="en-US" sz="2000">
              <a:sym typeface="+mn-ea"/>
            </a:endParaRPr>
          </a:p>
          <a:p>
            <a:pPr algn="l">
              <a:buClrTx/>
              <a:buSzTx/>
              <a:buFontTx/>
            </a:pPr>
            <a:endParaRPr lang="zh-CN" altLang="en-US" sz="2000"/>
          </a:p>
          <a:p>
            <a:pPr algn="l">
              <a:buClrTx/>
              <a:buSzTx/>
              <a:buFontTx/>
            </a:pPr>
            <a:r>
              <a:rPr lang="zh-CN" altLang="en-US" sz="2000" b="1">
                <a:solidFill>
                  <a:srgbClr val="9C0B15"/>
                </a:solidFill>
              </a:rPr>
              <a:t>其它存储法</a:t>
            </a:r>
            <a:r>
              <a:rPr lang="en-US" altLang="zh-CN" sz="2000"/>
              <a:t>	</a:t>
            </a:r>
            <a:r>
              <a:rPr lang="zh-CN" altLang="en-US" sz="2000"/>
              <a:t>其它存储法根本没有办法做到这一点，因为它们</a:t>
            </a:r>
            <a:r>
              <a:rPr lang="zh-CN" altLang="en-US" sz="2000">
                <a:solidFill>
                  <a:srgbClr val="9C0B15"/>
                </a:solidFill>
              </a:rPr>
              <a:t>不登记区间，只</a:t>
            </a:r>
            <a:r>
              <a:rPr lang="zh-CN" altLang="en-US" sz="2000">
                <a:solidFill>
                  <a:srgbClr val="9C0B15"/>
                </a:solidFill>
                <a:sym typeface="+mn-ea"/>
              </a:rPr>
              <a:t>			</a:t>
            </a:r>
            <a:r>
              <a:rPr lang="zh-CN" altLang="en-US" sz="2000">
                <a:solidFill>
                  <a:srgbClr val="9C0B15"/>
                </a:solidFill>
              </a:rPr>
              <a:t>登记块</a:t>
            </a:r>
            <a:r>
              <a:rPr lang="zh-CN" altLang="en-US" sz="2000"/>
              <a:t>。</a:t>
            </a:r>
            <a:endParaRPr lang="zh-CN" altLang="en-US" sz="2000"/>
          </a:p>
          <a:p>
            <a:pPr algn="l">
              <a:buClrTx/>
              <a:buSzTx/>
              <a:buFontTx/>
            </a:pPr>
            <a:endParaRPr lang="zh-CN" altLang="en-US" sz="2000"/>
          </a:p>
          <a:p>
            <a:pPr algn="l">
              <a:buClrTx/>
              <a:buSzTx/>
              <a:buFontTx/>
            </a:pPr>
            <a:r>
              <a:rPr lang="zh-CN" altLang="en-US" sz="2000" b="1">
                <a:solidFill>
                  <a:srgbClr val="9C0B15"/>
                </a:solidFill>
              </a:rPr>
              <a:t>位图法</a:t>
            </a:r>
            <a:r>
              <a:rPr lang="en-US" altLang="zh-CN" sz="2000"/>
              <a:t>		</a:t>
            </a:r>
            <a:r>
              <a:rPr lang="zh-CN" altLang="en-US" sz="2000"/>
              <a:t>用一系列二进制位对应每个块。</a:t>
            </a:r>
            <a:r>
              <a:rPr lang="zh-CN" altLang="en-US" sz="2000">
                <a:solidFill>
                  <a:srgbClr val="9C0B15"/>
                </a:solidFill>
              </a:rPr>
              <a:t>如果该块被分配出去，那么位图</a:t>
            </a:r>
            <a:r>
              <a:rPr lang="zh-CN" altLang="en-US" sz="2000">
                <a:solidFill>
                  <a:srgbClr val="9C0B15"/>
                </a:solidFill>
                <a:sym typeface="+mn-ea"/>
              </a:rPr>
              <a:t>			的</a:t>
            </a:r>
            <a:r>
              <a:rPr lang="zh-CN" altLang="en-US" sz="2000">
                <a:solidFill>
                  <a:srgbClr val="9C0B15"/>
                </a:solidFill>
              </a:rPr>
              <a:t>对应位置就置1，否则置0</a:t>
            </a:r>
            <a:r>
              <a:rPr lang="zh-CN" altLang="en-US" sz="2000"/>
              <a:t>。</a:t>
            </a:r>
            <a:endParaRPr lang="zh-CN" altLang="en-US" sz="2000"/>
          </a:p>
        </p:txBody>
      </p:sp>
      <p:grpSp>
        <p:nvGrpSpPr>
          <p:cNvPr id="107" name="组合 106"/>
          <p:cNvGrpSpPr/>
          <p:nvPr/>
        </p:nvGrpSpPr>
        <p:grpSpPr>
          <a:xfrm>
            <a:off x="717550" y="5205095"/>
            <a:ext cx="8265795" cy="1480820"/>
            <a:chOff x="1130" y="8197"/>
            <a:chExt cx="13017" cy="2332"/>
          </a:xfrm>
        </p:grpSpPr>
        <p:sp>
          <p:nvSpPr>
            <p:cNvPr id="7" name="矩形 6"/>
            <p:cNvSpPr/>
            <p:nvPr>
              <p:custDataLst>
                <p:tags r:id="rId2"/>
              </p:custDataLst>
            </p:nvPr>
          </p:nvSpPr>
          <p:spPr>
            <a:xfrm>
              <a:off x="1948" y="9943"/>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a:t>
              </a:r>
              <a:endParaRPr lang="en-US" altLang="zh-CN">
                <a:solidFill>
                  <a:schemeClr val="tx1"/>
                </a:solidFill>
                <a:sym typeface="+mn-ea"/>
              </a:endParaRPr>
            </a:p>
          </p:txBody>
        </p:sp>
        <p:sp>
          <p:nvSpPr>
            <p:cNvPr id="2" name="矩形 1"/>
            <p:cNvSpPr/>
            <p:nvPr>
              <p:custDataLst>
                <p:tags r:id="rId3"/>
              </p:custDataLst>
            </p:nvPr>
          </p:nvSpPr>
          <p:spPr>
            <a:xfrm>
              <a:off x="2766" y="9943"/>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p:txBody>
        </p:sp>
        <p:sp>
          <p:nvSpPr>
            <p:cNvPr id="9" name="矩形 8"/>
            <p:cNvSpPr/>
            <p:nvPr>
              <p:custDataLst>
                <p:tags r:id="rId4"/>
              </p:custDataLst>
            </p:nvPr>
          </p:nvSpPr>
          <p:spPr>
            <a:xfrm>
              <a:off x="3567" y="9943"/>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4" name="矩形 3"/>
            <p:cNvSpPr/>
            <p:nvPr>
              <p:custDataLst>
                <p:tags r:id="rId5"/>
              </p:custDataLst>
            </p:nvPr>
          </p:nvSpPr>
          <p:spPr>
            <a:xfrm>
              <a:off x="4385" y="9943"/>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4</a:t>
              </a:r>
              <a:endParaRPr lang="en-US" altLang="zh-CN">
                <a:solidFill>
                  <a:schemeClr val="tx1"/>
                </a:solidFill>
                <a:sym typeface="+mn-ea"/>
              </a:endParaRPr>
            </a:p>
          </p:txBody>
        </p:sp>
        <p:sp>
          <p:nvSpPr>
            <p:cNvPr id="5" name="矩形 4"/>
            <p:cNvSpPr/>
            <p:nvPr>
              <p:custDataLst>
                <p:tags r:id="rId6"/>
              </p:custDataLst>
            </p:nvPr>
          </p:nvSpPr>
          <p:spPr>
            <a:xfrm>
              <a:off x="6021" y="9940"/>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p:txBody>
        </p:sp>
        <p:sp>
          <p:nvSpPr>
            <p:cNvPr id="25" name="矩形 24"/>
            <p:cNvSpPr/>
            <p:nvPr>
              <p:custDataLst>
                <p:tags r:id="rId7"/>
              </p:custDataLst>
            </p:nvPr>
          </p:nvSpPr>
          <p:spPr>
            <a:xfrm>
              <a:off x="6839" y="9940"/>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6" name="矩形 5"/>
            <p:cNvSpPr/>
            <p:nvPr>
              <p:custDataLst>
                <p:tags r:id="rId8"/>
              </p:custDataLst>
            </p:nvPr>
          </p:nvSpPr>
          <p:spPr>
            <a:xfrm>
              <a:off x="7620" y="9940"/>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60" name="矩形 59"/>
            <p:cNvSpPr/>
            <p:nvPr>
              <p:custDataLst>
                <p:tags r:id="rId9"/>
              </p:custDataLst>
            </p:nvPr>
          </p:nvSpPr>
          <p:spPr>
            <a:xfrm>
              <a:off x="8438" y="9940"/>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9</a:t>
              </a:r>
              <a:endParaRPr lang="en-US" altLang="zh-CN">
                <a:solidFill>
                  <a:schemeClr val="bg1"/>
                </a:solidFill>
                <a:sym typeface="+mn-ea"/>
              </a:endParaRPr>
            </a:p>
          </p:txBody>
        </p:sp>
        <p:sp>
          <p:nvSpPr>
            <p:cNvPr id="61" name="矩形 60"/>
            <p:cNvSpPr/>
            <p:nvPr>
              <p:custDataLst>
                <p:tags r:id="rId10"/>
              </p:custDataLst>
            </p:nvPr>
          </p:nvSpPr>
          <p:spPr>
            <a:xfrm>
              <a:off x="9239" y="9940"/>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62" name="矩形 61"/>
            <p:cNvSpPr/>
            <p:nvPr>
              <p:custDataLst>
                <p:tags r:id="rId11"/>
              </p:custDataLst>
            </p:nvPr>
          </p:nvSpPr>
          <p:spPr>
            <a:xfrm>
              <a:off x="10057" y="9940"/>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11</a:t>
              </a:r>
              <a:endParaRPr lang="en-US" altLang="zh-CN">
                <a:solidFill>
                  <a:schemeClr val="bg1"/>
                </a:solidFill>
                <a:sym typeface="+mn-ea"/>
              </a:endParaRPr>
            </a:p>
          </p:txBody>
        </p:sp>
        <p:sp>
          <p:nvSpPr>
            <p:cNvPr id="63" name="矩形 62"/>
            <p:cNvSpPr/>
            <p:nvPr>
              <p:custDataLst>
                <p:tags r:id="rId12"/>
              </p:custDataLst>
            </p:nvPr>
          </p:nvSpPr>
          <p:spPr>
            <a:xfrm>
              <a:off x="10875" y="9940"/>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12</a:t>
              </a:r>
              <a:endParaRPr lang="en-US" altLang="zh-CN">
                <a:solidFill>
                  <a:schemeClr val="tx1"/>
                </a:solidFill>
                <a:sym typeface="+mn-ea"/>
              </a:endParaRPr>
            </a:p>
          </p:txBody>
        </p:sp>
        <p:sp>
          <p:nvSpPr>
            <p:cNvPr id="64" name="矩形 63"/>
            <p:cNvSpPr/>
            <p:nvPr>
              <p:custDataLst>
                <p:tags r:id="rId13"/>
              </p:custDataLst>
            </p:nvPr>
          </p:nvSpPr>
          <p:spPr>
            <a:xfrm>
              <a:off x="12511" y="9943"/>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14</a:t>
              </a:r>
              <a:endParaRPr lang="en-US" altLang="zh-CN">
                <a:solidFill>
                  <a:schemeClr val="bg1"/>
                </a:solidFill>
                <a:sym typeface="+mn-ea"/>
              </a:endParaRPr>
            </a:p>
          </p:txBody>
        </p:sp>
        <p:sp>
          <p:nvSpPr>
            <p:cNvPr id="65" name="矩形 64"/>
            <p:cNvSpPr/>
            <p:nvPr>
              <p:custDataLst>
                <p:tags r:id="rId14"/>
              </p:custDataLst>
            </p:nvPr>
          </p:nvSpPr>
          <p:spPr>
            <a:xfrm>
              <a:off x="13329" y="9943"/>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15</a:t>
              </a:r>
              <a:endParaRPr lang="en-US" altLang="zh-CN">
                <a:solidFill>
                  <a:schemeClr val="bg1"/>
                </a:solidFill>
                <a:sym typeface="+mn-ea"/>
              </a:endParaRPr>
            </a:p>
          </p:txBody>
        </p:sp>
        <p:sp>
          <p:nvSpPr>
            <p:cNvPr id="66" name="矩形 65"/>
            <p:cNvSpPr/>
            <p:nvPr>
              <p:custDataLst>
                <p:tags r:id="rId15"/>
              </p:custDataLst>
            </p:nvPr>
          </p:nvSpPr>
          <p:spPr>
            <a:xfrm>
              <a:off x="1130" y="9941"/>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70" name="矩形 69"/>
            <p:cNvSpPr/>
            <p:nvPr>
              <p:custDataLst>
                <p:tags r:id="rId16"/>
              </p:custDataLst>
            </p:nvPr>
          </p:nvSpPr>
          <p:spPr>
            <a:xfrm>
              <a:off x="5203" y="9943"/>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5</a:t>
              </a:r>
              <a:endParaRPr lang="en-US" altLang="zh-CN">
                <a:solidFill>
                  <a:schemeClr val="tx1"/>
                </a:solidFill>
                <a:sym typeface="+mn-ea"/>
              </a:endParaRPr>
            </a:p>
          </p:txBody>
        </p:sp>
        <p:sp>
          <p:nvSpPr>
            <p:cNvPr id="71" name="矩形 70"/>
            <p:cNvSpPr/>
            <p:nvPr>
              <p:custDataLst>
                <p:tags r:id="rId17"/>
              </p:custDataLst>
            </p:nvPr>
          </p:nvSpPr>
          <p:spPr>
            <a:xfrm>
              <a:off x="11693" y="9943"/>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13</a:t>
              </a:r>
              <a:endParaRPr lang="en-US" altLang="zh-CN">
                <a:solidFill>
                  <a:schemeClr val="tx1"/>
                </a:solidFill>
                <a:sym typeface="+mn-ea"/>
              </a:endParaRPr>
            </a:p>
          </p:txBody>
        </p:sp>
        <p:sp>
          <p:nvSpPr>
            <p:cNvPr id="86" name="文本框 85"/>
            <p:cNvSpPr txBox="1"/>
            <p:nvPr>
              <p:custDataLst>
                <p:tags r:id="rId18"/>
              </p:custDataLst>
            </p:nvPr>
          </p:nvSpPr>
          <p:spPr>
            <a:xfrm>
              <a:off x="1130" y="9363"/>
              <a:ext cx="2437" cy="628"/>
            </a:xfrm>
            <a:prstGeom prst="rect">
              <a:avLst/>
            </a:prstGeom>
            <a:noFill/>
          </p:spPr>
          <p:txBody>
            <a:bodyPr wrap="square" rtlCol="0">
              <a:spAutoFit/>
            </a:bodyPr>
            <a:p>
              <a:r>
                <a:rPr lang="zh-CN" altLang="en-US" sz="2000" b="1"/>
                <a:t>磁盘数据块</a:t>
              </a:r>
              <a:endParaRPr lang="zh-CN" altLang="en-US" sz="2000" b="1"/>
            </a:p>
          </p:txBody>
        </p:sp>
        <p:sp>
          <p:nvSpPr>
            <p:cNvPr id="73" name="矩形 72"/>
            <p:cNvSpPr/>
            <p:nvPr>
              <p:custDataLst>
                <p:tags r:id="rId19"/>
              </p:custDataLst>
            </p:nvPr>
          </p:nvSpPr>
          <p:spPr>
            <a:xfrm>
              <a:off x="1948" y="8777"/>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74" name="矩形 73"/>
            <p:cNvSpPr/>
            <p:nvPr>
              <p:custDataLst>
                <p:tags r:id="rId20"/>
              </p:custDataLst>
            </p:nvPr>
          </p:nvSpPr>
          <p:spPr>
            <a:xfrm>
              <a:off x="2766" y="8777"/>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5" name="矩形 74"/>
            <p:cNvSpPr/>
            <p:nvPr>
              <p:custDataLst>
                <p:tags r:id="rId21"/>
              </p:custDataLst>
            </p:nvPr>
          </p:nvSpPr>
          <p:spPr>
            <a:xfrm>
              <a:off x="3567" y="8777"/>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6" name="矩形 75"/>
            <p:cNvSpPr/>
            <p:nvPr>
              <p:custDataLst>
                <p:tags r:id="rId22"/>
              </p:custDataLst>
            </p:nvPr>
          </p:nvSpPr>
          <p:spPr>
            <a:xfrm>
              <a:off x="4385" y="8777"/>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77" name="矩形 76"/>
            <p:cNvSpPr/>
            <p:nvPr>
              <p:custDataLst>
                <p:tags r:id="rId23"/>
              </p:custDataLst>
            </p:nvPr>
          </p:nvSpPr>
          <p:spPr>
            <a:xfrm>
              <a:off x="6021"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8" name="矩形 77"/>
            <p:cNvSpPr/>
            <p:nvPr>
              <p:custDataLst>
                <p:tags r:id="rId24"/>
              </p:custDataLst>
            </p:nvPr>
          </p:nvSpPr>
          <p:spPr>
            <a:xfrm>
              <a:off x="6839"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9" name="矩形 78"/>
            <p:cNvSpPr/>
            <p:nvPr>
              <p:custDataLst>
                <p:tags r:id="rId25"/>
              </p:custDataLst>
            </p:nvPr>
          </p:nvSpPr>
          <p:spPr>
            <a:xfrm>
              <a:off x="7620"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0" name="矩形 79"/>
            <p:cNvSpPr/>
            <p:nvPr>
              <p:custDataLst>
                <p:tags r:id="rId26"/>
              </p:custDataLst>
            </p:nvPr>
          </p:nvSpPr>
          <p:spPr>
            <a:xfrm>
              <a:off x="8438"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2" name="矩形 81"/>
            <p:cNvSpPr/>
            <p:nvPr>
              <p:custDataLst>
                <p:tags r:id="rId27"/>
              </p:custDataLst>
            </p:nvPr>
          </p:nvSpPr>
          <p:spPr>
            <a:xfrm>
              <a:off x="9239"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3" name="矩形 82"/>
            <p:cNvSpPr/>
            <p:nvPr>
              <p:custDataLst>
                <p:tags r:id="rId28"/>
              </p:custDataLst>
            </p:nvPr>
          </p:nvSpPr>
          <p:spPr>
            <a:xfrm>
              <a:off x="10057"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4" name="矩形 83"/>
            <p:cNvSpPr/>
            <p:nvPr>
              <p:custDataLst>
                <p:tags r:id="rId29"/>
              </p:custDataLst>
            </p:nvPr>
          </p:nvSpPr>
          <p:spPr>
            <a:xfrm>
              <a:off x="10875" y="8774"/>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85" name="矩形 84"/>
            <p:cNvSpPr/>
            <p:nvPr>
              <p:custDataLst>
                <p:tags r:id="rId30"/>
              </p:custDataLst>
            </p:nvPr>
          </p:nvSpPr>
          <p:spPr>
            <a:xfrm>
              <a:off x="12511" y="8777"/>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92" name="矩形 91"/>
            <p:cNvSpPr/>
            <p:nvPr>
              <p:custDataLst>
                <p:tags r:id="rId31"/>
              </p:custDataLst>
            </p:nvPr>
          </p:nvSpPr>
          <p:spPr>
            <a:xfrm>
              <a:off x="13329" y="8777"/>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103" name="矩形 102"/>
            <p:cNvSpPr/>
            <p:nvPr>
              <p:custDataLst>
                <p:tags r:id="rId32"/>
              </p:custDataLst>
            </p:nvPr>
          </p:nvSpPr>
          <p:spPr>
            <a:xfrm>
              <a:off x="1130" y="8775"/>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104" name="矩形 103"/>
            <p:cNvSpPr/>
            <p:nvPr>
              <p:custDataLst>
                <p:tags r:id="rId33"/>
              </p:custDataLst>
            </p:nvPr>
          </p:nvSpPr>
          <p:spPr>
            <a:xfrm>
              <a:off x="5203" y="8777"/>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105" name="矩形 104"/>
            <p:cNvSpPr/>
            <p:nvPr>
              <p:custDataLst>
                <p:tags r:id="rId34"/>
              </p:custDataLst>
            </p:nvPr>
          </p:nvSpPr>
          <p:spPr>
            <a:xfrm>
              <a:off x="11693" y="8777"/>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106" name="文本框 105"/>
            <p:cNvSpPr txBox="1"/>
            <p:nvPr>
              <p:custDataLst>
                <p:tags r:id="rId35"/>
              </p:custDataLst>
            </p:nvPr>
          </p:nvSpPr>
          <p:spPr>
            <a:xfrm>
              <a:off x="1130" y="8197"/>
              <a:ext cx="2437" cy="628"/>
            </a:xfrm>
            <a:prstGeom prst="rect">
              <a:avLst/>
            </a:prstGeom>
            <a:noFill/>
          </p:spPr>
          <p:txBody>
            <a:bodyPr wrap="square" rtlCol="0">
              <a:spAutoFit/>
            </a:bodyPr>
            <a:p>
              <a:r>
                <a:rPr lang="zh-CN" altLang="en-US" sz="2000" b="1"/>
                <a:t>位图</a:t>
              </a:r>
              <a:endParaRPr lang="zh-CN" altLang="en-US" sz="2000" b="1"/>
            </a:p>
          </p:txBody>
        </p:sp>
      </p:grpSp>
    </p:spTree>
    <p:custDataLst>
      <p:tags r:id="rId36"/>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wipe(up)">
                                      <p:cBhvr>
                                        <p:cTn id="7" dur="500"/>
                                        <p:tgtEl>
                                          <p:spTgt spid="13">
                                            <p:txEl>
                                              <p:pRg st="6" end="6"/>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8" end="8"/>
                                            </p:txEl>
                                          </p:spTgt>
                                        </p:tgtEl>
                                        <p:attrNameLst>
                                          <p:attrName>style.visibility</p:attrName>
                                        </p:attrNameLst>
                                      </p:cBhvr>
                                      <p:to>
                                        <p:strVal val="visible"/>
                                      </p:to>
                                    </p:set>
                                    <p:animEffect transition="in" filter="wipe(up)">
                                      <p:cBhvr>
                                        <p:cTn id="10" dur="500"/>
                                        <p:tgtEl>
                                          <p:spTgt spid="13">
                                            <p:txEl>
                                              <p:pRg st="8" end="8"/>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xEl>
                                              <p:pRg st="10" end="10"/>
                                            </p:txEl>
                                          </p:spTgt>
                                        </p:tgtEl>
                                        <p:attrNameLst>
                                          <p:attrName>style.visibility</p:attrName>
                                        </p:attrNameLst>
                                      </p:cBhvr>
                                      <p:to>
                                        <p:strVal val="visible"/>
                                      </p:to>
                                    </p:set>
                                    <p:animEffect transition="in" filter="wipe(up)">
                                      <p:cBhvr>
                                        <p:cTn id="13" dur="500"/>
                                        <p:tgtEl>
                                          <p:spTgt spid="13">
                                            <p:txEl>
                                              <p:pRg st="10" end="1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3">
                                            <p:txEl>
                                              <p:pRg st="12" end="12"/>
                                            </p:txEl>
                                          </p:spTgt>
                                        </p:tgtEl>
                                        <p:attrNameLst>
                                          <p:attrName>style.visibility</p:attrName>
                                        </p:attrNameLst>
                                      </p:cBhvr>
                                      <p:to>
                                        <p:strVal val="visible"/>
                                      </p:to>
                                    </p:set>
                                    <p:animEffect transition="in" filter="wipe(up)">
                                      <p:cBhvr>
                                        <p:cTn id="18" dur="500"/>
                                        <p:tgtEl>
                                          <p:spTgt spid="13">
                                            <p:txEl>
                                              <p:pRg st="12" end="12"/>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wipe(up)">
                                      <p:cBhvr>
                                        <p:cTn id="2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6247130"/>
          </a:xfrm>
          <a:prstGeom prst="rect">
            <a:avLst/>
          </a:prstGeom>
          <a:noFill/>
        </p:spPr>
        <p:txBody>
          <a:bodyPr wrap="square" rtlCol="0">
            <a:spAutoFit/>
          </a:bodyPr>
          <a:p>
            <a:pPr algn="ctr">
              <a:buClrTx/>
              <a:buSzTx/>
              <a:buFontTx/>
            </a:pPr>
            <a:r>
              <a:rPr lang="zh-CN" altLang="en-US" sz="2000" b="1">
                <a:solidFill>
                  <a:srgbClr val="9C0B15"/>
                </a:solidFill>
              </a:rPr>
              <a:t>空闲块的组织：位图法</a:t>
            </a:r>
            <a:endParaRPr lang="zh-CN" altLang="en-US" sz="2000" b="1">
              <a:solidFill>
                <a:srgbClr val="9C0B15"/>
              </a:solidFill>
            </a:endParaRPr>
          </a:p>
          <a:p>
            <a:pPr algn="ctr">
              <a:buClrTx/>
              <a:buSzTx/>
              <a:buFontTx/>
            </a:pPr>
            <a:endParaRPr lang="zh-CN" altLang="en-US" sz="2000"/>
          </a:p>
          <a:p>
            <a:pPr algn="l">
              <a:buClrTx/>
              <a:buSzTx/>
              <a:buFontTx/>
            </a:pPr>
            <a:r>
              <a:rPr lang="zh-CN" altLang="en-US" sz="2000" b="1">
                <a:solidFill>
                  <a:srgbClr val="9C0B15"/>
                </a:solidFill>
              </a:rPr>
              <a:t>位图法</a:t>
            </a:r>
            <a:r>
              <a:rPr lang="en-US" altLang="zh-CN" sz="2000"/>
              <a:t>		</a:t>
            </a:r>
            <a:r>
              <a:rPr lang="zh-CN" altLang="en-US" sz="2000"/>
              <a:t>用一系列二进制位对应每个块。</a:t>
            </a:r>
            <a:r>
              <a:rPr lang="zh-CN" altLang="en-US" sz="2000">
                <a:solidFill>
                  <a:srgbClr val="9C0B15"/>
                </a:solidFill>
              </a:rPr>
              <a:t>如果该块被分配出去，那么位图</a:t>
            </a:r>
            <a:r>
              <a:rPr lang="zh-CN" altLang="en-US" sz="2000">
                <a:solidFill>
                  <a:srgbClr val="9C0B15"/>
                </a:solidFill>
                <a:sym typeface="+mn-ea"/>
              </a:rPr>
              <a:t>			</a:t>
            </a:r>
            <a:r>
              <a:rPr lang="zh-CN" altLang="en-US" sz="2000">
                <a:solidFill>
                  <a:srgbClr val="9C0B15"/>
                </a:solidFill>
              </a:rPr>
              <a:t>的对应位置就置1，否则置0。</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这个位图怎么查找呢？在硬盘上查找太慢了。</a:t>
            </a:r>
            <a:endParaRPr lang="zh-CN" altLang="en-US" sz="2000"/>
          </a:p>
          <a:p>
            <a:pPr algn="l">
              <a:buClrTx/>
              <a:buSzTx/>
              <a:buFontTx/>
            </a:pPr>
            <a:r>
              <a:rPr lang="en-US" altLang="zh-CN" sz="2000">
                <a:sym typeface="+mn-ea"/>
              </a:rPr>
              <a:t>		</a:t>
            </a:r>
            <a:r>
              <a:rPr lang="zh-CN" altLang="en-US" sz="2000"/>
              <a:t>计算题：对于</a:t>
            </a:r>
            <a:r>
              <a:rPr lang="en-US" altLang="zh-CN" sz="2000"/>
              <a:t>1TiB</a:t>
            </a:r>
            <a:r>
              <a:rPr lang="zh-CN" altLang="en-US" sz="2000"/>
              <a:t>的磁盘，每</a:t>
            </a:r>
            <a:r>
              <a:rPr lang="en-US" altLang="zh-CN" sz="2000"/>
              <a:t>4MiB</a:t>
            </a:r>
            <a:r>
              <a:rPr lang="zh-CN" altLang="en-US" sz="2000"/>
              <a:t>一个块，位图大小是多少？</a:t>
            </a:r>
            <a:endParaRPr lang="zh-CN" altLang="en-US" sz="2000"/>
          </a:p>
          <a:p>
            <a:pPr algn="l">
              <a:buClrTx/>
              <a:buSzTx/>
              <a:buFontTx/>
            </a:pPr>
            <a:endParaRPr lang="zh-CN" altLang="en-US" sz="2000"/>
          </a:p>
          <a:p>
            <a:pPr algn="l">
              <a:buClrTx/>
              <a:buSzTx/>
              <a:buFontTx/>
            </a:pPr>
            <a:r>
              <a:rPr lang="zh-CN" altLang="en-US" sz="2000" b="1">
                <a:solidFill>
                  <a:srgbClr val="9C0B15"/>
                </a:solidFill>
              </a:rPr>
              <a:t>解决方案</a:t>
            </a:r>
            <a:r>
              <a:rPr lang="en-US" altLang="zh-CN" sz="2000"/>
              <a:t>	</a:t>
            </a:r>
            <a:r>
              <a:rPr lang="zh-CN" altLang="en-US" sz="2000"/>
              <a:t>既然位图所占空间不多，可将位图</a:t>
            </a:r>
            <a:r>
              <a:rPr lang="zh-CN" altLang="en-US" sz="2000">
                <a:solidFill>
                  <a:srgbClr val="9C0B15"/>
                </a:solidFill>
              </a:rPr>
              <a:t>直接加载进内存</a:t>
            </a:r>
            <a:r>
              <a:rPr lang="zh-CN" altLang="en-US" sz="2000"/>
              <a:t>。分配单个空</a:t>
            </a:r>
            <a:r>
              <a:rPr lang="en-US" altLang="zh-CN" sz="2000">
                <a:sym typeface="+mn-ea"/>
              </a:rPr>
              <a:t>			</a:t>
            </a:r>
            <a:r>
              <a:rPr lang="zh-CN" altLang="en-US" sz="2000"/>
              <a:t>闲块只要找到第一个</a:t>
            </a:r>
            <a:r>
              <a:rPr lang="en-US" altLang="zh-CN" sz="2000"/>
              <a:t>0</a:t>
            </a:r>
            <a:r>
              <a:rPr lang="zh-CN" altLang="en-US" sz="2000"/>
              <a:t>所在的位置，分配连续的区间则是寻找足够</a:t>
            </a:r>
            <a:r>
              <a:rPr lang="en-US" altLang="zh-CN" sz="2000">
                <a:sym typeface="+mn-ea"/>
              </a:rPr>
              <a:t>			</a:t>
            </a:r>
            <a:r>
              <a:rPr lang="zh-CN" altLang="en-US" sz="2000"/>
              <a:t>长的连续的</a:t>
            </a:r>
            <a:r>
              <a:rPr lang="en-US" altLang="zh-CN" sz="2000"/>
              <a:t>0</a:t>
            </a:r>
            <a:r>
              <a:rPr lang="zh-CN" altLang="en-US" sz="2000"/>
              <a:t>。释放空间就更简单，只要将那些</a:t>
            </a:r>
            <a:r>
              <a:rPr lang="en-US" altLang="zh-CN" sz="2000"/>
              <a:t>1</a:t>
            </a:r>
            <a:r>
              <a:rPr lang="zh-CN" altLang="en-US" sz="2000"/>
              <a:t>变成</a:t>
            </a:r>
            <a:r>
              <a:rPr lang="en-US" altLang="zh-CN" sz="2000"/>
              <a:t>0</a:t>
            </a:r>
            <a:r>
              <a:rPr lang="zh-CN" altLang="en-US" sz="2000"/>
              <a:t>就好了。</a:t>
            </a: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但是找到第一个</a:t>
            </a:r>
            <a:r>
              <a:rPr lang="en-US" altLang="zh-CN" sz="2000"/>
              <a:t>0</a:t>
            </a:r>
            <a:r>
              <a:rPr lang="zh-CN" altLang="en-US" sz="2000"/>
              <a:t>，以及找到连续的足够长的</a:t>
            </a:r>
            <a:r>
              <a:rPr lang="en-US" altLang="zh-CN" sz="2000"/>
              <a:t>0</a:t>
            </a:r>
            <a:r>
              <a:rPr lang="zh-CN" altLang="en-US" sz="2000"/>
              <a:t>，看上去也不简单。</a:t>
            </a:r>
            <a:endParaRPr lang="zh-CN" altLang="en-US" sz="2000"/>
          </a:p>
          <a:p>
            <a:pPr algn="l">
              <a:buClrTx/>
              <a:buSzTx/>
              <a:buFontTx/>
            </a:pPr>
            <a:endParaRPr lang="zh-CN" altLang="en-US" sz="2000"/>
          </a:p>
          <a:p>
            <a:pPr algn="l">
              <a:buClrTx/>
              <a:buSzTx/>
              <a:buFontTx/>
            </a:pPr>
            <a:r>
              <a:rPr lang="en-US" altLang="zh-CN" sz="2000">
                <a:sym typeface="+mn-ea"/>
              </a:rPr>
              <a:t>		</a:t>
            </a:r>
            <a:r>
              <a:rPr lang="zh-CN" altLang="en-US" sz="2000" b="1">
                <a:solidFill>
                  <a:srgbClr val="9C0B15"/>
                </a:solidFill>
              </a:rPr>
              <a:t>提示 </a:t>
            </a:r>
            <a:r>
              <a:rPr lang="en-US" altLang="zh-CN" sz="2000"/>
              <a:t>	</a:t>
            </a:r>
            <a:r>
              <a:rPr lang="zh-CN" altLang="en-US" sz="2000"/>
              <a:t>位图可以按照不同粒度分级。</a:t>
            </a:r>
            <a:endParaRPr lang="zh-CN" altLang="en-US" sz="2000"/>
          </a:p>
        </p:txBody>
      </p:sp>
      <p:grpSp>
        <p:nvGrpSpPr>
          <p:cNvPr id="107" name="组合 106"/>
          <p:cNvGrpSpPr/>
          <p:nvPr/>
        </p:nvGrpSpPr>
        <p:grpSpPr>
          <a:xfrm>
            <a:off x="760730" y="1481455"/>
            <a:ext cx="8265795" cy="1480820"/>
            <a:chOff x="1130" y="8197"/>
            <a:chExt cx="13017" cy="2332"/>
          </a:xfrm>
        </p:grpSpPr>
        <p:sp>
          <p:nvSpPr>
            <p:cNvPr id="7" name="矩形 6"/>
            <p:cNvSpPr/>
            <p:nvPr>
              <p:custDataLst>
                <p:tags r:id="rId2"/>
              </p:custDataLst>
            </p:nvPr>
          </p:nvSpPr>
          <p:spPr>
            <a:xfrm>
              <a:off x="1948" y="9943"/>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a:t>
              </a:r>
              <a:endParaRPr lang="en-US" altLang="zh-CN">
                <a:solidFill>
                  <a:schemeClr val="tx1"/>
                </a:solidFill>
                <a:sym typeface="+mn-ea"/>
              </a:endParaRPr>
            </a:p>
          </p:txBody>
        </p:sp>
        <p:sp>
          <p:nvSpPr>
            <p:cNvPr id="2" name="矩形 1"/>
            <p:cNvSpPr/>
            <p:nvPr>
              <p:custDataLst>
                <p:tags r:id="rId3"/>
              </p:custDataLst>
            </p:nvPr>
          </p:nvSpPr>
          <p:spPr>
            <a:xfrm>
              <a:off x="2766" y="9943"/>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p:txBody>
        </p:sp>
        <p:sp>
          <p:nvSpPr>
            <p:cNvPr id="9" name="矩形 8"/>
            <p:cNvSpPr/>
            <p:nvPr>
              <p:custDataLst>
                <p:tags r:id="rId4"/>
              </p:custDataLst>
            </p:nvPr>
          </p:nvSpPr>
          <p:spPr>
            <a:xfrm>
              <a:off x="3567" y="9943"/>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4" name="矩形 3"/>
            <p:cNvSpPr/>
            <p:nvPr>
              <p:custDataLst>
                <p:tags r:id="rId5"/>
              </p:custDataLst>
            </p:nvPr>
          </p:nvSpPr>
          <p:spPr>
            <a:xfrm>
              <a:off x="4385" y="9943"/>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4</a:t>
              </a:r>
              <a:endParaRPr lang="en-US" altLang="zh-CN">
                <a:solidFill>
                  <a:schemeClr val="tx1"/>
                </a:solidFill>
                <a:sym typeface="+mn-ea"/>
              </a:endParaRPr>
            </a:p>
          </p:txBody>
        </p:sp>
        <p:sp>
          <p:nvSpPr>
            <p:cNvPr id="5" name="矩形 4"/>
            <p:cNvSpPr/>
            <p:nvPr>
              <p:custDataLst>
                <p:tags r:id="rId6"/>
              </p:custDataLst>
            </p:nvPr>
          </p:nvSpPr>
          <p:spPr>
            <a:xfrm>
              <a:off x="6021" y="9940"/>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p:txBody>
        </p:sp>
        <p:sp>
          <p:nvSpPr>
            <p:cNvPr id="25" name="矩形 24"/>
            <p:cNvSpPr/>
            <p:nvPr>
              <p:custDataLst>
                <p:tags r:id="rId7"/>
              </p:custDataLst>
            </p:nvPr>
          </p:nvSpPr>
          <p:spPr>
            <a:xfrm>
              <a:off x="6839" y="9940"/>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6" name="矩形 5"/>
            <p:cNvSpPr/>
            <p:nvPr>
              <p:custDataLst>
                <p:tags r:id="rId8"/>
              </p:custDataLst>
            </p:nvPr>
          </p:nvSpPr>
          <p:spPr>
            <a:xfrm>
              <a:off x="7620" y="9940"/>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60" name="矩形 59"/>
            <p:cNvSpPr/>
            <p:nvPr>
              <p:custDataLst>
                <p:tags r:id="rId9"/>
              </p:custDataLst>
            </p:nvPr>
          </p:nvSpPr>
          <p:spPr>
            <a:xfrm>
              <a:off x="8438" y="9940"/>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9</a:t>
              </a:r>
              <a:endParaRPr lang="en-US" altLang="zh-CN">
                <a:solidFill>
                  <a:schemeClr val="bg1"/>
                </a:solidFill>
                <a:sym typeface="+mn-ea"/>
              </a:endParaRPr>
            </a:p>
          </p:txBody>
        </p:sp>
        <p:sp>
          <p:nvSpPr>
            <p:cNvPr id="61" name="矩形 60"/>
            <p:cNvSpPr/>
            <p:nvPr>
              <p:custDataLst>
                <p:tags r:id="rId10"/>
              </p:custDataLst>
            </p:nvPr>
          </p:nvSpPr>
          <p:spPr>
            <a:xfrm>
              <a:off x="9239" y="9940"/>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62" name="矩形 61"/>
            <p:cNvSpPr/>
            <p:nvPr>
              <p:custDataLst>
                <p:tags r:id="rId11"/>
              </p:custDataLst>
            </p:nvPr>
          </p:nvSpPr>
          <p:spPr>
            <a:xfrm>
              <a:off x="10057" y="9940"/>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11</a:t>
              </a:r>
              <a:endParaRPr lang="en-US" altLang="zh-CN">
                <a:solidFill>
                  <a:schemeClr val="bg1"/>
                </a:solidFill>
                <a:sym typeface="+mn-ea"/>
              </a:endParaRPr>
            </a:p>
          </p:txBody>
        </p:sp>
        <p:sp>
          <p:nvSpPr>
            <p:cNvPr id="63" name="矩形 62"/>
            <p:cNvSpPr/>
            <p:nvPr>
              <p:custDataLst>
                <p:tags r:id="rId12"/>
              </p:custDataLst>
            </p:nvPr>
          </p:nvSpPr>
          <p:spPr>
            <a:xfrm>
              <a:off x="10875" y="9940"/>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12</a:t>
              </a:r>
              <a:endParaRPr lang="en-US" altLang="zh-CN">
                <a:solidFill>
                  <a:schemeClr val="tx1"/>
                </a:solidFill>
                <a:sym typeface="+mn-ea"/>
              </a:endParaRPr>
            </a:p>
          </p:txBody>
        </p:sp>
        <p:sp>
          <p:nvSpPr>
            <p:cNvPr id="64" name="矩形 63"/>
            <p:cNvSpPr/>
            <p:nvPr>
              <p:custDataLst>
                <p:tags r:id="rId13"/>
              </p:custDataLst>
            </p:nvPr>
          </p:nvSpPr>
          <p:spPr>
            <a:xfrm>
              <a:off x="12511" y="9943"/>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14</a:t>
              </a:r>
              <a:endParaRPr lang="en-US" altLang="zh-CN">
                <a:solidFill>
                  <a:schemeClr val="bg1"/>
                </a:solidFill>
                <a:sym typeface="+mn-ea"/>
              </a:endParaRPr>
            </a:p>
          </p:txBody>
        </p:sp>
        <p:sp>
          <p:nvSpPr>
            <p:cNvPr id="65" name="矩形 64"/>
            <p:cNvSpPr/>
            <p:nvPr>
              <p:custDataLst>
                <p:tags r:id="rId14"/>
              </p:custDataLst>
            </p:nvPr>
          </p:nvSpPr>
          <p:spPr>
            <a:xfrm>
              <a:off x="13329" y="9943"/>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15</a:t>
              </a:r>
              <a:endParaRPr lang="en-US" altLang="zh-CN">
                <a:solidFill>
                  <a:schemeClr val="bg1"/>
                </a:solidFill>
                <a:sym typeface="+mn-ea"/>
              </a:endParaRPr>
            </a:p>
          </p:txBody>
        </p:sp>
        <p:sp>
          <p:nvSpPr>
            <p:cNvPr id="66" name="矩形 65"/>
            <p:cNvSpPr/>
            <p:nvPr>
              <p:custDataLst>
                <p:tags r:id="rId15"/>
              </p:custDataLst>
            </p:nvPr>
          </p:nvSpPr>
          <p:spPr>
            <a:xfrm>
              <a:off x="1130" y="9941"/>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70" name="矩形 69"/>
            <p:cNvSpPr/>
            <p:nvPr>
              <p:custDataLst>
                <p:tags r:id="rId16"/>
              </p:custDataLst>
            </p:nvPr>
          </p:nvSpPr>
          <p:spPr>
            <a:xfrm>
              <a:off x="5203" y="9943"/>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5</a:t>
              </a:r>
              <a:endParaRPr lang="en-US" altLang="zh-CN">
                <a:solidFill>
                  <a:schemeClr val="tx1"/>
                </a:solidFill>
                <a:sym typeface="+mn-ea"/>
              </a:endParaRPr>
            </a:p>
          </p:txBody>
        </p:sp>
        <p:sp>
          <p:nvSpPr>
            <p:cNvPr id="71" name="矩形 70"/>
            <p:cNvSpPr/>
            <p:nvPr>
              <p:custDataLst>
                <p:tags r:id="rId17"/>
              </p:custDataLst>
            </p:nvPr>
          </p:nvSpPr>
          <p:spPr>
            <a:xfrm>
              <a:off x="11693" y="9943"/>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13</a:t>
              </a:r>
              <a:endParaRPr lang="en-US" altLang="zh-CN">
                <a:solidFill>
                  <a:schemeClr val="tx1"/>
                </a:solidFill>
                <a:sym typeface="+mn-ea"/>
              </a:endParaRPr>
            </a:p>
          </p:txBody>
        </p:sp>
        <p:sp>
          <p:nvSpPr>
            <p:cNvPr id="86" name="文本框 85"/>
            <p:cNvSpPr txBox="1"/>
            <p:nvPr>
              <p:custDataLst>
                <p:tags r:id="rId18"/>
              </p:custDataLst>
            </p:nvPr>
          </p:nvSpPr>
          <p:spPr>
            <a:xfrm>
              <a:off x="1130" y="9363"/>
              <a:ext cx="2437" cy="628"/>
            </a:xfrm>
            <a:prstGeom prst="rect">
              <a:avLst/>
            </a:prstGeom>
            <a:noFill/>
          </p:spPr>
          <p:txBody>
            <a:bodyPr wrap="square" rtlCol="0">
              <a:spAutoFit/>
            </a:bodyPr>
            <a:p>
              <a:r>
                <a:rPr lang="zh-CN" altLang="en-US" sz="2000" b="1"/>
                <a:t>磁盘数据块</a:t>
              </a:r>
              <a:endParaRPr lang="zh-CN" altLang="en-US" sz="2000" b="1"/>
            </a:p>
          </p:txBody>
        </p:sp>
        <p:sp>
          <p:nvSpPr>
            <p:cNvPr id="73" name="矩形 72"/>
            <p:cNvSpPr/>
            <p:nvPr>
              <p:custDataLst>
                <p:tags r:id="rId19"/>
              </p:custDataLst>
            </p:nvPr>
          </p:nvSpPr>
          <p:spPr>
            <a:xfrm>
              <a:off x="1948" y="8777"/>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74" name="矩形 73"/>
            <p:cNvSpPr/>
            <p:nvPr>
              <p:custDataLst>
                <p:tags r:id="rId20"/>
              </p:custDataLst>
            </p:nvPr>
          </p:nvSpPr>
          <p:spPr>
            <a:xfrm>
              <a:off x="2766" y="8777"/>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5" name="矩形 74"/>
            <p:cNvSpPr/>
            <p:nvPr>
              <p:custDataLst>
                <p:tags r:id="rId21"/>
              </p:custDataLst>
            </p:nvPr>
          </p:nvSpPr>
          <p:spPr>
            <a:xfrm>
              <a:off x="3567" y="8777"/>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6" name="矩形 75"/>
            <p:cNvSpPr/>
            <p:nvPr>
              <p:custDataLst>
                <p:tags r:id="rId22"/>
              </p:custDataLst>
            </p:nvPr>
          </p:nvSpPr>
          <p:spPr>
            <a:xfrm>
              <a:off x="4385" y="8777"/>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77" name="矩形 76"/>
            <p:cNvSpPr/>
            <p:nvPr>
              <p:custDataLst>
                <p:tags r:id="rId23"/>
              </p:custDataLst>
            </p:nvPr>
          </p:nvSpPr>
          <p:spPr>
            <a:xfrm>
              <a:off x="6021"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8" name="矩形 77"/>
            <p:cNvSpPr/>
            <p:nvPr>
              <p:custDataLst>
                <p:tags r:id="rId24"/>
              </p:custDataLst>
            </p:nvPr>
          </p:nvSpPr>
          <p:spPr>
            <a:xfrm>
              <a:off x="6839"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9" name="矩形 78"/>
            <p:cNvSpPr/>
            <p:nvPr>
              <p:custDataLst>
                <p:tags r:id="rId25"/>
              </p:custDataLst>
            </p:nvPr>
          </p:nvSpPr>
          <p:spPr>
            <a:xfrm>
              <a:off x="7620"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0" name="矩形 79"/>
            <p:cNvSpPr/>
            <p:nvPr>
              <p:custDataLst>
                <p:tags r:id="rId26"/>
              </p:custDataLst>
            </p:nvPr>
          </p:nvSpPr>
          <p:spPr>
            <a:xfrm>
              <a:off x="8438"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2" name="矩形 81"/>
            <p:cNvSpPr/>
            <p:nvPr>
              <p:custDataLst>
                <p:tags r:id="rId27"/>
              </p:custDataLst>
            </p:nvPr>
          </p:nvSpPr>
          <p:spPr>
            <a:xfrm>
              <a:off x="9239"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3" name="矩形 82"/>
            <p:cNvSpPr/>
            <p:nvPr>
              <p:custDataLst>
                <p:tags r:id="rId28"/>
              </p:custDataLst>
            </p:nvPr>
          </p:nvSpPr>
          <p:spPr>
            <a:xfrm>
              <a:off x="10057"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4" name="矩形 83"/>
            <p:cNvSpPr/>
            <p:nvPr>
              <p:custDataLst>
                <p:tags r:id="rId29"/>
              </p:custDataLst>
            </p:nvPr>
          </p:nvSpPr>
          <p:spPr>
            <a:xfrm>
              <a:off x="10875" y="8774"/>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85" name="矩形 84"/>
            <p:cNvSpPr/>
            <p:nvPr>
              <p:custDataLst>
                <p:tags r:id="rId30"/>
              </p:custDataLst>
            </p:nvPr>
          </p:nvSpPr>
          <p:spPr>
            <a:xfrm>
              <a:off x="12511" y="8777"/>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92" name="矩形 91"/>
            <p:cNvSpPr/>
            <p:nvPr>
              <p:custDataLst>
                <p:tags r:id="rId31"/>
              </p:custDataLst>
            </p:nvPr>
          </p:nvSpPr>
          <p:spPr>
            <a:xfrm>
              <a:off x="13329" y="8777"/>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103" name="矩形 102"/>
            <p:cNvSpPr/>
            <p:nvPr>
              <p:custDataLst>
                <p:tags r:id="rId32"/>
              </p:custDataLst>
            </p:nvPr>
          </p:nvSpPr>
          <p:spPr>
            <a:xfrm>
              <a:off x="1130" y="8775"/>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104" name="矩形 103"/>
            <p:cNvSpPr/>
            <p:nvPr>
              <p:custDataLst>
                <p:tags r:id="rId33"/>
              </p:custDataLst>
            </p:nvPr>
          </p:nvSpPr>
          <p:spPr>
            <a:xfrm>
              <a:off x="5203" y="8777"/>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105" name="矩形 104"/>
            <p:cNvSpPr/>
            <p:nvPr>
              <p:custDataLst>
                <p:tags r:id="rId34"/>
              </p:custDataLst>
            </p:nvPr>
          </p:nvSpPr>
          <p:spPr>
            <a:xfrm>
              <a:off x="11693" y="8777"/>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106" name="文本框 105"/>
            <p:cNvSpPr txBox="1"/>
            <p:nvPr>
              <p:custDataLst>
                <p:tags r:id="rId35"/>
              </p:custDataLst>
            </p:nvPr>
          </p:nvSpPr>
          <p:spPr>
            <a:xfrm>
              <a:off x="1130" y="8197"/>
              <a:ext cx="2437" cy="628"/>
            </a:xfrm>
            <a:prstGeom prst="rect">
              <a:avLst/>
            </a:prstGeom>
            <a:noFill/>
          </p:spPr>
          <p:txBody>
            <a:bodyPr wrap="square" rtlCol="0">
              <a:spAutoFit/>
            </a:bodyPr>
            <a:p>
              <a:r>
                <a:rPr lang="zh-CN" altLang="en-US" sz="2000" b="1"/>
                <a:t>位图</a:t>
              </a:r>
              <a:endParaRPr lang="zh-CN" altLang="en-US" sz="2000" b="1"/>
            </a:p>
          </p:txBody>
        </p:sp>
      </p:grpSp>
    </p:spTree>
    <p:custDataLst>
      <p:tags r:id="rId36"/>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12" end="12"/>
                                            </p:txEl>
                                          </p:spTgt>
                                        </p:tgtEl>
                                        <p:attrNameLst>
                                          <p:attrName>style.visibility</p:attrName>
                                        </p:attrNameLst>
                                      </p:cBhvr>
                                      <p:to>
                                        <p:strVal val="visible"/>
                                      </p:to>
                                    </p:set>
                                    <p:animEffect transition="in" filter="wipe(up)">
                                      <p:cBhvr>
                                        <p:cTn id="7" dur="500"/>
                                        <p:tgtEl>
                                          <p:spTgt spid="13">
                                            <p:txEl>
                                              <p:pRg st="12" end="12"/>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14" end="14"/>
                                            </p:txEl>
                                          </p:spTgt>
                                        </p:tgtEl>
                                        <p:attrNameLst>
                                          <p:attrName>style.visibility</p:attrName>
                                        </p:attrNameLst>
                                      </p:cBhvr>
                                      <p:to>
                                        <p:strVal val="visible"/>
                                      </p:to>
                                    </p:set>
                                    <p:animEffect transition="in" filter="wipe(up)">
                                      <p:cBhvr>
                                        <p:cTn id="10" dur="500"/>
                                        <p:tgtEl>
                                          <p:spTgt spid="13">
                                            <p:txEl>
                                              <p:pRg st="14" end="14"/>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xEl>
                                              <p:pRg st="16" end="16"/>
                                            </p:txEl>
                                          </p:spTgt>
                                        </p:tgtEl>
                                        <p:attrNameLst>
                                          <p:attrName>style.visibility</p:attrName>
                                        </p:attrNameLst>
                                      </p:cBhvr>
                                      <p:to>
                                        <p:strVal val="visible"/>
                                      </p:to>
                                    </p:set>
                                    <p:animEffect transition="in" filter="wipe(up)">
                                      <p:cBhvr>
                                        <p:cTn id="13" dur="500"/>
                                        <p:tgtEl>
                                          <p:spTgt spid="1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1.2 外存的刻画</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r>
              <a:rPr lang="zh-CN" altLang="en-US" sz="2000" b="1">
                <a:solidFill>
                  <a:srgbClr val="9C0B15"/>
                </a:solidFill>
                <a:latin typeface="+mn-ea"/>
                <a:cs typeface="+mn-ea"/>
              </a:rPr>
              <a:t>外存的刻画</a:t>
            </a:r>
            <a:endParaRPr lang="zh-CN" altLang="en-US" sz="2000">
              <a:latin typeface="+mn-ea"/>
              <a:cs typeface="+mn-ea"/>
            </a:endParaRPr>
          </a:p>
          <a:p>
            <a:pPr algn="l">
              <a:buClrTx/>
              <a:buSzTx/>
              <a:buFontTx/>
            </a:pPr>
            <a:endParaRPr lang="zh-CN" altLang="en-US" sz="2000">
              <a:latin typeface="+mn-ea"/>
              <a:cs typeface="+mn-ea"/>
            </a:endParaRPr>
          </a:p>
          <a:p>
            <a:pPr>
              <a:buClrTx/>
              <a:buSzTx/>
              <a:buFontTx/>
            </a:pPr>
            <a:r>
              <a:rPr lang="zh-CN" altLang="en-US" sz="2000" b="1">
                <a:solidFill>
                  <a:srgbClr val="9C0B15"/>
                </a:solidFill>
                <a:latin typeface="+mn-ea"/>
                <a:cs typeface="+mn-ea"/>
              </a:rPr>
              <a:t>问题</a:t>
            </a:r>
            <a:r>
              <a:rPr lang="en-US" altLang="zh-CN" sz="2000">
                <a:latin typeface="+mn-ea"/>
                <a:cs typeface="+mn-ea"/>
              </a:rPr>
              <a:t>		</a:t>
            </a:r>
            <a:r>
              <a:rPr lang="zh-CN" altLang="en-US" sz="2000">
                <a:latin typeface="+mn-ea"/>
                <a:cs typeface="+mn-ea"/>
              </a:rPr>
              <a:t>（</a:t>
            </a:r>
            <a:r>
              <a:rPr lang="en-US" altLang="zh-CN" sz="2000">
                <a:latin typeface="+mn-ea"/>
                <a:cs typeface="+mn-ea"/>
              </a:rPr>
              <a:t>1</a:t>
            </a:r>
            <a:r>
              <a:rPr lang="zh-CN" altLang="en-US" sz="2000">
                <a:latin typeface="+mn-ea"/>
                <a:cs typeface="+mn-ea"/>
              </a:rPr>
              <a:t>）如果我们把一种可以高效随机访问的存储器挂在设备总线</a:t>
            </a:r>
            <a:r>
              <a:rPr lang="en-US" altLang="zh-CN" sz="2000">
                <a:latin typeface="+mn-ea"/>
                <a:cs typeface="+mn-ea"/>
                <a:sym typeface="+mn-ea"/>
              </a:rPr>
              <a:t>		</a:t>
            </a:r>
            <a:r>
              <a:rPr lang="zh-CN" altLang="en-US" sz="2000">
                <a:latin typeface="+mn-ea"/>
                <a:cs typeface="+mn-ea"/>
              </a:rPr>
              <a:t>上，或者甚至是网络上，这种存储器的实质</a:t>
            </a:r>
            <a:r>
              <a:rPr lang="zh-CN" altLang="en-US" sz="2000">
                <a:latin typeface="+mn-ea"/>
                <a:cs typeface="+mn-ea"/>
              </a:rPr>
              <a:t>是什么？</a:t>
            </a:r>
            <a:endParaRPr lang="zh-CN" altLang="en-US" sz="2000">
              <a:latin typeface="+mn-ea"/>
              <a:cs typeface="+mn-ea"/>
            </a:endParaRPr>
          </a:p>
          <a:p>
            <a:pPr>
              <a:buClrTx/>
              <a:buSzTx/>
              <a:buFontTx/>
            </a:pPr>
            <a:r>
              <a:rPr lang="en-US" altLang="zh-CN" sz="2000">
                <a:latin typeface="+mn-ea"/>
                <a:cs typeface="+mn-ea"/>
                <a:sym typeface="+mn-ea"/>
              </a:rPr>
              <a:t>		</a:t>
            </a:r>
            <a:r>
              <a:rPr lang="zh-CN" altLang="en-US" sz="2000">
                <a:latin typeface="+mn-ea"/>
                <a:cs typeface="+mn-ea"/>
              </a:rPr>
              <a:t>（</a:t>
            </a:r>
            <a:r>
              <a:rPr lang="en-US" altLang="zh-CN" sz="2000">
                <a:latin typeface="+mn-ea"/>
                <a:cs typeface="+mn-ea"/>
              </a:rPr>
              <a:t>2</a:t>
            </a:r>
            <a:r>
              <a:rPr lang="zh-CN" altLang="en-US" sz="2000">
                <a:latin typeface="+mn-ea"/>
                <a:cs typeface="+mn-ea"/>
              </a:rPr>
              <a:t>）如果我们把一种不能高效随机访问的存储器挂在内存总线</a:t>
            </a:r>
            <a:r>
              <a:rPr lang="en-US" altLang="zh-CN" sz="2000">
                <a:latin typeface="+mn-ea"/>
                <a:cs typeface="+mn-ea"/>
                <a:sym typeface="+mn-ea"/>
              </a:rPr>
              <a:t>		</a:t>
            </a:r>
            <a:r>
              <a:rPr lang="zh-CN" altLang="en-US" sz="2000">
                <a:latin typeface="+mn-ea"/>
                <a:cs typeface="+mn-ea"/>
              </a:rPr>
              <a:t>上，这种存储器的实质</a:t>
            </a:r>
            <a:r>
              <a:rPr lang="zh-CN" altLang="en-US" sz="2000">
                <a:latin typeface="+mn-ea"/>
                <a:cs typeface="+mn-ea"/>
              </a:rPr>
              <a:t>是什么？</a:t>
            </a:r>
            <a:endParaRPr lang="zh-CN" altLang="en-US" sz="2000">
              <a:latin typeface="+mn-ea"/>
              <a:cs typeface="+mn-ea"/>
            </a:endParaRPr>
          </a:p>
          <a:p>
            <a:pPr>
              <a:buClrTx/>
              <a:buSzTx/>
              <a:buFontTx/>
            </a:pPr>
            <a:r>
              <a:rPr lang="en-US" altLang="zh-CN" sz="2000">
                <a:latin typeface="+mn-ea"/>
                <a:cs typeface="+mn-ea"/>
                <a:sym typeface="+mn-ea"/>
              </a:rPr>
              <a:t>		</a:t>
            </a:r>
            <a:r>
              <a:rPr lang="zh-CN" altLang="en-US" sz="2000">
                <a:latin typeface="+mn-ea"/>
                <a:cs typeface="+mn-ea"/>
              </a:rPr>
              <a:t>（</a:t>
            </a:r>
            <a:r>
              <a:rPr lang="en-US" altLang="zh-CN" sz="2000">
                <a:latin typeface="+mn-ea"/>
                <a:cs typeface="+mn-ea"/>
              </a:rPr>
              <a:t>3</a:t>
            </a:r>
            <a:r>
              <a:rPr lang="zh-CN" altLang="en-US" sz="2000">
                <a:latin typeface="+mn-ea"/>
                <a:cs typeface="+mn-ea"/>
              </a:rPr>
              <a:t>）在（</a:t>
            </a:r>
            <a:r>
              <a:rPr lang="en-US" altLang="zh-CN" sz="2000">
                <a:latin typeface="+mn-ea"/>
                <a:cs typeface="+mn-ea"/>
              </a:rPr>
              <a:t>1</a:t>
            </a:r>
            <a:r>
              <a:rPr lang="zh-CN" altLang="en-US" sz="2000">
                <a:latin typeface="+mn-ea"/>
                <a:cs typeface="+mn-ea"/>
              </a:rPr>
              <a:t>）和（</a:t>
            </a:r>
            <a:r>
              <a:rPr lang="en-US" altLang="zh-CN" sz="2000">
                <a:latin typeface="+mn-ea"/>
                <a:cs typeface="+mn-ea"/>
              </a:rPr>
              <a:t>2</a:t>
            </a:r>
            <a:r>
              <a:rPr lang="zh-CN" altLang="en-US" sz="2000">
                <a:latin typeface="+mn-ea"/>
                <a:cs typeface="+mn-ea"/>
              </a:rPr>
              <a:t>）中，为什么实践中很少有人</a:t>
            </a:r>
            <a:r>
              <a:rPr lang="zh-CN" altLang="en-US" sz="2000">
                <a:latin typeface="+mn-ea"/>
                <a:cs typeface="+mn-ea"/>
              </a:rPr>
              <a:t>这么做？</a:t>
            </a:r>
            <a:endParaRPr lang="zh-CN" altLang="en-US" sz="2000">
              <a:latin typeface="+mn-ea"/>
              <a:cs typeface="+mn-ea"/>
            </a:endParaRPr>
          </a:p>
          <a:p>
            <a:pPr>
              <a:buClrTx/>
              <a:buSzTx/>
              <a:buFontTx/>
            </a:pPr>
            <a:endParaRPr lang="zh-CN" altLang="en-US" sz="2000">
              <a:latin typeface="+mn-ea"/>
              <a:cs typeface="+mn-ea"/>
            </a:endParaRPr>
          </a:p>
          <a:p>
            <a:pPr>
              <a:buClrTx/>
              <a:buSzTx/>
              <a:buFontTx/>
            </a:pPr>
            <a:r>
              <a:rPr lang="zh-CN" altLang="en-US" sz="2000" b="1">
                <a:solidFill>
                  <a:srgbClr val="9C0B15"/>
                </a:solidFill>
                <a:latin typeface="+mn-ea"/>
                <a:cs typeface="+mn-ea"/>
                <a:sym typeface="+mn-ea"/>
              </a:rPr>
              <a:t>本质</a:t>
            </a:r>
            <a:r>
              <a:rPr lang="en-US" altLang="zh-CN" sz="2000">
                <a:latin typeface="+mn-ea"/>
                <a:cs typeface="+mn-ea"/>
                <a:sym typeface="+mn-ea"/>
              </a:rPr>
              <a:t>		</a:t>
            </a:r>
            <a:r>
              <a:rPr lang="zh-CN" altLang="en-US" sz="2000">
                <a:latin typeface="+mn-ea"/>
                <a:cs typeface="+mn-ea"/>
                <a:sym typeface="+mn-ea"/>
              </a:rPr>
              <a:t>外存的最本质特征就是</a:t>
            </a:r>
            <a:r>
              <a:rPr lang="zh-CN" altLang="en-US" sz="2000">
                <a:solidFill>
                  <a:srgbClr val="9C0B15"/>
                </a:solidFill>
                <a:latin typeface="+mn-ea"/>
                <a:cs typeface="+mn-ea"/>
                <a:sym typeface="+mn-ea"/>
              </a:rPr>
              <a:t>无法通过访存指令直接访问</a:t>
            </a:r>
            <a:r>
              <a:rPr lang="zh-CN" altLang="en-US" sz="2000">
                <a:latin typeface="+mn-ea"/>
                <a:cs typeface="+mn-ea"/>
                <a:sym typeface="+mn-ea"/>
              </a:rPr>
              <a:t>。其它的特</a:t>
            </a:r>
            <a:r>
              <a:rPr lang="en-US" altLang="zh-CN" sz="2000">
                <a:latin typeface="+mn-ea"/>
                <a:cs typeface="+mn-ea"/>
                <a:sym typeface="+mn-ea"/>
              </a:rPr>
              <a:t>		</a:t>
            </a:r>
            <a:r>
              <a:rPr lang="zh-CN" altLang="en-US" sz="2000">
                <a:latin typeface="+mn-ea"/>
                <a:cs typeface="+mn-ea"/>
                <a:sym typeface="+mn-ea"/>
              </a:rPr>
              <a:t>征都是辅助特征。换言之，非易失性和访问粒度等都</a:t>
            </a:r>
            <a:r>
              <a:rPr lang="zh-CN" altLang="en-US" sz="2000">
                <a:solidFill>
                  <a:srgbClr val="9C0B15"/>
                </a:solidFill>
                <a:latin typeface="+mn-ea"/>
                <a:cs typeface="+mn-ea"/>
                <a:sym typeface="+mn-ea"/>
              </a:rPr>
              <a:t>不是外存</a:t>
            </a:r>
            <a:r>
              <a:rPr lang="en-US" altLang="zh-CN" sz="2000">
                <a:latin typeface="+mn-ea"/>
                <a:cs typeface="+mn-ea"/>
                <a:sym typeface="+mn-ea"/>
              </a:rPr>
              <a:t>		</a:t>
            </a:r>
            <a:r>
              <a:rPr lang="zh-CN" altLang="en-US" sz="2000">
                <a:solidFill>
                  <a:srgbClr val="9C0B15"/>
                </a:solidFill>
                <a:latin typeface="+mn-ea"/>
                <a:cs typeface="+mn-ea"/>
                <a:sym typeface="+mn-ea"/>
              </a:rPr>
              <a:t>的本质属性</a:t>
            </a:r>
            <a:r>
              <a:rPr lang="zh-CN" altLang="en-US" sz="2000">
                <a:latin typeface="+mn-ea"/>
                <a:cs typeface="+mn-ea"/>
                <a:sym typeface="+mn-ea"/>
              </a:rPr>
              <a:t>，而是</a:t>
            </a:r>
            <a:r>
              <a:rPr lang="zh-CN" altLang="en-US" sz="2000">
                <a:solidFill>
                  <a:srgbClr val="9C0B15"/>
                </a:solidFill>
                <a:latin typeface="+mn-ea"/>
                <a:cs typeface="+mn-ea"/>
                <a:sym typeface="+mn-ea"/>
              </a:rPr>
              <a:t>存储器的物理属性</a:t>
            </a:r>
            <a:r>
              <a:rPr lang="zh-CN" altLang="en-US" sz="2000">
                <a:latin typeface="+mn-ea"/>
                <a:cs typeface="+mn-ea"/>
                <a:sym typeface="+mn-ea"/>
              </a:rPr>
              <a:t>。一个存储器是否是外存，</a:t>
            </a:r>
            <a:r>
              <a:rPr lang="zh-CN" altLang="en-US" sz="2000">
                <a:solidFill>
                  <a:srgbClr val="9C0B15"/>
                </a:solidFill>
                <a:latin typeface="+mn-ea"/>
                <a:cs typeface="+mn-ea"/>
                <a:sym typeface="+mn-ea"/>
              </a:rPr>
              <a:t>	</a:t>
            </a:r>
            <a:r>
              <a:rPr lang="en-US" altLang="zh-CN" sz="2000">
                <a:solidFill>
                  <a:srgbClr val="9C0B15"/>
                </a:solidFill>
                <a:latin typeface="+mn-ea"/>
                <a:cs typeface="+mn-ea"/>
                <a:sym typeface="+mn-ea"/>
              </a:rPr>
              <a:t>	</a:t>
            </a:r>
            <a:r>
              <a:rPr lang="zh-CN" altLang="en-US" sz="2000">
                <a:solidFill>
                  <a:srgbClr val="9C0B15"/>
                </a:solidFill>
                <a:latin typeface="+mn-ea"/>
                <a:cs typeface="+mn-ea"/>
                <a:sym typeface="+mn-ea"/>
              </a:rPr>
              <a:t>不取决于该存储器的物理属性，而是它在计算机架构中的访问	</a:t>
            </a:r>
            <a:r>
              <a:rPr lang="en-US" altLang="zh-CN" sz="2000">
                <a:solidFill>
                  <a:srgbClr val="9C0B15"/>
                </a:solidFill>
                <a:latin typeface="+mn-ea"/>
                <a:cs typeface="+mn-ea"/>
                <a:sym typeface="+mn-ea"/>
              </a:rPr>
              <a:t>	</a:t>
            </a:r>
            <a:r>
              <a:rPr lang="zh-CN" altLang="en-US" sz="2000">
                <a:solidFill>
                  <a:srgbClr val="9C0B15"/>
                </a:solidFill>
                <a:latin typeface="+mn-ea"/>
                <a:cs typeface="+mn-ea"/>
                <a:sym typeface="+mn-ea"/>
              </a:rPr>
              <a:t>属性</a:t>
            </a:r>
            <a:r>
              <a:rPr lang="zh-CN" altLang="en-US" sz="2000">
                <a:latin typeface="+mn-ea"/>
                <a:cs typeface="+mn-ea"/>
                <a:sym typeface="+mn-ea"/>
              </a:rPr>
              <a:t>。</a:t>
            </a:r>
            <a:endParaRPr lang="zh-CN" altLang="en-US" sz="2000">
              <a:latin typeface="+mn-ea"/>
              <a:cs typeface="+mn-ea"/>
              <a:sym typeface="+mn-ea"/>
            </a:endParaRPr>
          </a:p>
          <a:p>
            <a:pPr>
              <a:buClrTx/>
              <a:buSzTx/>
              <a:buFontTx/>
            </a:pPr>
            <a:endParaRPr lang="zh-CN" altLang="en-US" sz="2000">
              <a:latin typeface="+mn-ea"/>
              <a:cs typeface="+mn-ea"/>
            </a:endParaRPr>
          </a:p>
          <a:p>
            <a:pPr>
              <a:buClrTx/>
              <a:buSzTx/>
              <a:buFontTx/>
            </a:pPr>
            <a:r>
              <a:rPr lang="zh-CN" altLang="en-US" sz="2000" b="1">
                <a:solidFill>
                  <a:srgbClr val="9C0B15"/>
                </a:solidFill>
                <a:latin typeface="+mn-ea"/>
                <a:cs typeface="+mn-ea"/>
              </a:rPr>
              <a:t>常见情况</a:t>
            </a:r>
            <a:r>
              <a:rPr lang="en-US" altLang="zh-CN" sz="2000">
                <a:latin typeface="+mn-ea"/>
                <a:cs typeface="+mn-ea"/>
              </a:rPr>
              <a:t>	</a:t>
            </a:r>
            <a:r>
              <a:rPr lang="zh-CN" altLang="en-US" sz="2000">
                <a:latin typeface="+mn-ea"/>
                <a:cs typeface="+mn-ea"/>
              </a:rPr>
              <a:t>外存一般是</a:t>
            </a:r>
            <a:r>
              <a:rPr lang="zh-CN" altLang="en-US" sz="2000">
                <a:solidFill>
                  <a:srgbClr val="9C0B15"/>
                </a:solidFill>
                <a:latin typeface="+mn-ea"/>
                <a:cs typeface="+mn-ea"/>
              </a:rPr>
              <a:t>只能按块访问、不能高效随机访问的</a:t>
            </a:r>
            <a:r>
              <a:rPr lang="zh-CN" altLang="en-US" sz="2000">
                <a:latin typeface="+mn-ea"/>
                <a:cs typeface="+mn-ea"/>
              </a:rPr>
              <a:t>。这是因为它</a:t>
            </a:r>
            <a:r>
              <a:rPr lang="en-US" altLang="zh-CN" sz="2000">
                <a:latin typeface="+mn-ea"/>
                <a:cs typeface="+mn-ea"/>
                <a:sym typeface="+mn-ea"/>
              </a:rPr>
              <a:t>		</a:t>
            </a:r>
            <a:r>
              <a:rPr lang="zh-CN" altLang="en-US" sz="2000">
                <a:latin typeface="+mn-ea"/>
                <a:cs typeface="+mn-ea"/>
              </a:rPr>
              <a:t>们往往需要将容量做得很大，</a:t>
            </a:r>
            <a:r>
              <a:rPr lang="zh-CN" altLang="en-US" sz="2000">
                <a:solidFill>
                  <a:srgbClr val="9C0B15"/>
                </a:solidFill>
                <a:latin typeface="+mn-ea"/>
                <a:cs typeface="+mn-ea"/>
              </a:rPr>
              <a:t>为缩减成本，在研发时就牺牲了</a:t>
            </a:r>
            <a:r>
              <a:rPr lang="zh-CN" altLang="en-US" sz="2000">
                <a:solidFill>
                  <a:srgbClr val="9C0B15"/>
                </a:solidFill>
                <a:latin typeface="+mn-ea"/>
                <a:cs typeface="+mn-ea"/>
                <a:sym typeface="+mn-ea"/>
              </a:rPr>
              <a:t>		</a:t>
            </a:r>
            <a:r>
              <a:rPr lang="zh-CN" altLang="en-US" sz="2000">
                <a:solidFill>
                  <a:srgbClr val="9C0B15"/>
                </a:solidFill>
                <a:latin typeface="+mn-ea"/>
                <a:cs typeface="+mn-ea"/>
              </a:rPr>
              <a:t>其随机访问的能力</a:t>
            </a:r>
            <a:r>
              <a:rPr lang="zh-CN" altLang="en-US" sz="2000">
                <a:latin typeface="+mn-ea"/>
                <a:cs typeface="+mn-ea"/>
              </a:rPr>
              <a:t>。同时，很多资料需要永久保存，因此</a:t>
            </a:r>
            <a:r>
              <a:rPr lang="zh-CN" altLang="en-US" sz="2000">
                <a:solidFill>
                  <a:srgbClr val="9C0B15"/>
                </a:solidFill>
                <a:latin typeface="+mn-ea"/>
                <a:cs typeface="+mn-ea"/>
              </a:rPr>
              <a:t>外存</a:t>
            </a:r>
            <a:r>
              <a:rPr lang="zh-CN" altLang="en-US" sz="2000">
                <a:solidFill>
                  <a:srgbClr val="9C0B15"/>
                </a:solidFill>
                <a:latin typeface="+mn-ea"/>
                <a:cs typeface="+mn-ea"/>
                <a:sym typeface="+mn-ea"/>
              </a:rPr>
              <a:t>		</a:t>
            </a:r>
            <a:r>
              <a:rPr lang="zh-CN" altLang="en-US" sz="2000">
                <a:solidFill>
                  <a:srgbClr val="9C0B15"/>
                </a:solidFill>
                <a:latin typeface="+mn-ea"/>
                <a:cs typeface="+mn-ea"/>
              </a:rPr>
              <a:t>往往还是非易失的</a:t>
            </a:r>
            <a:r>
              <a:rPr lang="zh-CN" altLang="en-US" sz="2000">
                <a:latin typeface="+mn-ea"/>
                <a:cs typeface="+mn-ea"/>
              </a:rPr>
              <a:t>。这</a:t>
            </a:r>
            <a:r>
              <a:rPr lang="zh-CN" altLang="en-US" sz="2000">
                <a:solidFill>
                  <a:srgbClr val="9C0B15"/>
                </a:solidFill>
                <a:latin typeface="+mn-ea"/>
                <a:cs typeface="+mn-ea"/>
              </a:rPr>
              <a:t>进一步牺牲了外存的访问速度和延迟</a:t>
            </a:r>
            <a:r>
              <a:rPr lang="zh-CN" altLang="en-US" sz="2000">
                <a:latin typeface="+mn-ea"/>
                <a:cs typeface="+mn-ea"/>
              </a:rPr>
              <a:t>，</a:t>
            </a:r>
            <a:r>
              <a:rPr lang="en-US" altLang="zh-CN" sz="2000">
                <a:latin typeface="+mn-ea"/>
                <a:cs typeface="+mn-ea"/>
                <a:sym typeface="+mn-ea"/>
              </a:rPr>
              <a:t>		</a:t>
            </a:r>
            <a:r>
              <a:rPr lang="zh-CN" altLang="en-US" sz="2000">
                <a:latin typeface="+mn-ea"/>
                <a:cs typeface="+mn-ea"/>
              </a:rPr>
              <a:t>使其性能全面落后于</a:t>
            </a:r>
            <a:r>
              <a:rPr lang="zh-CN" altLang="en-US" sz="2000">
                <a:latin typeface="+mn-ea"/>
                <a:cs typeface="+mn-ea"/>
              </a:rPr>
              <a:t>内存。</a:t>
            </a:r>
            <a:endParaRPr lang="zh-CN" altLang="en-US" sz="2000">
              <a:latin typeface="+mn-ea"/>
              <a:cs typeface="+mn-ea"/>
            </a:endParaRPr>
          </a:p>
          <a:p>
            <a:pPr>
              <a:buClrTx/>
              <a:buSzTx/>
              <a:buFontTx/>
            </a:pPr>
            <a:endParaRPr lang="zh-CN" altLang="en-US" sz="2000">
              <a:latin typeface="+mn-ea"/>
              <a:cs typeface="+mn-ea"/>
            </a:endParaRPr>
          </a:p>
          <a:p>
            <a:pPr>
              <a:buClrTx/>
              <a:buSzTx/>
              <a:buFontTx/>
            </a:pPr>
            <a:r>
              <a:rPr lang="zh-CN" altLang="en-US" sz="2000" b="1">
                <a:solidFill>
                  <a:srgbClr val="9C0B15"/>
                </a:solidFill>
                <a:latin typeface="+mn-ea"/>
                <a:cs typeface="+mn-ea"/>
              </a:rPr>
              <a:t>问题</a:t>
            </a:r>
            <a:r>
              <a:rPr lang="en-US" altLang="zh-CN" sz="2000">
                <a:latin typeface="+mn-ea"/>
                <a:cs typeface="+mn-ea"/>
              </a:rPr>
              <a:t>		</a:t>
            </a:r>
            <a:r>
              <a:rPr lang="zh-CN" altLang="en-US" sz="2000">
                <a:latin typeface="+mn-ea"/>
                <a:cs typeface="+mn-ea"/>
              </a:rPr>
              <a:t>相较于</a:t>
            </a:r>
            <a:r>
              <a:rPr lang="zh-CN" altLang="en-US" sz="2000">
                <a:latin typeface="+mn-ea"/>
                <a:cs typeface="+mn-ea"/>
              </a:rPr>
              <a:t>内存，常见的存储器（外存）还有哪些其它物理特性？</a:t>
            </a:r>
            <a:endParaRPr lang="zh-CN" altLang="en-US" sz="2000">
              <a:latin typeface="+mn-ea"/>
              <a:cs typeface="+mn-ea"/>
              <a:sym typeface="+mn-ea"/>
            </a:endParaRPr>
          </a:p>
        </p:txBody>
      </p:sp>
    </p:spTree>
    <p:custDataLst>
      <p:tags r:id="rId2"/>
    </p:custData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6554470"/>
          </a:xfrm>
          <a:prstGeom prst="rect">
            <a:avLst/>
          </a:prstGeom>
          <a:noFill/>
        </p:spPr>
        <p:txBody>
          <a:bodyPr wrap="square" rtlCol="0">
            <a:spAutoFit/>
          </a:bodyPr>
          <a:p>
            <a:pPr algn="ctr">
              <a:buClrTx/>
              <a:buSzTx/>
              <a:buFontTx/>
            </a:pPr>
            <a:r>
              <a:rPr lang="zh-CN" altLang="en-US" sz="2000" b="1">
                <a:solidFill>
                  <a:srgbClr val="9C0B15"/>
                </a:solidFill>
              </a:rPr>
              <a:t>空闲块的组织：位图法</a:t>
            </a:r>
            <a:endParaRPr lang="zh-CN" altLang="en-US" sz="2000" b="1">
              <a:solidFill>
                <a:srgbClr val="9C0B15"/>
              </a:solidFill>
            </a:endParaRPr>
          </a:p>
          <a:p>
            <a:pPr algn="ctr">
              <a:buClrTx/>
              <a:buSzTx/>
              <a:buFontTx/>
            </a:pPr>
            <a:endParaRPr lang="zh-CN" altLang="en-US" sz="2000"/>
          </a:p>
          <a:p>
            <a:pPr algn="l">
              <a:buClrTx/>
              <a:buSzTx/>
              <a:buFontTx/>
            </a:pPr>
            <a:r>
              <a:rPr lang="zh-CN" altLang="en-US" sz="2000" b="1">
                <a:solidFill>
                  <a:srgbClr val="9C0B15"/>
                </a:solidFill>
              </a:rPr>
              <a:t>多级位图法</a:t>
            </a:r>
            <a:r>
              <a:rPr lang="en-US" altLang="zh-CN" sz="2000"/>
              <a:t>	</a:t>
            </a:r>
            <a:r>
              <a:rPr lang="zh-CN" sz="2000"/>
              <a:t>在位图法的基础上，使用多个不同粒度的位图</a:t>
            </a:r>
            <a:r>
              <a:rPr lang="zh-CN" altLang="en-US" sz="2000"/>
              <a:t>。更高粒度的上级</a:t>
            </a:r>
            <a:r>
              <a:rPr lang="en-US" altLang="zh-CN" sz="2000">
                <a:sym typeface="+mn-ea"/>
              </a:rPr>
              <a:t>			</a:t>
            </a:r>
            <a:r>
              <a:rPr lang="zh-CN" altLang="en-US" sz="2000"/>
              <a:t>位图可以有</a:t>
            </a:r>
            <a:r>
              <a:rPr lang="zh-CN" altLang="en-US" sz="2000">
                <a:solidFill>
                  <a:srgbClr val="9C0B15"/>
                </a:solidFill>
              </a:rPr>
              <a:t>全空闲和半空闲</a:t>
            </a:r>
            <a:r>
              <a:rPr lang="zh-CN" altLang="en-US" sz="2000">
                <a:sym typeface="+mn-ea"/>
              </a:rPr>
              <a:t>两种：对于全空闲上级位图，若它的</a:t>
            </a:r>
            <a:r>
              <a:rPr lang="en-US" altLang="zh-CN" sz="2000">
                <a:sym typeface="+mn-ea"/>
              </a:rPr>
              <a:t>			</a:t>
            </a:r>
            <a:r>
              <a:rPr lang="zh-CN" altLang="en-US" sz="2000">
                <a:sym typeface="+mn-ea"/>
              </a:rPr>
              <a:t>某一位是</a:t>
            </a:r>
            <a:r>
              <a:rPr lang="en-US" altLang="zh-CN" sz="2000">
                <a:sym typeface="+mn-ea"/>
              </a:rPr>
              <a:t>0</a:t>
            </a:r>
            <a:r>
              <a:rPr lang="zh-CN" altLang="en-US" sz="2000">
                <a:sym typeface="+mn-ea"/>
              </a:rPr>
              <a:t>，代表其对应的</a:t>
            </a:r>
            <a:r>
              <a:rPr lang="zh-CN" altLang="en-US" sz="2000">
                <a:solidFill>
                  <a:srgbClr val="9C0B15"/>
                </a:solidFill>
                <a:sym typeface="+mn-ea"/>
              </a:rPr>
              <a:t>整个下级位图区间的空间都是空闲的</a:t>
            </a:r>
            <a:r>
              <a:rPr lang="zh-CN" altLang="en-US" sz="2000">
                <a:sym typeface="+mn-ea"/>
              </a:rPr>
              <a:t>；</a:t>
            </a:r>
            <a:r>
              <a:rPr lang="en-US" altLang="zh-CN" sz="2000">
                <a:sym typeface="+mn-ea"/>
              </a:rPr>
              <a:t>			</a:t>
            </a:r>
            <a:r>
              <a:rPr lang="zh-CN" altLang="en-US" sz="2000">
                <a:sym typeface="+mn-ea"/>
              </a:rPr>
              <a:t>对于半空闲上级位图，若它的某一位是</a:t>
            </a:r>
            <a:r>
              <a:rPr lang="en-US" altLang="zh-CN" sz="2000">
                <a:sym typeface="+mn-ea"/>
              </a:rPr>
              <a:t>0</a:t>
            </a:r>
            <a:r>
              <a:rPr lang="zh-CN" altLang="en-US" sz="2000">
                <a:sym typeface="+mn-ea"/>
              </a:rPr>
              <a:t>，则代表</a:t>
            </a:r>
            <a:r>
              <a:rPr lang="zh-CN" altLang="en-US" sz="2000">
                <a:sym typeface="+mn-ea"/>
              </a:rPr>
              <a:t>其对应的</a:t>
            </a:r>
            <a:r>
              <a:rPr lang="zh-CN" altLang="en-US" sz="2000">
                <a:solidFill>
                  <a:srgbClr val="9C0B15"/>
                </a:solidFill>
                <a:sym typeface="+mn-ea"/>
              </a:rPr>
              <a:t>下级位</a:t>
            </a:r>
            <a:r>
              <a:rPr lang="zh-CN" altLang="en-US" sz="2000">
                <a:solidFill>
                  <a:srgbClr val="9C0B15"/>
                </a:solidFill>
                <a:sym typeface="+mn-ea"/>
              </a:rPr>
              <a:t>			</a:t>
            </a:r>
            <a:r>
              <a:rPr lang="zh-CN" altLang="en-US" sz="2000">
                <a:solidFill>
                  <a:srgbClr val="9C0B15"/>
                </a:solidFill>
                <a:sym typeface="+mn-ea"/>
              </a:rPr>
              <a:t>图区间中至少有一个空闲块</a:t>
            </a:r>
            <a:r>
              <a:rPr lang="zh-CN" altLang="en-US" sz="2000">
                <a:sym typeface="+mn-ea"/>
              </a:rPr>
              <a:t>。</a:t>
            </a:r>
            <a:endParaRPr lang="zh-CN" altLang="en-US" sz="2000">
              <a:sym typeface="+mn-ea"/>
            </a:endParaRPr>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b="1">
              <a:solidFill>
                <a:srgbClr val="9C0B15"/>
              </a:solidFill>
            </a:endParaRPr>
          </a:p>
          <a:p>
            <a:pPr algn="l">
              <a:buClrTx/>
              <a:buSzTx/>
              <a:buFontTx/>
            </a:pPr>
            <a:r>
              <a:rPr lang="zh-CN" altLang="en-US" sz="2000" b="1">
                <a:solidFill>
                  <a:srgbClr val="9C0B15"/>
                </a:solidFill>
              </a:rPr>
              <a:t>问题一</a:t>
            </a:r>
            <a:r>
              <a:rPr lang="en-US" altLang="zh-CN" sz="2000" b="1">
                <a:solidFill>
                  <a:srgbClr val="9C0B15"/>
                </a:solidFill>
              </a:rPr>
              <a:t>		</a:t>
            </a:r>
            <a:r>
              <a:rPr lang="zh-CN" altLang="en-US" sz="2000"/>
              <a:t>这种多级位图的查找算法是什么？</a:t>
            </a:r>
            <a:endParaRPr lang="zh-CN" altLang="en-US" sz="2000"/>
          </a:p>
          <a:p>
            <a:pPr algn="l">
              <a:buClrTx/>
              <a:buSzTx/>
              <a:buFontTx/>
            </a:pPr>
            <a:endParaRPr lang="zh-CN" altLang="en-US" sz="2000" b="1">
              <a:solidFill>
                <a:srgbClr val="9C0B15"/>
              </a:solidFill>
            </a:endParaRPr>
          </a:p>
          <a:p>
            <a:pPr algn="l">
              <a:buClrTx/>
              <a:buSzTx/>
              <a:buFontTx/>
            </a:pPr>
            <a:r>
              <a:rPr lang="zh-CN" altLang="en-US" sz="2000" b="1">
                <a:solidFill>
                  <a:srgbClr val="9C0B15"/>
                </a:solidFill>
              </a:rPr>
              <a:t>问题二</a:t>
            </a:r>
            <a:r>
              <a:rPr lang="en-US" altLang="zh-CN" sz="2000"/>
              <a:t>		</a:t>
            </a:r>
            <a:r>
              <a:rPr lang="zh-CN" altLang="en-US" sz="2000"/>
              <a:t>一个上级位对应多少个下级位怎么选择？其中有何权衡？</a:t>
            </a:r>
            <a:endParaRPr lang="zh-CN" altLang="en-US" sz="2000"/>
          </a:p>
        </p:txBody>
      </p:sp>
      <p:grpSp>
        <p:nvGrpSpPr>
          <p:cNvPr id="100" name="组合 99"/>
          <p:cNvGrpSpPr/>
          <p:nvPr/>
        </p:nvGrpSpPr>
        <p:grpSpPr>
          <a:xfrm>
            <a:off x="761365" y="2379345"/>
            <a:ext cx="8266430" cy="2959735"/>
            <a:chOff x="1199" y="4530"/>
            <a:chExt cx="13018" cy="4661"/>
          </a:xfrm>
        </p:grpSpPr>
        <p:sp>
          <p:nvSpPr>
            <p:cNvPr id="7" name="矩形 6"/>
            <p:cNvSpPr/>
            <p:nvPr>
              <p:custDataLst>
                <p:tags r:id="rId2"/>
              </p:custDataLst>
            </p:nvPr>
          </p:nvSpPr>
          <p:spPr>
            <a:xfrm>
              <a:off x="2018" y="8605"/>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a:t>
              </a:r>
              <a:endParaRPr lang="en-US" altLang="zh-CN">
                <a:solidFill>
                  <a:schemeClr val="tx1"/>
                </a:solidFill>
                <a:sym typeface="+mn-ea"/>
              </a:endParaRPr>
            </a:p>
          </p:txBody>
        </p:sp>
        <p:sp>
          <p:nvSpPr>
            <p:cNvPr id="2" name="矩形 1"/>
            <p:cNvSpPr/>
            <p:nvPr>
              <p:custDataLst>
                <p:tags r:id="rId3"/>
              </p:custDataLst>
            </p:nvPr>
          </p:nvSpPr>
          <p:spPr>
            <a:xfrm>
              <a:off x="2836" y="8605"/>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p:txBody>
        </p:sp>
        <p:sp>
          <p:nvSpPr>
            <p:cNvPr id="9" name="矩形 8"/>
            <p:cNvSpPr/>
            <p:nvPr>
              <p:custDataLst>
                <p:tags r:id="rId4"/>
              </p:custDataLst>
            </p:nvPr>
          </p:nvSpPr>
          <p:spPr>
            <a:xfrm>
              <a:off x="3637" y="8605"/>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4" name="矩形 3"/>
            <p:cNvSpPr/>
            <p:nvPr>
              <p:custDataLst>
                <p:tags r:id="rId5"/>
              </p:custDataLst>
            </p:nvPr>
          </p:nvSpPr>
          <p:spPr>
            <a:xfrm>
              <a:off x="4455" y="8605"/>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4</a:t>
              </a:r>
              <a:endParaRPr lang="en-US" altLang="zh-CN">
                <a:solidFill>
                  <a:schemeClr val="tx1"/>
                </a:solidFill>
                <a:sym typeface="+mn-ea"/>
              </a:endParaRPr>
            </a:p>
          </p:txBody>
        </p:sp>
        <p:sp>
          <p:nvSpPr>
            <p:cNvPr id="5" name="矩形 4"/>
            <p:cNvSpPr/>
            <p:nvPr>
              <p:custDataLst>
                <p:tags r:id="rId6"/>
              </p:custDataLst>
            </p:nvPr>
          </p:nvSpPr>
          <p:spPr>
            <a:xfrm>
              <a:off x="6091" y="8602"/>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p:txBody>
        </p:sp>
        <p:sp>
          <p:nvSpPr>
            <p:cNvPr id="25" name="矩形 24"/>
            <p:cNvSpPr/>
            <p:nvPr>
              <p:custDataLst>
                <p:tags r:id="rId7"/>
              </p:custDataLst>
            </p:nvPr>
          </p:nvSpPr>
          <p:spPr>
            <a:xfrm>
              <a:off x="6909" y="8602"/>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6" name="矩形 5"/>
            <p:cNvSpPr/>
            <p:nvPr>
              <p:custDataLst>
                <p:tags r:id="rId8"/>
              </p:custDataLst>
            </p:nvPr>
          </p:nvSpPr>
          <p:spPr>
            <a:xfrm>
              <a:off x="7690" y="8602"/>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60" name="矩形 59"/>
            <p:cNvSpPr/>
            <p:nvPr>
              <p:custDataLst>
                <p:tags r:id="rId9"/>
              </p:custDataLst>
            </p:nvPr>
          </p:nvSpPr>
          <p:spPr>
            <a:xfrm>
              <a:off x="8508" y="8602"/>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9</a:t>
              </a:r>
              <a:endParaRPr lang="en-US" altLang="zh-CN">
                <a:solidFill>
                  <a:schemeClr val="bg1"/>
                </a:solidFill>
                <a:sym typeface="+mn-ea"/>
              </a:endParaRPr>
            </a:p>
          </p:txBody>
        </p:sp>
        <p:sp>
          <p:nvSpPr>
            <p:cNvPr id="61" name="矩形 60"/>
            <p:cNvSpPr/>
            <p:nvPr>
              <p:custDataLst>
                <p:tags r:id="rId10"/>
              </p:custDataLst>
            </p:nvPr>
          </p:nvSpPr>
          <p:spPr>
            <a:xfrm>
              <a:off x="9309" y="8602"/>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62" name="矩形 61"/>
            <p:cNvSpPr/>
            <p:nvPr>
              <p:custDataLst>
                <p:tags r:id="rId11"/>
              </p:custDataLst>
            </p:nvPr>
          </p:nvSpPr>
          <p:spPr>
            <a:xfrm>
              <a:off x="10127" y="8602"/>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11</a:t>
              </a:r>
              <a:endParaRPr lang="en-US" altLang="zh-CN">
                <a:solidFill>
                  <a:schemeClr val="bg1"/>
                </a:solidFill>
                <a:sym typeface="+mn-ea"/>
              </a:endParaRPr>
            </a:p>
          </p:txBody>
        </p:sp>
        <p:sp>
          <p:nvSpPr>
            <p:cNvPr id="63" name="矩形 62"/>
            <p:cNvSpPr/>
            <p:nvPr>
              <p:custDataLst>
                <p:tags r:id="rId12"/>
              </p:custDataLst>
            </p:nvPr>
          </p:nvSpPr>
          <p:spPr>
            <a:xfrm>
              <a:off x="10945" y="8602"/>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12</a:t>
              </a:r>
              <a:endParaRPr lang="en-US" altLang="zh-CN">
                <a:solidFill>
                  <a:schemeClr val="tx1"/>
                </a:solidFill>
                <a:sym typeface="+mn-ea"/>
              </a:endParaRPr>
            </a:p>
          </p:txBody>
        </p:sp>
        <p:sp>
          <p:nvSpPr>
            <p:cNvPr id="64" name="矩形 63"/>
            <p:cNvSpPr/>
            <p:nvPr>
              <p:custDataLst>
                <p:tags r:id="rId13"/>
              </p:custDataLst>
            </p:nvPr>
          </p:nvSpPr>
          <p:spPr>
            <a:xfrm>
              <a:off x="12581" y="8605"/>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14</a:t>
              </a:r>
              <a:endParaRPr lang="en-US" altLang="zh-CN">
                <a:solidFill>
                  <a:schemeClr val="bg1"/>
                </a:solidFill>
                <a:sym typeface="+mn-ea"/>
              </a:endParaRPr>
            </a:p>
          </p:txBody>
        </p:sp>
        <p:sp>
          <p:nvSpPr>
            <p:cNvPr id="65" name="矩形 64"/>
            <p:cNvSpPr/>
            <p:nvPr>
              <p:custDataLst>
                <p:tags r:id="rId14"/>
              </p:custDataLst>
            </p:nvPr>
          </p:nvSpPr>
          <p:spPr>
            <a:xfrm>
              <a:off x="13399" y="8605"/>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15</a:t>
              </a:r>
              <a:endParaRPr lang="en-US" altLang="zh-CN">
                <a:solidFill>
                  <a:schemeClr val="bg1"/>
                </a:solidFill>
                <a:sym typeface="+mn-ea"/>
              </a:endParaRPr>
            </a:p>
          </p:txBody>
        </p:sp>
        <p:sp>
          <p:nvSpPr>
            <p:cNvPr id="66" name="矩形 65"/>
            <p:cNvSpPr/>
            <p:nvPr>
              <p:custDataLst>
                <p:tags r:id="rId15"/>
              </p:custDataLst>
            </p:nvPr>
          </p:nvSpPr>
          <p:spPr>
            <a:xfrm>
              <a:off x="1200" y="8603"/>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70" name="矩形 69"/>
            <p:cNvSpPr/>
            <p:nvPr>
              <p:custDataLst>
                <p:tags r:id="rId16"/>
              </p:custDataLst>
            </p:nvPr>
          </p:nvSpPr>
          <p:spPr>
            <a:xfrm>
              <a:off x="5273" y="8605"/>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5</a:t>
              </a:r>
              <a:endParaRPr lang="en-US" altLang="zh-CN">
                <a:solidFill>
                  <a:schemeClr val="tx1"/>
                </a:solidFill>
                <a:sym typeface="+mn-ea"/>
              </a:endParaRPr>
            </a:p>
          </p:txBody>
        </p:sp>
        <p:sp>
          <p:nvSpPr>
            <p:cNvPr id="71" name="矩形 70"/>
            <p:cNvSpPr/>
            <p:nvPr>
              <p:custDataLst>
                <p:tags r:id="rId17"/>
              </p:custDataLst>
            </p:nvPr>
          </p:nvSpPr>
          <p:spPr>
            <a:xfrm>
              <a:off x="11763" y="8605"/>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13</a:t>
              </a:r>
              <a:endParaRPr lang="en-US" altLang="zh-CN">
                <a:solidFill>
                  <a:schemeClr val="tx1"/>
                </a:solidFill>
                <a:sym typeface="+mn-ea"/>
              </a:endParaRPr>
            </a:p>
          </p:txBody>
        </p:sp>
        <p:sp>
          <p:nvSpPr>
            <p:cNvPr id="86" name="文本框 85"/>
            <p:cNvSpPr txBox="1"/>
            <p:nvPr>
              <p:custDataLst>
                <p:tags r:id="rId18"/>
              </p:custDataLst>
            </p:nvPr>
          </p:nvSpPr>
          <p:spPr>
            <a:xfrm>
              <a:off x="1200" y="8025"/>
              <a:ext cx="2437" cy="628"/>
            </a:xfrm>
            <a:prstGeom prst="rect">
              <a:avLst/>
            </a:prstGeom>
            <a:noFill/>
          </p:spPr>
          <p:txBody>
            <a:bodyPr wrap="square" rtlCol="0">
              <a:spAutoFit/>
            </a:bodyPr>
            <a:p>
              <a:r>
                <a:rPr lang="zh-CN" altLang="en-US" sz="2000" b="1"/>
                <a:t>磁盘数据块</a:t>
              </a:r>
              <a:endParaRPr lang="zh-CN" altLang="en-US" sz="2000" b="1"/>
            </a:p>
          </p:txBody>
        </p:sp>
        <p:sp>
          <p:nvSpPr>
            <p:cNvPr id="73" name="矩形 72"/>
            <p:cNvSpPr/>
            <p:nvPr>
              <p:custDataLst>
                <p:tags r:id="rId19"/>
              </p:custDataLst>
            </p:nvPr>
          </p:nvSpPr>
          <p:spPr>
            <a:xfrm>
              <a:off x="2018" y="7439"/>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74" name="矩形 73"/>
            <p:cNvSpPr/>
            <p:nvPr>
              <p:custDataLst>
                <p:tags r:id="rId20"/>
              </p:custDataLst>
            </p:nvPr>
          </p:nvSpPr>
          <p:spPr>
            <a:xfrm>
              <a:off x="2836" y="7439"/>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5" name="矩形 74"/>
            <p:cNvSpPr/>
            <p:nvPr>
              <p:custDataLst>
                <p:tags r:id="rId21"/>
              </p:custDataLst>
            </p:nvPr>
          </p:nvSpPr>
          <p:spPr>
            <a:xfrm>
              <a:off x="3637" y="7439"/>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6" name="矩形 75"/>
            <p:cNvSpPr/>
            <p:nvPr>
              <p:custDataLst>
                <p:tags r:id="rId22"/>
              </p:custDataLst>
            </p:nvPr>
          </p:nvSpPr>
          <p:spPr>
            <a:xfrm>
              <a:off x="4455" y="7439"/>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77" name="矩形 76"/>
            <p:cNvSpPr/>
            <p:nvPr>
              <p:custDataLst>
                <p:tags r:id="rId23"/>
              </p:custDataLst>
            </p:nvPr>
          </p:nvSpPr>
          <p:spPr>
            <a:xfrm>
              <a:off x="6091" y="7436"/>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8" name="矩形 77"/>
            <p:cNvSpPr/>
            <p:nvPr>
              <p:custDataLst>
                <p:tags r:id="rId24"/>
              </p:custDataLst>
            </p:nvPr>
          </p:nvSpPr>
          <p:spPr>
            <a:xfrm>
              <a:off x="6909" y="7436"/>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9" name="矩形 78"/>
            <p:cNvSpPr/>
            <p:nvPr>
              <p:custDataLst>
                <p:tags r:id="rId25"/>
              </p:custDataLst>
            </p:nvPr>
          </p:nvSpPr>
          <p:spPr>
            <a:xfrm>
              <a:off x="7690" y="7436"/>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0" name="矩形 79"/>
            <p:cNvSpPr/>
            <p:nvPr>
              <p:custDataLst>
                <p:tags r:id="rId26"/>
              </p:custDataLst>
            </p:nvPr>
          </p:nvSpPr>
          <p:spPr>
            <a:xfrm>
              <a:off x="8508" y="7436"/>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2" name="矩形 81"/>
            <p:cNvSpPr/>
            <p:nvPr>
              <p:custDataLst>
                <p:tags r:id="rId27"/>
              </p:custDataLst>
            </p:nvPr>
          </p:nvSpPr>
          <p:spPr>
            <a:xfrm>
              <a:off x="9309" y="7436"/>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3" name="矩形 82"/>
            <p:cNvSpPr/>
            <p:nvPr>
              <p:custDataLst>
                <p:tags r:id="rId28"/>
              </p:custDataLst>
            </p:nvPr>
          </p:nvSpPr>
          <p:spPr>
            <a:xfrm>
              <a:off x="10127" y="7436"/>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4" name="矩形 83"/>
            <p:cNvSpPr/>
            <p:nvPr>
              <p:custDataLst>
                <p:tags r:id="rId29"/>
              </p:custDataLst>
            </p:nvPr>
          </p:nvSpPr>
          <p:spPr>
            <a:xfrm>
              <a:off x="10945" y="7436"/>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85" name="矩形 84"/>
            <p:cNvSpPr/>
            <p:nvPr>
              <p:custDataLst>
                <p:tags r:id="rId30"/>
              </p:custDataLst>
            </p:nvPr>
          </p:nvSpPr>
          <p:spPr>
            <a:xfrm>
              <a:off x="12581" y="7439"/>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92" name="矩形 91"/>
            <p:cNvSpPr/>
            <p:nvPr>
              <p:custDataLst>
                <p:tags r:id="rId31"/>
              </p:custDataLst>
            </p:nvPr>
          </p:nvSpPr>
          <p:spPr>
            <a:xfrm>
              <a:off x="13399" y="7439"/>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103" name="矩形 102"/>
            <p:cNvSpPr/>
            <p:nvPr>
              <p:custDataLst>
                <p:tags r:id="rId32"/>
              </p:custDataLst>
            </p:nvPr>
          </p:nvSpPr>
          <p:spPr>
            <a:xfrm>
              <a:off x="1200" y="7437"/>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104" name="矩形 103"/>
            <p:cNvSpPr/>
            <p:nvPr>
              <p:custDataLst>
                <p:tags r:id="rId33"/>
              </p:custDataLst>
            </p:nvPr>
          </p:nvSpPr>
          <p:spPr>
            <a:xfrm>
              <a:off x="5273" y="7439"/>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105" name="矩形 104"/>
            <p:cNvSpPr/>
            <p:nvPr>
              <p:custDataLst>
                <p:tags r:id="rId34"/>
              </p:custDataLst>
            </p:nvPr>
          </p:nvSpPr>
          <p:spPr>
            <a:xfrm>
              <a:off x="11763" y="7439"/>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106" name="文本框 105"/>
            <p:cNvSpPr txBox="1"/>
            <p:nvPr>
              <p:custDataLst>
                <p:tags r:id="rId35"/>
              </p:custDataLst>
            </p:nvPr>
          </p:nvSpPr>
          <p:spPr>
            <a:xfrm>
              <a:off x="1200" y="6859"/>
              <a:ext cx="2437" cy="628"/>
            </a:xfrm>
            <a:prstGeom prst="rect">
              <a:avLst/>
            </a:prstGeom>
            <a:noFill/>
          </p:spPr>
          <p:txBody>
            <a:bodyPr wrap="square" rtlCol="0">
              <a:spAutoFit/>
            </a:bodyPr>
            <a:p>
              <a:r>
                <a:rPr lang="zh-CN" altLang="en-US" sz="2000" b="1"/>
                <a:t>下级位图</a:t>
              </a:r>
              <a:endParaRPr lang="zh-CN" altLang="en-US" sz="2000" b="1"/>
            </a:p>
          </p:txBody>
        </p:sp>
        <p:sp>
          <p:nvSpPr>
            <p:cNvPr id="26" name="矩形 25"/>
            <p:cNvSpPr/>
            <p:nvPr>
              <p:custDataLst>
                <p:tags r:id="rId36"/>
              </p:custDataLst>
            </p:nvPr>
          </p:nvSpPr>
          <p:spPr>
            <a:xfrm>
              <a:off x="4455" y="6276"/>
              <a:ext cx="3235"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68" name="矩形 67"/>
            <p:cNvSpPr/>
            <p:nvPr>
              <p:custDataLst>
                <p:tags r:id="rId37"/>
              </p:custDataLst>
            </p:nvPr>
          </p:nvSpPr>
          <p:spPr>
            <a:xfrm>
              <a:off x="7690" y="6273"/>
              <a:ext cx="3256"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7" name="矩形 86"/>
            <p:cNvSpPr/>
            <p:nvPr>
              <p:custDataLst>
                <p:tags r:id="rId38"/>
              </p:custDataLst>
            </p:nvPr>
          </p:nvSpPr>
          <p:spPr>
            <a:xfrm>
              <a:off x="10945" y="6273"/>
              <a:ext cx="3273"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90" name="矩形 89"/>
            <p:cNvSpPr/>
            <p:nvPr>
              <p:custDataLst>
                <p:tags r:id="rId39"/>
              </p:custDataLst>
            </p:nvPr>
          </p:nvSpPr>
          <p:spPr>
            <a:xfrm>
              <a:off x="1200" y="6274"/>
              <a:ext cx="3254"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94" name="文本框 93"/>
            <p:cNvSpPr txBox="1"/>
            <p:nvPr>
              <p:custDataLst>
                <p:tags r:id="rId40"/>
              </p:custDataLst>
            </p:nvPr>
          </p:nvSpPr>
          <p:spPr>
            <a:xfrm>
              <a:off x="1200" y="5696"/>
              <a:ext cx="3579" cy="628"/>
            </a:xfrm>
            <a:prstGeom prst="rect">
              <a:avLst/>
            </a:prstGeom>
            <a:noFill/>
          </p:spPr>
          <p:txBody>
            <a:bodyPr wrap="square" rtlCol="0">
              <a:spAutoFit/>
            </a:bodyPr>
            <a:p>
              <a:r>
                <a:rPr lang="zh-CN" altLang="en-US" sz="2000" b="1"/>
                <a:t>上级半空闲位图</a:t>
              </a:r>
              <a:endParaRPr lang="zh-CN" altLang="en-US" sz="2000" b="1"/>
            </a:p>
          </p:txBody>
        </p:sp>
        <p:sp>
          <p:nvSpPr>
            <p:cNvPr id="95" name="矩形 94"/>
            <p:cNvSpPr/>
            <p:nvPr>
              <p:custDataLst>
                <p:tags r:id="rId41"/>
              </p:custDataLst>
            </p:nvPr>
          </p:nvSpPr>
          <p:spPr>
            <a:xfrm>
              <a:off x="4454" y="5110"/>
              <a:ext cx="3235"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96" name="矩形 95"/>
            <p:cNvSpPr/>
            <p:nvPr>
              <p:custDataLst>
                <p:tags r:id="rId42"/>
              </p:custDataLst>
            </p:nvPr>
          </p:nvSpPr>
          <p:spPr>
            <a:xfrm>
              <a:off x="7689" y="5107"/>
              <a:ext cx="3256"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97" name="矩形 96"/>
            <p:cNvSpPr/>
            <p:nvPr>
              <p:custDataLst>
                <p:tags r:id="rId43"/>
              </p:custDataLst>
            </p:nvPr>
          </p:nvSpPr>
          <p:spPr>
            <a:xfrm>
              <a:off x="10944" y="5107"/>
              <a:ext cx="3273"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98" name="矩形 97"/>
            <p:cNvSpPr/>
            <p:nvPr>
              <p:custDataLst>
                <p:tags r:id="rId44"/>
              </p:custDataLst>
            </p:nvPr>
          </p:nvSpPr>
          <p:spPr>
            <a:xfrm>
              <a:off x="1199" y="5108"/>
              <a:ext cx="3254"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99" name="文本框 98"/>
            <p:cNvSpPr txBox="1"/>
            <p:nvPr>
              <p:custDataLst>
                <p:tags r:id="rId45"/>
              </p:custDataLst>
            </p:nvPr>
          </p:nvSpPr>
          <p:spPr>
            <a:xfrm>
              <a:off x="1199" y="4530"/>
              <a:ext cx="3579" cy="628"/>
            </a:xfrm>
            <a:prstGeom prst="rect">
              <a:avLst/>
            </a:prstGeom>
            <a:noFill/>
          </p:spPr>
          <p:txBody>
            <a:bodyPr wrap="square" rtlCol="0">
              <a:spAutoFit/>
            </a:bodyPr>
            <a:p>
              <a:r>
                <a:rPr lang="zh-CN" altLang="en-US" sz="2000" b="1"/>
                <a:t>上级全空闲位图</a:t>
              </a:r>
              <a:endParaRPr lang="zh-CN" altLang="en-US" sz="2000" b="1"/>
            </a:p>
          </p:txBody>
        </p:sp>
      </p:grpSp>
    </p:spTree>
    <p:custDataLst>
      <p:tags r:id="rId46"/>
    </p:custData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6554470"/>
          </a:xfrm>
          <a:prstGeom prst="rect">
            <a:avLst/>
          </a:prstGeom>
          <a:noFill/>
        </p:spPr>
        <p:txBody>
          <a:bodyPr wrap="square" rtlCol="0">
            <a:spAutoFit/>
          </a:bodyPr>
          <a:p>
            <a:pPr algn="ctr">
              <a:buClrTx/>
              <a:buSzTx/>
              <a:buFontTx/>
            </a:pPr>
            <a:r>
              <a:rPr lang="zh-CN" altLang="en-US" sz="2000" b="1">
                <a:solidFill>
                  <a:srgbClr val="9C0B15"/>
                </a:solidFill>
              </a:rPr>
              <a:t>文件的查找：</a:t>
            </a:r>
            <a:r>
              <a:rPr lang="zh-CN" altLang="en-US" sz="2000" b="1">
                <a:solidFill>
                  <a:srgbClr val="9C0B15"/>
                </a:solidFill>
              </a:rPr>
              <a:t>目录</a:t>
            </a:r>
            <a:endParaRPr lang="zh-CN" altLang="en-US" sz="2000" b="1">
              <a:solidFill>
                <a:srgbClr val="9C0B15"/>
              </a:solidFill>
            </a:endParaRPr>
          </a:p>
          <a:p>
            <a:pPr algn="ctr">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文件内部的组织已经实现了，但</a:t>
            </a:r>
            <a:r>
              <a:rPr lang="zh-CN" altLang="en-US" sz="2000">
                <a:solidFill>
                  <a:srgbClr val="9C0B15"/>
                </a:solidFill>
              </a:rPr>
              <a:t>文件之间还需要组织起来</a:t>
            </a:r>
            <a:r>
              <a:rPr lang="zh-CN" altLang="en-US" sz="2000"/>
              <a:t>才能形</a:t>
            </a:r>
            <a:r>
              <a:rPr lang="en-US" altLang="zh-CN" sz="2000">
                <a:sym typeface="+mn-ea"/>
              </a:rPr>
              <a:t>			</a:t>
            </a:r>
            <a:r>
              <a:rPr lang="zh-CN" altLang="en-US" sz="2000"/>
              <a:t>成一个文件系统。还需要记录什么信息才能表达这种组织形式？</a:t>
            </a:r>
            <a:r>
              <a:rPr lang="en-US" altLang="zh-CN" sz="2000">
                <a:sym typeface="+mn-ea"/>
              </a:rPr>
              <a:t>			</a:t>
            </a:r>
            <a:r>
              <a:rPr lang="zh-CN" altLang="en-US" sz="2000"/>
              <a:t>这些信息本身需要用什么数据结构</a:t>
            </a:r>
            <a:r>
              <a:rPr lang="zh-CN" altLang="en-US" sz="2000"/>
              <a:t>存储？</a:t>
            </a:r>
            <a:endParaRPr lang="zh-CN" altLang="en-US" sz="2000"/>
          </a:p>
          <a:p>
            <a:pPr algn="l">
              <a:buClrTx/>
              <a:buSzTx/>
              <a:buFontTx/>
            </a:pPr>
            <a:endParaRPr lang="zh-CN" altLang="en-US" sz="2000"/>
          </a:p>
          <a:p>
            <a:pPr algn="l">
              <a:buClrTx/>
              <a:buSzTx/>
              <a:buFontTx/>
            </a:pPr>
            <a:r>
              <a:rPr lang="en-US" altLang="zh-CN" sz="2000">
                <a:sym typeface="+mn-ea"/>
              </a:rPr>
              <a:t>		</a:t>
            </a:r>
            <a:r>
              <a:rPr lang="zh-CN" altLang="en-US" sz="2000" b="1">
                <a:solidFill>
                  <a:srgbClr val="9C0B15"/>
                </a:solidFill>
              </a:rPr>
              <a:t>提示</a:t>
            </a:r>
            <a:r>
              <a:rPr lang="en-US" altLang="zh-CN" sz="2000"/>
              <a:t>	</a:t>
            </a:r>
            <a:r>
              <a:rPr lang="zh-CN" altLang="en-US" sz="2000"/>
              <a:t>这些信息的储存格式能否借用</a:t>
            </a:r>
            <a:r>
              <a:rPr lang="zh-CN" altLang="en-US" sz="2000"/>
              <a:t>文件的</a:t>
            </a:r>
            <a:r>
              <a:rPr lang="zh-CN" altLang="en-US" sz="2000"/>
              <a:t>格式？</a:t>
            </a:r>
            <a:endParaRPr lang="zh-CN" altLang="en-US" sz="2000"/>
          </a:p>
          <a:p>
            <a:pPr algn="l">
              <a:buClrTx/>
              <a:buSzTx/>
              <a:buFontTx/>
            </a:pPr>
            <a:endParaRPr lang="zh-CN" altLang="en-US" sz="2000"/>
          </a:p>
          <a:p>
            <a:pPr algn="l">
              <a:buClrTx/>
              <a:buSzTx/>
              <a:buFontTx/>
            </a:pPr>
            <a:r>
              <a:rPr lang="zh-CN" altLang="en-US" sz="2000" b="1">
                <a:solidFill>
                  <a:srgbClr val="9C0B15"/>
                </a:solidFill>
              </a:rPr>
              <a:t>目录文件</a:t>
            </a:r>
            <a:r>
              <a:rPr lang="en-US" altLang="zh-CN" sz="2000"/>
              <a:t>	</a:t>
            </a:r>
            <a:r>
              <a:rPr lang="zh-CN" altLang="en-US" sz="2000"/>
              <a:t>包含目录信息的特殊文件。它们储存的是</a:t>
            </a:r>
            <a:r>
              <a:rPr lang="zh-CN" altLang="en-US" sz="2000">
                <a:solidFill>
                  <a:srgbClr val="9C0B15"/>
                </a:solidFill>
              </a:rPr>
              <a:t>其下属各文件的属性</a:t>
            </a:r>
            <a:r>
              <a:rPr lang="zh-CN" altLang="en-US" sz="2000"/>
              <a:t>，</a:t>
            </a:r>
            <a:r>
              <a:rPr lang="en-US" altLang="zh-CN" sz="2000">
                <a:sym typeface="+mn-ea"/>
              </a:rPr>
              <a:t>			</a:t>
            </a:r>
            <a:r>
              <a:rPr lang="zh-CN" altLang="en-US" sz="2000"/>
              <a:t>也即其</a:t>
            </a:r>
            <a:r>
              <a:rPr lang="zh-CN" altLang="en-US" sz="2000">
                <a:solidFill>
                  <a:srgbClr val="9C0B15"/>
                </a:solidFill>
              </a:rPr>
              <a:t>FCB内容</a:t>
            </a:r>
            <a:r>
              <a:rPr lang="zh-CN" altLang="en-US" sz="2000"/>
              <a:t>。</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从图上的根目录出发，找到</a:t>
            </a:r>
            <a:r>
              <a:rPr lang="en-US" altLang="zh-CN" sz="2000"/>
              <a:t>File5</a:t>
            </a:r>
            <a:r>
              <a:rPr lang="zh-CN" altLang="en-US" sz="2000"/>
              <a:t>，具体的</a:t>
            </a:r>
            <a:r>
              <a:rPr lang="zh-CN" altLang="en-US" sz="2000"/>
              <a:t>查询过程如何？</a:t>
            </a:r>
            <a:endParaRPr lang="zh-CN" altLang="en-US" sz="2000"/>
          </a:p>
        </p:txBody>
      </p:sp>
      <p:grpSp>
        <p:nvGrpSpPr>
          <p:cNvPr id="69" name="组合 68"/>
          <p:cNvGrpSpPr/>
          <p:nvPr/>
        </p:nvGrpSpPr>
        <p:grpSpPr>
          <a:xfrm>
            <a:off x="245745" y="3429000"/>
            <a:ext cx="9177655" cy="2700020"/>
            <a:chOff x="375" y="4999"/>
            <a:chExt cx="14453" cy="4874"/>
          </a:xfrm>
        </p:grpSpPr>
        <p:sp>
          <p:nvSpPr>
            <p:cNvPr id="2" name="矩形 1"/>
            <p:cNvSpPr/>
            <p:nvPr>
              <p:custDataLst>
                <p:tags r:id="rId2"/>
              </p:custDataLst>
            </p:nvPr>
          </p:nvSpPr>
          <p:spPr>
            <a:xfrm>
              <a:off x="4379" y="6064"/>
              <a:ext cx="2812"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根目录文件</a:t>
              </a:r>
              <a:endParaRPr lang="zh-CN" altLang="en-US" b="1">
                <a:solidFill>
                  <a:schemeClr val="bg1"/>
                </a:solidFill>
                <a:sym typeface="+mn-ea"/>
              </a:endParaRPr>
            </a:p>
          </p:txBody>
        </p:sp>
        <p:sp>
          <p:nvSpPr>
            <p:cNvPr id="4" name="矩形 3"/>
            <p:cNvSpPr/>
            <p:nvPr>
              <p:custDataLst>
                <p:tags r:id="rId3"/>
              </p:custDataLst>
            </p:nvPr>
          </p:nvSpPr>
          <p:spPr>
            <a:xfrm>
              <a:off x="4379" y="6650"/>
              <a:ext cx="2812"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Folder1 </a:t>
              </a:r>
              <a:r>
                <a:rPr lang="en-US" altLang="zh-CN">
                  <a:solidFill>
                    <a:schemeClr val="bg1"/>
                  </a:solidFill>
                  <a:sym typeface="+mn-ea"/>
                </a:rPr>
                <a:t>FCB</a:t>
              </a:r>
              <a:endParaRPr lang="en-US" altLang="zh-CN">
                <a:solidFill>
                  <a:schemeClr val="bg1"/>
                </a:solidFill>
                <a:sym typeface="+mn-ea"/>
              </a:endParaRPr>
            </a:p>
          </p:txBody>
        </p:sp>
        <p:sp>
          <p:nvSpPr>
            <p:cNvPr id="5" name="矩形 4"/>
            <p:cNvSpPr/>
            <p:nvPr>
              <p:custDataLst>
                <p:tags r:id="rId4"/>
              </p:custDataLst>
            </p:nvPr>
          </p:nvSpPr>
          <p:spPr>
            <a:xfrm>
              <a:off x="375" y="7271"/>
              <a:ext cx="3260"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根目录</a:t>
              </a:r>
              <a:r>
                <a:rPr lang="en-US" altLang="zh-CN">
                  <a:solidFill>
                    <a:schemeClr val="bg1"/>
                  </a:solidFill>
                  <a:sym typeface="+mn-ea"/>
                </a:rPr>
                <a:t>FCB</a:t>
              </a:r>
              <a:endParaRPr lang="en-US" altLang="zh-CN">
                <a:solidFill>
                  <a:schemeClr val="bg1"/>
                </a:solidFill>
                <a:sym typeface="+mn-ea"/>
              </a:endParaRPr>
            </a:p>
          </p:txBody>
        </p:sp>
        <p:sp>
          <p:nvSpPr>
            <p:cNvPr id="6" name="矩形 5"/>
            <p:cNvSpPr/>
            <p:nvPr>
              <p:custDataLst>
                <p:tags r:id="rId5"/>
              </p:custDataLst>
            </p:nvPr>
          </p:nvSpPr>
          <p:spPr>
            <a:xfrm>
              <a:off x="4379" y="7236"/>
              <a:ext cx="2812"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Folder2 </a:t>
              </a:r>
              <a:r>
                <a:rPr lang="en-US" altLang="zh-CN">
                  <a:solidFill>
                    <a:schemeClr val="bg1"/>
                  </a:solidFill>
                  <a:sym typeface="+mn-ea"/>
                </a:rPr>
                <a:t>FCB</a:t>
              </a:r>
              <a:endParaRPr lang="en-US" altLang="zh-CN">
                <a:solidFill>
                  <a:schemeClr val="bg1"/>
                </a:solidFill>
                <a:sym typeface="+mn-ea"/>
              </a:endParaRPr>
            </a:p>
          </p:txBody>
        </p:sp>
        <p:sp>
          <p:nvSpPr>
            <p:cNvPr id="7" name="矩形 6"/>
            <p:cNvSpPr/>
            <p:nvPr>
              <p:custDataLst>
                <p:tags r:id="rId6"/>
              </p:custDataLst>
            </p:nvPr>
          </p:nvSpPr>
          <p:spPr>
            <a:xfrm>
              <a:off x="4379" y="7822"/>
              <a:ext cx="2812"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Folder3 </a:t>
              </a:r>
              <a:r>
                <a:rPr lang="en-US" altLang="zh-CN">
                  <a:solidFill>
                    <a:schemeClr val="bg1"/>
                  </a:solidFill>
                  <a:sym typeface="+mn-ea"/>
                </a:rPr>
                <a:t>FCB</a:t>
              </a:r>
              <a:endParaRPr lang="en-US" altLang="zh-CN">
                <a:solidFill>
                  <a:schemeClr val="bg1"/>
                </a:solidFill>
                <a:sym typeface="+mn-ea"/>
              </a:endParaRPr>
            </a:p>
          </p:txBody>
        </p:sp>
        <p:sp>
          <p:nvSpPr>
            <p:cNvPr id="8" name="矩形 7"/>
            <p:cNvSpPr/>
            <p:nvPr>
              <p:custDataLst>
                <p:tags r:id="rId7"/>
              </p:custDataLst>
            </p:nvPr>
          </p:nvSpPr>
          <p:spPr>
            <a:xfrm>
              <a:off x="8177" y="7529"/>
              <a:ext cx="2812" cy="586"/>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Folder2</a:t>
              </a:r>
              <a:r>
                <a:rPr lang="zh-CN" altLang="en-US" b="1">
                  <a:solidFill>
                    <a:schemeClr val="bg1"/>
                  </a:solidFill>
                  <a:sym typeface="+mn-ea"/>
                </a:rPr>
                <a:t>文件</a:t>
              </a:r>
              <a:endParaRPr lang="zh-CN" altLang="en-US" b="1">
                <a:solidFill>
                  <a:schemeClr val="bg1"/>
                </a:solidFill>
                <a:sym typeface="+mn-ea"/>
              </a:endParaRPr>
            </a:p>
          </p:txBody>
        </p:sp>
        <p:sp>
          <p:nvSpPr>
            <p:cNvPr id="9" name="矩形 8"/>
            <p:cNvSpPr/>
            <p:nvPr>
              <p:custDataLst>
                <p:tags r:id="rId8"/>
              </p:custDataLst>
            </p:nvPr>
          </p:nvSpPr>
          <p:spPr>
            <a:xfrm>
              <a:off x="8177" y="8115"/>
              <a:ext cx="2812" cy="586"/>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ile4 </a:t>
              </a:r>
              <a:r>
                <a:rPr lang="en-US" altLang="zh-CN">
                  <a:solidFill>
                    <a:schemeClr val="bg1"/>
                  </a:solidFill>
                  <a:sym typeface="+mn-ea"/>
                </a:rPr>
                <a:t>FCB</a:t>
              </a:r>
              <a:endParaRPr lang="en-US" altLang="zh-CN">
                <a:solidFill>
                  <a:schemeClr val="bg1"/>
                </a:solidFill>
                <a:sym typeface="+mn-ea"/>
              </a:endParaRPr>
            </a:p>
          </p:txBody>
        </p:sp>
        <p:sp>
          <p:nvSpPr>
            <p:cNvPr id="15" name="矩形 14"/>
            <p:cNvSpPr/>
            <p:nvPr>
              <p:custDataLst>
                <p:tags r:id="rId9"/>
              </p:custDataLst>
            </p:nvPr>
          </p:nvSpPr>
          <p:spPr>
            <a:xfrm>
              <a:off x="8177" y="8701"/>
              <a:ext cx="2812" cy="586"/>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ile5 </a:t>
              </a:r>
              <a:r>
                <a:rPr lang="en-US" altLang="zh-CN">
                  <a:solidFill>
                    <a:schemeClr val="bg1"/>
                  </a:solidFill>
                  <a:sym typeface="+mn-ea"/>
                </a:rPr>
                <a:t>FCB</a:t>
              </a:r>
              <a:endParaRPr lang="en-US" altLang="zh-CN">
                <a:solidFill>
                  <a:schemeClr val="bg1"/>
                </a:solidFill>
                <a:sym typeface="+mn-ea"/>
              </a:endParaRPr>
            </a:p>
          </p:txBody>
        </p:sp>
        <p:sp>
          <p:nvSpPr>
            <p:cNvPr id="17" name="矩形 16"/>
            <p:cNvSpPr/>
            <p:nvPr>
              <p:custDataLst>
                <p:tags r:id="rId10"/>
              </p:custDataLst>
            </p:nvPr>
          </p:nvSpPr>
          <p:spPr>
            <a:xfrm>
              <a:off x="12016" y="6757"/>
              <a:ext cx="2812" cy="1173"/>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File4 </a:t>
              </a:r>
              <a:r>
                <a:rPr lang="zh-CN" altLang="en-US">
                  <a:solidFill>
                    <a:schemeClr val="bg1"/>
                  </a:solidFill>
                  <a:sym typeface="+mn-ea"/>
                </a:rPr>
                <a:t>文件</a:t>
              </a:r>
              <a:endParaRPr lang="zh-CN" altLang="en-US">
                <a:solidFill>
                  <a:schemeClr val="bg1"/>
                </a:solidFill>
                <a:sym typeface="+mn-ea"/>
              </a:endParaRPr>
            </a:p>
          </p:txBody>
        </p:sp>
        <p:cxnSp>
          <p:nvCxnSpPr>
            <p:cNvPr id="25" name="直接箭头连接符 24"/>
            <p:cNvCxnSpPr>
              <a:stCxn id="5" idx="3"/>
              <a:endCxn id="2" idx="1"/>
            </p:cNvCxnSpPr>
            <p:nvPr>
              <p:custDataLst>
                <p:tags r:id="rId11"/>
              </p:custDataLst>
            </p:nvPr>
          </p:nvCxnSpPr>
          <p:spPr>
            <a:xfrm flipV="1">
              <a:off x="3635" y="6357"/>
              <a:ext cx="744" cy="1207"/>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61" idx="1"/>
            </p:cNvCxnSpPr>
            <p:nvPr>
              <p:custDataLst>
                <p:tags r:id="rId12"/>
              </p:custDataLst>
            </p:nvPr>
          </p:nvCxnSpPr>
          <p:spPr>
            <a:xfrm flipV="1">
              <a:off x="7191" y="5292"/>
              <a:ext cx="956" cy="1651"/>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9" idx="3"/>
              <a:endCxn id="17" idx="1"/>
            </p:cNvCxnSpPr>
            <p:nvPr>
              <p:custDataLst>
                <p:tags r:id="rId13"/>
              </p:custDataLst>
            </p:nvPr>
          </p:nvCxnSpPr>
          <p:spPr>
            <a:xfrm flipV="1">
              <a:off x="10989" y="7344"/>
              <a:ext cx="1027" cy="1064"/>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p:cNvSpPr/>
            <p:nvPr>
              <p:custDataLst>
                <p:tags r:id="rId14"/>
              </p:custDataLst>
            </p:nvPr>
          </p:nvSpPr>
          <p:spPr>
            <a:xfrm>
              <a:off x="8177" y="9287"/>
              <a:ext cx="2812" cy="586"/>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ile6 FCB</a:t>
              </a:r>
              <a:endParaRPr lang="en-US" altLang="zh-CN">
                <a:solidFill>
                  <a:schemeClr val="bg1"/>
                </a:solidFill>
                <a:sym typeface="+mn-ea"/>
              </a:endParaRPr>
            </a:p>
          </p:txBody>
        </p:sp>
        <p:sp>
          <p:nvSpPr>
            <p:cNvPr id="61" name="矩形 60"/>
            <p:cNvSpPr/>
            <p:nvPr>
              <p:custDataLst>
                <p:tags r:id="rId15"/>
              </p:custDataLst>
            </p:nvPr>
          </p:nvSpPr>
          <p:spPr>
            <a:xfrm>
              <a:off x="8147" y="4999"/>
              <a:ext cx="2812" cy="586"/>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Folder1</a:t>
              </a:r>
              <a:r>
                <a:rPr lang="zh-CN" altLang="en-US" b="1">
                  <a:solidFill>
                    <a:schemeClr val="bg1"/>
                  </a:solidFill>
                  <a:sym typeface="+mn-ea"/>
                </a:rPr>
                <a:t>文件</a:t>
              </a:r>
              <a:endParaRPr lang="zh-CN" altLang="en-US" b="1">
                <a:solidFill>
                  <a:schemeClr val="bg1"/>
                </a:solidFill>
                <a:sym typeface="+mn-ea"/>
              </a:endParaRPr>
            </a:p>
          </p:txBody>
        </p:sp>
        <p:sp>
          <p:nvSpPr>
            <p:cNvPr id="62" name="矩形 61"/>
            <p:cNvSpPr/>
            <p:nvPr>
              <p:custDataLst>
                <p:tags r:id="rId16"/>
              </p:custDataLst>
            </p:nvPr>
          </p:nvSpPr>
          <p:spPr>
            <a:xfrm>
              <a:off x="8147" y="5585"/>
              <a:ext cx="2812" cy="586"/>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ile1 </a:t>
              </a:r>
              <a:r>
                <a:rPr lang="en-US" altLang="zh-CN">
                  <a:solidFill>
                    <a:schemeClr val="bg1"/>
                  </a:solidFill>
                  <a:sym typeface="+mn-ea"/>
                </a:rPr>
                <a:t>FCB</a:t>
              </a:r>
              <a:endParaRPr lang="en-US" altLang="zh-CN">
                <a:solidFill>
                  <a:schemeClr val="bg1"/>
                </a:solidFill>
                <a:sym typeface="+mn-ea"/>
              </a:endParaRPr>
            </a:p>
          </p:txBody>
        </p:sp>
        <p:sp>
          <p:nvSpPr>
            <p:cNvPr id="63" name="矩形 62"/>
            <p:cNvSpPr/>
            <p:nvPr>
              <p:custDataLst>
                <p:tags r:id="rId17"/>
              </p:custDataLst>
            </p:nvPr>
          </p:nvSpPr>
          <p:spPr>
            <a:xfrm>
              <a:off x="8147" y="6171"/>
              <a:ext cx="2812" cy="586"/>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ile2 </a:t>
              </a:r>
              <a:r>
                <a:rPr lang="en-US" altLang="zh-CN">
                  <a:solidFill>
                    <a:schemeClr val="bg1"/>
                  </a:solidFill>
                  <a:sym typeface="+mn-ea"/>
                </a:rPr>
                <a:t>FCB</a:t>
              </a:r>
              <a:endParaRPr lang="en-US" altLang="zh-CN">
                <a:solidFill>
                  <a:schemeClr val="bg1"/>
                </a:solidFill>
                <a:sym typeface="+mn-ea"/>
              </a:endParaRPr>
            </a:p>
          </p:txBody>
        </p:sp>
        <p:sp>
          <p:nvSpPr>
            <p:cNvPr id="64" name="矩形 63"/>
            <p:cNvSpPr/>
            <p:nvPr>
              <p:custDataLst>
                <p:tags r:id="rId18"/>
              </p:custDataLst>
            </p:nvPr>
          </p:nvSpPr>
          <p:spPr>
            <a:xfrm>
              <a:off x="8147" y="6757"/>
              <a:ext cx="2812" cy="586"/>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ile3 FCB</a:t>
              </a:r>
              <a:endParaRPr lang="en-US" altLang="zh-CN">
                <a:solidFill>
                  <a:schemeClr val="bg1"/>
                </a:solidFill>
                <a:sym typeface="+mn-ea"/>
              </a:endParaRPr>
            </a:p>
          </p:txBody>
        </p:sp>
        <p:cxnSp>
          <p:nvCxnSpPr>
            <p:cNvPr id="65" name="直接箭头连接符 64"/>
            <p:cNvCxnSpPr>
              <a:stCxn id="6" idx="3"/>
              <a:endCxn id="8" idx="1"/>
            </p:cNvCxnSpPr>
            <p:nvPr>
              <p:custDataLst>
                <p:tags r:id="rId19"/>
              </p:custDataLst>
            </p:nvPr>
          </p:nvCxnSpPr>
          <p:spPr>
            <a:xfrm>
              <a:off x="7191" y="7529"/>
              <a:ext cx="986" cy="293"/>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p:cNvSpPr/>
            <p:nvPr>
              <p:custDataLst>
                <p:tags r:id="rId20"/>
              </p:custDataLst>
            </p:nvPr>
          </p:nvSpPr>
          <p:spPr>
            <a:xfrm>
              <a:off x="12016" y="8516"/>
              <a:ext cx="2812" cy="117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File5 </a:t>
              </a:r>
              <a:r>
                <a:rPr lang="zh-CN" altLang="en-US">
                  <a:solidFill>
                    <a:schemeClr val="bg1"/>
                  </a:solidFill>
                  <a:sym typeface="+mn-ea"/>
                </a:rPr>
                <a:t>文件</a:t>
              </a:r>
              <a:endParaRPr lang="zh-CN" altLang="en-US">
                <a:solidFill>
                  <a:schemeClr val="bg1"/>
                </a:solidFill>
                <a:sym typeface="+mn-ea"/>
              </a:endParaRPr>
            </a:p>
          </p:txBody>
        </p:sp>
        <p:cxnSp>
          <p:nvCxnSpPr>
            <p:cNvPr id="67" name="直接箭头连接符 66"/>
            <p:cNvCxnSpPr>
              <a:stCxn id="15" idx="3"/>
              <a:endCxn id="66" idx="1"/>
            </p:cNvCxnSpPr>
            <p:nvPr>
              <p:custDataLst>
                <p:tags r:id="rId21"/>
              </p:custDataLst>
            </p:nvPr>
          </p:nvCxnSpPr>
          <p:spPr>
            <a:xfrm>
              <a:off x="10989" y="8994"/>
              <a:ext cx="1027" cy="108"/>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376" y="6064"/>
              <a:ext cx="3259" cy="1207"/>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文件系统超级块</a:t>
              </a:r>
              <a:r>
                <a:rPr lang="en-US" altLang="zh-CN" b="1">
                  <a:solidFill>
                    <a:schemeClr val="bg1"/>
                  </a:solidFill>
                  <a:sym typeface="+mn-ea"/>
                </a:rPr>
                <a:t>(Superblock/“</a:t>
              </a:r>
              <a:r>
                <a:rPr lang="en-US" altLang="zh-CN" b="1">
                  <a:solidFill>
                    <a:schemeClr val="bg1"/>
                  </a:solidFill>
                  <a:sym typeface="+mn-ea"/>
                </a:rPr>
                <a:t>FSCB</a:t>
              </a:r>
              <a:r>
                <a:rPr lang="en-US" altLang="zh-CN" b="1">
                  <a:solidFill>
                    <a:schemeClr val="bg1"/>
                  </a:solidFill>
                  <a:sym typeface="+mn-ea"/>
                </a:rPr>
                <a:t>”)</a:t>
              </a:r>
              <a:endParaRPr lang="en-US" altLang="zh-CN" b="1">
                <a:solidFill>
                  <a:schemeClr val="bg1"/>
                </a:solidFill>
                <a:sym typeface="+mn-ea"/>
              </a:endParaRPr>
            </a:p>
          </p:txBody>
        </p:sp>
      </p:grpSp>
    </p:spTree>
    <p:custDataLst>
      <p:tags r:id="rId22"/>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wipe(up)">
                                      <p:cBhvr>
                                        <p:cTn id="7" dur="500"/>
                                        <p:tgtEl>
                                          <p:spTgt spid="13">
                                            <p:txEl>
                                              <p:pRg st="6" end="6"/>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17" end="17"/>
                                            </p:txEl>
                                          </p:spTgt>
                                        </p:tgtEl>
                                        <p:attrNameLst>
                                          <p:attrName>style.visibility</p:attrName>
                                        </p:attrNameLst>
                                      </p:cBhvr>
                                      <p:to>
                                        <p:strVal val="visible"/>
                                      </p:to>
                                    </p:set>
                                    <p:animEffect transition="in" filter="wipe(up)">
                                      <p:cBhvr>
                                        <p:cTn id="10" dur="500"/>
                                        <p:tgtEl>
                                          <p:spTgt spid="13">
                                            <p:txEl>
                                              <p:pRg st="17" end="17"/>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up)">
                                      <p:cBhvr>
                                        <p:cTn id="1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6554470"/>
          </a:xfrm>
          <a:prstGeom prst="rect">
            <a:avLst/>
          </a:prstGeom>
          <a:noFill/>
        </p:spPr>
        <p:txBody>
          <a:bodyPr wrap="square" rtlCol="0">
            <a:spAutoFit/>
          </a:bodyPr>
          <a:p>
            <a:pPr algn="ctr">
              <a:buClrTx/>
              <a:buSzTx/>
              <a:buFontTx/>
            </a:pPr>
            <a:r>
              <a:rPr lang="zh-CN" altLang="en-US" sz="2000" b="1">
                <a:solidFill>
                  <a:srgbClr val="9C0B15"/>
                </a:solidFill>
              </a:rPr>
              <a:t>文件的查找：目录的</a:t>
            </a:r>
            <a:r>
              <a:rPr lang="zh-CN" altLang="en-US" sz="2000" b="1">
                <a:solidFill>
                  <a:srgbClr val="9C0B15"/>
                </a:solidFill>
              </a:rPr>
              <a:t>改进</a:t>
            </a:r>
            <a:endParaRPr lang="zh-CN" altLang="en-US" sz="2000" b="1">
              <a:solidFill>
                <a:srgbClr val="9C0B15"/>
              </a:solidFill>
            </a:endParaRPr>
          </a:p>
          <a:p>
            <a:pPr algn="ctr">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如果目录文件不幸损坏了，目录中</a:t>
            </a:r>
            <a:r>
              <a:rPr lang="zh-CN" altLang="en-US" sz="2000">
                <a:solidFill>
                  <a:srgbClr val="9C0B15"/>
                </a:solidFill>
              </a:rPr>
              <a:t>所有文件的FCB就不存在了</a:t>
            </a:r>
            <a:r>
              <a:rPr lang="zh-CN" altLang="en-US" sz="2000"/>
              <a:t>，这</a:t>
            </a:r>
            <a:r>
              <a:rPr lang="en-US" altLang="zh-CN" sz="2000">
                <a:sym typeface="+mn-ea"/>
              </a:rPr>
              <a:t>			</a:t>
            </a:r>
            <a:r>
              <a:rPr lang="zh-CN" altLang="en-US" sz="2000"/>
              <a:t>意味着我们无法在磁盘上找到那些文件了（虽然内容还在）。如</a:t>
            </a:r>
            <a:r>
              <a:rPr lang="en-US" altLang="zh-CN" sz="2000">
                <a:sym typeface="+mn-ea"/>
              </a:rPr>
              <a:t>			</a:t>
            </a:r>
            <a:r>
              <a:rPr lang="zh-CN" altLang="en-US" sz="2000"/>
              <a:t>果常规文件的</a:t>
            </a:r>
            <a:r>
              <a:rPr lang="en-US" altLang="zh-CN" sz="2000"/>
              <a:t>FCB</a:t>
            </a:r>
            <a:r>
              <a:rPr lang="zh-CN" altLang="en-US" sz="2000"/>
              <a:t>不在了，那仅仅是导致一个文件损坏，</a:t>
            </a:r>
            <a:r>
              <a:rPr lang="zh-CN" altLang="en-US" sz="2000">
                <a:solidFill>
                  <a:srgbClr val="9C0B15"/>
                </a:solidFill>
              </a:rPr>
              <a:t>如果是子</a:t>
            </a:r>
            <a:r>
              <a:rPr lang="zh-CN" altLang="en-US" sz="2000">
                <a:solidFill>
                  <a:srgbClr val="9C0B15"/>
                </a:solidFill>
                <a:sym typeface="+mn-ea"/>
              </a:rPr>
              <a:t>			</a:t>
            </a:r>
            <a:r>
              <a:rPr lang="zh-CN" altLang="en-US" sz="2000">
                <a:solidFill>
                  <a:srgbClr val="9C0B15"/>
                </a:solidFill>
              </a:rPr>
              <a:t>目录文件不在了，那意味着它下属的一切都找不到了，文件系统</a:t>
            </a:r>
            <a:r>
              <a:rPr lang="zh-CN" altLang="en-US" sz="2000">
                <a:solidFill>
                  <a:srgbClr val="9C0B15"/>
                </a:solidFill>
                <a:sym typeface="+mn-ea"/>
              </a:rPr>
              <a:t>			</a:t>
            </a:r>
            <a:r>
              <a:rPr lang="zh-CN" altLang="en-US" sz="2000">
                <a:solidFill>
                  <a:srgbClr val="9C0B15"/>
                </a:solidFill>
              </a:rPr>
              <a:t>发生了系统性损坏</a:t>
            </a:r>
            <a:r>
              <a:rPr lang="zh-CN" altLang="en-US" sz="2000"/>
              <a:t>。怎么避免这个</a:t>
            </a:r>
            <a:r>
              <a:rPr lang="zh-CN" altLang="en-US" sz="2000"/>
              <a:t>问题？</a:t>
            </a:r>
            <a:endParaRPr lang="zh-CN" altLang="en-US" sz="2000"/>
          </a:p>
          <a:p>
            <a:pPr algn="l">
              <a:buClrTx/>
              <a:buSzTx/>
              <a:buFontTx/>
            </a:pPr>
            <a:endParaRPr lang="zh-CN" altLang="en-US" sz="2000"/>
          </a:p>
          <a:p>
            <a:pPr algn="l">
              <a:buClrTx/>
              <a:buSzTx/>
              <a:buFontTx/>
            </a:pPr>
            <a:r>
              <a:rPr lang="zh-CN" altLang="en-US" sz="2000" b="1">
                <a:solidFill>
                  <a:srgbClr val="9C0B15"/>
                </a:solidFill>
              </a:rPr>
              <a:t>解决方案一</a:t>
            </a:r>
            <a:r>
              <a:rPr lang="en-US" altLang="zh-CN" sz="2000"/>
              <a:t>	</a:t>
            </a:r>
            <a:r>
              <a:rPr lang="zh-CN" altLang="en-US" sz="2000"/>
              <a:t>将每个目录文件在磁盘上</a:t>
            </a:r>
            <a:r>
              <a:rPr lang="zh-CN" altLang="en-US" sz="2000">
                <a:solidFill>
                  <a:srgbClr val="9C0B15"/>
                </a:solidFill>
              </a:rPr>
              <a:t>保存几个备份</a:t>
            </a:r>
            <a:r>
              <a:rPr lang="zh-CN" altLang="en-US" sz="2000"/>
              <a:t>。</a:t>
            </a: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这样做解决了易损性的问题。但性能呢？考虑文件移动的</a:t>
            </a:r>
            <a:r>
              <a:rPr lang="zh-CN" altLang="en-US" sz="2000"/>
              <a:t>情况。</a:t>
            </a:r>
            <a:endParaRPr lang="zh-CN" altLang="en-US" sz="2000"/>
          </a:p>
          <a:p>
            <a:pPr algn="l">
              <a:buClrTx/>
              <a:buSzTx/>
              <a:buFontTx/>
            </a:pPr>
            <a:endParaRPr lang="zh-CN" altLang="en-US" sz="2000"/>
          </a:p>
          <a:p>
            <a:pPr algn="l">
              <a:buClrTx/>
              <a:buSzTx/>
              <a:buFontTx/>
            </a:pPr>
            <a:r>
              <a:rPr lang="zh-CN" altLang="en-US" sz="2000" b="1">
                <a:solidFill>
                  <a:srgbClr val="9C0B15"/>
                </a:solidFill>
              </a:rPr>
              <a:t>文件移动</a:t>
            </a:r>
            <a:r>
              <a:rPr lang="en-US" altLang="zh-CN" sz="2000"/>
              <a:t>	</a:t>
            </a:r>
            <a:r>
              <a:rPr lang="zh-CN" altLang="en-US" sz="2000"/>
              <a:t>文件系统层面的操作中，最常见的是</a:t>
            </a:r>
            <a:r>
              <a:rPr lang="zh-CN" altLang="en-US" sz="2000">
                <a:solidFill>
                  <a:srgbClr val="9C0B15"/>
                </a:solidFill>
              </a:rPr>
              <a:t>文件移动</a:t>
            </a:r>
            <a:r>
              <a:rPr lang="zh-CN" altLang="en-US" sz="2000"/>
              <a:t>。在常规的文件移</a:t>
            </a:r>
            <a:r>
              <a:rPr lang="en-US" altLang="zh-CN" sz="2000">
                <a:sym typeface="+mn-ea"/>
              </a:rPr>
              <a:t>			</a:t>
            </a:r>
            <a:r>
              <a:rPr lang="zh-CN" altLang="en-US" sz="2000"/>
              <a:t>动中，每次都需要</a:t>
            </a:r>
            <a:r>
              <a:rPr lang="zh-CN" altLang="en-US" sz="2000">
                <a:solidFill>
                  <a:srgbClr val="9C0B15"/>
                </a:solidFill>
              </a:rPr>
              <a:t>在源目录文件中删除该文件的FCB，并将FCB写</a:t>
            </a:r>
            <a:r>
              <a:rPr lang="zh-CN" altLang="en-US" sz="2000">
                <a:solidFill>
                  <a:srgbClr val="9C0B15"/>
                </a:solidFill>
                <a:sym typeface="+mn-ea"/>
              </a:rPr>
              <a:t>			</a:t>
            </a:r>
            <a:r>
              <a:rPr lang="zh-CN" altLang="en-US" sz="2000">
                <a:solidFill>
                  <a:srgbClr val="9C0B15"/>
                </a:solidFill>
              </a:rPr>
              <a:t>入目标目录文件</a:t>
            </a:r>
            <a:r>
              <a:rPr lang="zh-CN" altLang="en-US" sz="2000"/>
              <a:t>。</a:t>
            </a:r>
            <a:r>
              <a:rPr lang="en-US" altLang="zh-CN" sz="2000"/>
              <a:t>FCB</a:t>
            </a:r>
            <a:r>
              <a:rPr lang="zh-CN" altLang="en-US" sz="2000"/>
              <a:t>是有一定数据量的，移动需要花一些时间，</a:t>
            </a:r>
            <a:r>
              <a:rPr lang="en-US" altLang="zh-CN" sz="2000">
                <a:sym typeface="+mn-ea"/>
              </a:rPr>
              <a:t>			</a:t>
            </a:r>
            <a:r>
              <a:rPr lang="zh-CN" altLang="en-US" sz="2000"/>
              <a:t>在</a:t>
            </a:r>
            <a:r>
              <a:rPr lang="zh-CN" altLang="en-US" sz="2000">
                <a:solidFill>
                  <a:srgbClr val="9C0B15"/>
                </a:solidFill>
              </a:rPr>
              <a:t>一次移动大量小文件（如代码库、</a:t>
            </a:r>
            <a:r>
              <a:rPr lang="zh-CN" altLang="en-US" sz="2000">
                <a:solidFill>
                  <a:srgbClr val="9C0B15"/>
                </a:solidFill>
              </a:rPr>
              <a:t>图片库）时尤其如此</a:t>
            </a:r>
            <a:r>
              <a:rPr lang="zh-CN" altLang="en-US" sz="2000"/>
              <a:t>。</a:t>
            </a:r>
            <a:endParaRPr lang="zh-CN" altLang="en-US" sz="2000"/>
          </a:p>
          <a:p>
            <a:pPr algn="l">
              <a:buClrTx/>
              <a:buSzTx/>
              <a:buFontTx/>
            </a:pPr>
            <a:r>
              <a:rPr lang="en-US" altLang="zh-CN" sz="2000">
                <a:sym typeface="+mn-ea"/>
              </a:rPr>
              <a:t>		</a:t>
            </a:r>
            <a:r>
              <a:rPr lang="zh-CN" altLang="en-US" sz="2000"/>
              <a:t>现在，为了可靠性，还要保持多个目录文件拷贝。那样，</a:t>
            </a:r>
            <a:r>
              <a:rPr lang="en-US" altLang="zh-CN" sz="2000"/>
              <a:t>FCB</a:t>
            </a:r>
            <a:r>
              <a:rPr lang="zh-CN" altLang="en-US" sz="2000"/>
              <a:t>迁移</a:t>
            </a:r>
            <a:r>
              <a:rPr lang="en-US" altLang="zh-CN" sz="2000">
                <a:sym typeface="+mn-ea"/>
              </a:rPr>
              <a:t>			</a:t>
            </a:r>
            <a:r>
              <a:rPr lang="zh-CN" altLang="en-US" sz="2000"/>
              <a:t>的时间</a:t>
            </a:r>
            <a:r>
              <a:rPr lang="zh-CN" altLang="en-US" sz="2000"/>
              <a:t>就不可忍受了。</a:t>
            </a:r>
            <a:endParaRPr lang="zh-CN" altLang="en-US" sz="2000"/>
          </a:p>
          <a:p>
            <a:pPr algn="l">
              <a:buClrTx/>
              <a:buSzTx/>
              <a:buFontTx/>
            </a:pPr>
            <a:endParaRPr lang="zh-CN" altLang="en-US" sz="2000"/>
          </a:p>
          <a:p>
            <a:pPr algn="l">
              <a:buClrTx/>
              <a:buSzTx/>
              <a:buFontTx/>
            </a:pPr>
            <a:r>
              <a:rPr lang="zh-CN" altLang="en-US" sz="2000" b="1">
                <a:solidFill>
                  <a:srgbClr val="9C0B15"/>
                </a:solidFill>
              </a:rPr>
              <a:t>观察</a:t>
            </a:r>
            <a:r>
              <a:rPr lang="en-US" altLang="zh-CN" sz="2000"/>
              <a:t>		</a:t>
            </a:r>
            <a:r>
              <a:rPr lang="zh-CN" altLang="en-US" sz="2000"/>
              <a:t>移动文件时</a:t>
            </a:r>
            <a:r>
              <a:rPr lang="zh-CN" altLang="en-US" sz="2000">
                <a:solidFill>
                  <a:srgbClr val="9C0B15"/>
                </a:solidFill>
              </a:rPr>
              <a:t>FCB本身的内容是不修改的</a:t>
            </a:r>
            <a:r>
              <a:rPr lang="zh-CN" altLang="en-US" sz="2000"/>
              <a:t>，修改的只有</a:t>
            </a:r>
            <a:r>
              <a:rPr lang="zh-CN" altLang="en-US" sz="2000">
                <a:solidFill>
                  <a:srgbClr val="9C0B15"/>
                </a:solidFill>
              </a:rPr>
              <a:t>目录文件对</a:t>
            </a:r>
            <a:r>
              <a:rPr lang="zh-CN" altLang="en-US" sz="2000">
                <a:solidFill>
                  <a:srgbClr val="9C0B15"/>
                </a:solidFill>
                <a:sym typeface="+mn-ea"/>
              </a:rPr>
              <a:t>			</a:t>
            </a:r>
            <a:r>
              <a:rPr lang="zh-CN" altLang="en-US" sz="2000">
                <a:solidFill>
                  <a:srgbClr val="9C0B15"/>
                </a:solidFill>
              </a:rPr>
              <a:t>FCB的引用</a:t>
            </a:r>
            <a:r>
              <a:rPr lang="zh-CN" altLang="en-US" sz="2000"/>
              <a:t>。</a:t>
            </a:r>
            <a:endParaRPr lang="zh-CN" altLang="en-US" sz="2000"/>
          </a:p>
        </p:txBody>
      </p:sp>
    </p:spTree>
    <p:custDataLst>
      <p:tags r:id="rId2"/>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8" end="8"/>
                                            </p:txEl>
                                          </p:spTgt>
                                        </p:tgtEl>
                                        <p:attrNameLst>
                                          <p:attrName>style.visibility</p:attrName>
                                        </p:attrNameLst>
                                      </p:cBhvr>
                                      <p:to>
                                        <p:strVal val="visible"/>
                                      </p:to>
                                    </p:set>
                                    <p:animEffect transition="in" filter="wipe(up)">
                                      <p:cBhvr>
                                        <p:cTn id="7" dur="500"/>
                                        <p:tgtEl>
                                          <p:spTgt spid="13">
                                            <p:txEl>
                                              <p:pRg st="8" end="8"/>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9" end="9"/>
                                            </p:txEl>
                                          </p:spTgt>
                                        </p:tgtEl>
                                        <p:attrNameLst>
                                          <p:attrName>style.visibility</p:attrName>
                                        </p:attrNameLst>
                                      </p:cBhvr>
                                      <p:to>
                                        <p:strVal val="visible"/>
                                      </p:to>
                                    </p:set>
                                    <p:animEffect transition="in" filter="wipe(up)">
                                      <p:cBhvr>
                                        <p:cTn id="10" dur="500"/>
                                        <p:tgtEl>
                                          <p:spTgt spid="13">
                                            <p:txEl>
                                              <p:pRg st="9" end="9"/>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3">
                                            <p:txEl>
                                              <p:pRg st="11" end="11"/>
                                            </p:txEl>
                                          </p:spTgt>
                                        </p:tgtEl>
                                        <p:attrNameLst>
                                          <p:attrName>style.visibility</p:attrName>
                                        </p:attrNameLst>
                                      </p:cBhvr>
                                      <p:to>
                                        <p:strVal val="visible"/>
                                      </p:to>
                                    </p:set>
                                    <p:animEffect transition="in" filter="wipe(up)">
                                      <p:cBhvr>
                                        <p:cTn id="15" dur="500"/>
                                        <p:tgtEl>
                                          <p:spTgt spid="1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6554470"/>
          </a:xfrm>
          <a:prstGeom prst="rect">
            <a:avLst/>
          </a:prstGeom>
          <a:noFill/>
        </p:spPr>
        <p:txBody>
          <a:bodyPr wrap="square" rtlCol="0">
            <a:spAutoFit/>
          </a:bodyPr>
          <a:p>
            <a:pPr algn="ctr">
              <a:buClrTx/>
              <a:buSzTx/>
              <a:buFontTx/>
            </a:pPr>
            <a:r>
              <a:rPr lang="zh-CN" altLang="en-US" sz="2000" b="1">
                <a:solidFill>
                  <a:srgbClr val="9C0B15"/>
                </a:solidFill>
              </a:rPr>
              <a:t>文件的查找：</a:t>
            </a:r>
            <a:r>
              <a:rPr lang="zh-CN" altLang="en-US" sz="2000" b="1">
                <a:solidFill>
                  <a:srgbClr val="9C0B15"/>
                </a:solidFill>
              </a:rPr>
              <a:t>索引节点</a:t>
            </a:r>
            <a:endParaRPr lang="zh-CN" altLang="en-US" sz="2000" b="1">
              <a:solidFill>
                <a:srgbClr val="9C0B15"/>
              </a:solidFill>
            </a:endParaRPr>
          </a:p>
          <a:p>
            <a:pPr algn="ctr">
              <a:buClrTx/>
              <a:buSzTx/>
              <a:buFontTx/>
            </a:pPr>
            <a:endParaRPr lang="zh-CN" altLang="en-US" sz="2000"/>
          </a:p>
          <a:p>
            <a:pPr algn="l">
              <a:buClrTx/>
              <a:buSzTx/>
              <a:buFontTx/>
            </a:pPr>
            <a:r>
              <a:rPr lang="zh-CN" altLang="en-US" sz="2000" b="1">
                <a:solidFill>
                  <a:srgbClr val="9C0B15"/>
                </a:solidFill>
              </a:rPr>
              <a:t>思路</a:t>
            </a:r>
            <a:r>
              <a:rPr lang="en-US" altLang="zh-CN" sz="2000"/>
              <a:t>		</a:t>
            </a:r>
            <a:r>
              <a:rPr lang="zh-CN" altLang="en-US" sz="2000"/>
              <a:t>在</a:t>
            </a:r>
            <a:r>
              <a:rPr lang="en-US" altLang="zh-CN" sz="2000"/>
              <a:t>FAT</a:t>
            </a:r>
            <a:r>
              <a:rPr lang="zh-CN" altLang="en-US" sz="2000"/>
              <a:t>文件系统中，我们曾经把</a:t>
            </a:r>
            <a:r>
              <a:rPr lang="en-US" altLang="zh-CN" sz="2000"/>
              <a:t>FAT</a:t>
            </a:r>
            <a:r>
              <a:rPr lang="zh-CN" altLang="en-US" sz="2000"/>
              <a:t>从文件的数据块中分离开来。那</a:t>
            </a:r>
            <a:r>
              <a:rPr lang="en-US" altLang="zh-CN" sz="2000">
                <a:sym typeface="+mn-ea"/>
              </a:rPr>
              <a:t>			</a:t>
            </a:r>
            <a:r>
              <a:rPr lang="zh-CN" altLang="en-US" sz="2000"/>
              <a:t>么这里我们同样可以</a:t>
            </a:r>
            <a:r>
              <a:rPr lang="zh-CN" altLang="en-US" sz="2000">
                <a:solidFill>
                  <a:srgbClr val="9C0B15"/>
                </a:solidFill>
              </a:rPr>
              <a:t>把FCB</a:t>
            </a:r>
            <a:r>
              <a:rPr lang="zh-CN" altLang="en-US" sz="2000">
                <a:solidFill>
                  <a:srgbClr val="9C0B15"/>
                </a:solidFill>
                <a:sym typeface="+mn-ea"/>
              </a:rPr>
              <a:t>里面不常变动的</a:t>
            </a:r>
            <a:r>
              <a:rPr lang="zh-CN" altLang="en-US" sz="2000">
                <a:solidFill>
                  <a:srgbClr val="9C0B15"/>
                </a:solidFill>
              </a:rPr>
              <a:t>部分单独保存在一个表</a:t>
            </a:r>
            <a:r>
              <a:rPr lang="zh-CN" altLang="en-US" sz="2000">
                <a:solidFill>
                  <a:srgbClr val="9C0B15"/>
                </a:solidFill>
                <a:sym typeface="+mn-ea"/>
              </a:rPr>
              <a:t>			</a:t>
            </a:r>
            <a:r>
              <a:rPr lang="zh-CN" altLang="en-US" sz="2000">
                <a:solidFill>
                  <a:srgbClr val="9C0B15"/>
                </a:solidFill>
              </a:rPr>
              <a:t>里面</a:t>
            </a:r>
            <a:r>
              <a:rPr lang="zh-CN" altLang="en-US" sz="2000"/>
              <a:t>，然后让目录文件去引用这个表</a:t>
            </a:r>
            <a:r>
              <a:rPr lang="zh-CN" altLang="en-US" sz="2000"/>
              <a:t>就可以了。</a:t>
            </a:r>
            <a:endParaRPr lang="zh-CN" altLang="en-US" sz="2000"/>
          </a:p>
          <a:p>
            <a:pPr algn="l">
              <a:buClrTx/>
              <a:buSzTx/>
              <a:buFontTx/>
            </a:pPr>
            <a:endParaRPr lang="zh-CN" altLang="en-US" sz="2000"/>
          </a:p>
          <a:p>
            <a:pPr algn="l">
              <a:buClrTx/>
              <a:buSzTx/>
              <a:buFontTx/>
            </a:pPr>
            <a:r>
              <a:rPr lang="zh-CN" altLang="en-US" sz="2000" b="1">
                <a:solidFill>
                  <a:srgbClr val="9C0B15"/>
                </a:solidFill>
              </a:rPr>
              <a:t>索引节点</a:t>
            </a:r>
            <a:r>
              <a:rPr lang="en-US" altLang="zh-CN" sz="2000"/>
              <a:t>	</a:t>
            </a:r>
            <a:r>
              <a:rPr lang="zh-CN" altLang="en-US" sz="2000"/>
              <a:t>将</a:t>
            </a:r>
            <a:r>
              <a:rPr lang="en-US" altLang="zh-CN" sz="2000"/>
              <a:t>FCB</a:t>
            </a:r>
            <a:r>
              <a:rPr lang="zh-CN" altLang="en-US" sz="2000"/>
              <a:t>拆成两部分，</a:t>
            </a:r>
            <a:r>
              <a:rPr lang="zh-CN" altLang="en-US" sz="2000">
                <a:solidFill>
                  <a:srgbClr val="9C0B15"/>
                </a:solidFill>
              </a:rPr>
              <a:t>文件名直接储存在目录文件中，而其它属性放</a:t>
            </a:r>
            <a:br>
              <a:rPr lang="zh-CN" altLang="en-US" sz="2000"/>
            </a:br>
            <a:r>
              <a:rPr lang="zh-CN" altLang="en-US" sz="2000" b="1">
                <a:solidFill>
                  <a:srgbClr val="9C0B15"/>
                </a:solidFill>
              </a:rPr>
              <a:t>Index Node</a:t>
            </a:r>
            <a:r>
              <a:rPr lang="en-US" altLang="zh-CN" sz="2000">
                <a:sym typeface="+mn-ea"/>
              </a:rPr>
              <a:t>	</a:t>
            </a:r>
            <a:r>
              <a:rPr lang="zh-CN" altLang="en-US" sz="2000">
                <a:solidFill>
                  <a:srgbClr val="9C0B15"/>
                </a:solidFill>
                <a:sym typeface="+mn-ea"/>
              </a:rPr>
              <a:t>在索引节点中。索引节点单独使用一个线性表存放，目录文件</a:t>
            </a:r>
            <a:r>
              <a:rPr lang="zh-CN" altLang="en-US" sz="2000">
                <a:solidFill>
                  <a:srgbClr val="9C0B15"/>
                </a:solidFill>
                <a:sym typeface="+mn-ea"/>
              </a:rPr>
              <a:t>仅</a:t>
            </a:r>
            <a:endParaRPr lang="zh-CN" altLang="en-US" sz="2000">
              <a:solidFill>
                <a:srgbClr val="9C0B15"/>
              </a:solidFill>
            </a:endParaRPr>
          </a:p>
          <a:p>
            <a:pPr algn="l">
              <a:buClrTx/>
              <a:buSzTx/>
              <a:buFontTx/>
            </a:pPr>
            <a:r>
              <a:rPr lang="zh-CN" altLang="en-US" sz="2000" b="1">
                <a:solidFill>
                  <a:srgbClr val="9C0B15"/>
                </a:solidFill>
              </a:rPr>
              <a:t>inode</a:t>
            </a:r>
            <a:r>
              <a:rPr lang="zh-CN" altLang="en-US" sz="2000">
                <a:solidFill>
                  <a:srgbClr val="9C0B15"/>
                </a:solidFill>
              </a:rPr>
              <a:t>		</a:t>
            </a:r>
            <a:r>
              <a:rPr lang="zh-CN" altLang="en-US" sz="2000">
                <a:solidFill>
                  <a:srgbClr val="9C0B15"/>
                </a:solidFill>
                <a:sym typeface="+mn-ea"/>
              </a:rPr>
              <a:t>仅储存索引节点到索引节点编号的映射。</a:t>
            </a:r>
            <a:r>
              <a:rPr lang="zh-CN" altLang="en-US" sz="2000">
                <a:sym typeface="+mn-ea"/>
              </a:rPr>
              <a:t>这样，移动文件时完全</a:t>
            </a:r>
            <a:r>
              <a:rPr lang="zh-CN" altLang="en-US" sz="2000">
                <a:sym typeface="+mn-ea"/>
              </a:rPr>
              <a:t>			</a:t>
            </a:r>
            <a:r>
              <a:rPr lang="zh-CN" altLang="en-US" sz="2000">
                <a:sym typeface="+mn-ea"/>
              </a:rPr>
              <a:t>不需要触碰索引节点，仅需要触碰目录文件中的一行。</a:t>
            </a:r>
            <a:endParaRPr lang="zh-CN" altLang="en-US" sz="2000">
              <a:sym typeface="+mn-ea"/>
            </a:endParaRPr>
          </a:p>
          <a:p>
            <a:pPr algn="l">
              <a:buClrTx/>
              <a:buSzTx/>
              <a:buFontTx/>
            </a:pPr>
            <a:r>
              <a:rPr lang="zh-CN" altLang="en-US" sz="2000">
                <a:solidFill>
                  <a:srgbClr val="9C0B15"/>
                </a:solidFill>
                <a:sym typeface="+mn-ea"/>
              </a:rPr>
              <a:t>		索引节点可以保存几个备份，目录文件就不需要保存多个备份了。</a:t>
            </a:r>
            <a:r>
              <a:rPr lang="en-US" altLang="zh-CN" sz="2000" b="1">
                <a:solidFill>
                  <a:srgbClr val="9C0B15"/>
                </a:solidFill>
                <a:sym typeface="+mn-ea"/>
              </a:rPr>
              <a:t>		</a:t>
            </a:r>
            <a:r>
              <a:rPr lang="zh-CN" altLang="en-US" sz="2000">
                <a:sym typeface="+mn-ea"/>
              </a:rPr>
              <a:t>这样，一旦目录损坏，丢失的无非是文件名，文件的内容是不会</a:t>
            </a:r>
            <a:r>
              <a:rPr lang="en-US" altLang="zh-CN" sz="2000" b="1">
                <a:solidFill>
                  <a:srgbClr val="9C0B15"/>
                </a:solidFill>
                <a:sym typeface="+mn-ea"/>
              </a:rPr>
              <a:t>			</a:t>
            </a:r>
            <a:r>
              <a:rPr lang="zh-CN" altLang="en-US" sz="2000">
                <a:sym typeface="+mn-ea"/>
              </a:rPr>
              <a:t>丢失的，</a:t>
            </a:r>
            <a:r>
              <a:rPr lang="zh-CN" altLang="en-US" sz="2000">
                <a:solidFill>
                  <a:srgbClr val="9C0B15"/>
                </a:solidFill>
                <a:sym typeface="+mn-ea"/>
              </a:rPr>
              <a:t>进行文件恢复只要扫描索引节点表。</a:t>
            </a:r>
            <a:endParaRPr lang="zh-CN" altLang="en-US" sz="2000">
              <a:solidFill>
                <a:srgbClr val="9C0B15"/>
              </a:solidFill>
              <a:sym typeface="+mn-ea"/>
            </a:endParaRPr>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如果两个目录文件中的不同文件名指向了同一个索引节点</a:t>
            </a:r>
            <a:r>
              <a:rPr lang="zh-CN" altLang="en-US" sz="2000"/>
              <a:t>会怎样？</a:t>
            </a:r>
            <a:endParaRPr lang="zh-CN" altLang="en-US" sz="2000"/>
          </a:p>
        </p:txBody>
      </p:sp>
      <p:grpSp>
        <p:nvGrpSpPr>
          <p:cNvPr id="75" name="组合 74"/>
          <p:cNvGrpSpPr/>
          <p:nvPr/>
        </p:nvGrpSpPr>
        <p:grpSpPr>
          <a:xfrm>
            <a:off x="1177925" y="4278630"/>
            <a:ext cx="7645400" cy="1946275"/>
            <a:chOff x="1855" y="6738"/>
            <a:chExt cx="12040" cy="3065"/>
          </a:xfrm>
        </p:grpSpPr>
        <p:sp>
          <p:nvSpPr>
            <p:cNvPr id="61" name="矩形 60"/>
            <p:cNvSpPr/>
            <p:nvPr>
              <p:custDataLst>
                <p:tags r:id="rId2"/>
              </p:custDataLst>
            </p:nvPr>
          </p:nvSpPr>
          <p:spPr>
            <a:xfrm>
              <a:off x="1855" y="7244"/>
              <a:ext cx="2812" cy="511"/>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目录文件</a:t>
              </a:r>
              <a:endParaRPr lang="zh-CN" altLang="en-US" b="1">
                <a:solidFill>
                  <a:schemeClr val="bg1"/>
                </a:solidFill>
                <a:sym typeface="+mn-ea"/>
              </a:endParaRPr>
            </a:p>
          </p:txBody>
        </p:sp>
        <p:sp>
          <p:nvSpPr>
            <p:cNvPr id="62" name="矩形 61"/>
            <p:cNvSpPr/>
            <p:nvPr>
              <p:custDataLst>
                <p:tags r:id="rId3"/>
              </p:custDataLst>
            </p:nvPr>
          </p:nvSpPr>
          <p:spPr>
            <a:xfrm>
              <a:off x="1855" y="7755"/>
              <a:ext cx="2812" cy="511"/>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File1 : 4</a:t>
              </a:r>
              <a:endParaRPr lang="en-US" altLang="zh-CN">
                <a:solidFill>
                  <a:schemeClr val="bg1"/>
                </a:solidFill>
                <a:sym typeface="+mn-ea"/>
              </a:endParaRPr>
            </a:p>
          </p:txBody>
        </p:sp>
        <p:sp>
          <p:nvSpPr>
            <p:cNvPr id="63" name="矩形 62"/>
            <p:cNvSpPr/>
            <p:nvPr>
              <p:custDataLst>
                <p:tags r:id="rId4"/>
              </p:custDataLst>
            </p:nvPr>
          </p:nvSpPr>
          <p:spPr>
            <a:xfrm>
              <a:off x="1855" y="8266"/>
              <a:ext cx="2812" cy="511"/>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File2 : 3</a:t>
              </a:r>
              <a:endParaRPr lang="zh-CN" altLang="en-US">
                <a:solidFill>
                  <a:schemeClr val="bg1"/>
                </a:solidFill>
                <a:sym typeface="+mn-ea"/>
              </a:endParaRPr>
            </a:p>
          </p:txBody>
        </p:sp>
        <p:sp>
          <p:nvSpPr>
            <p:cNvPr id="64" name="矩形 63"/>
            <p:cNvSpPr/>
            <p:nvPr>
              <p:custDataLst>
                <p:tags r:id="rId5"/>
              </p:custDataLst>
            </p:nvPr>
          </p:nvSpPr>
          <p:spPr>
            <a:xfrm>
              <a:off x="1855" y="8778"/>
              <a:ext cx="2812" cy="511"/>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ile3 : 5</a:t>
              </a:r>
              <a:endParaRPr lang="en-US" altLang="zh-CN">
                <a:solidFill>
                  <a:schemeClr val="bg1"/>
                </a:solidFill>
                <a:sym typeface="+mn-ea"/>
              </a:endParaRPr>
            </a:p>
          </p:txBody>
        </p:sp>
        <p:sp>
          <p:nvSpPr>
            <p:cNvPr id="4" name="矩形 3"/>
            <p:cNvSpPr/>
            <p:nvPr>
              <p:custDataLst>
                <p:tags r:id="rId6"/>
              </p:custDataLst>
            </p:nvPr>
          </p:nvSpPr>
          <p:spPr>
            <a:xfrm>
              <a:off x="6539" y="6738"/>
              <a:ext cx="2812" cy="511"/>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索引节点表</a:t>
              </a:r>
              <a:endParaRPr lang="zh-CN" altLang="en-US" b="1">
                <a:solidFill>
                  <a:schemeClr val="bg1"/>
                </a:solidFill>
                <a:sym typeface="+mn-ea"/>
              </a:endParaRPr>
            </a:p>
          </p:txBody>
        </p:sp>
        <p:sp>
          <p:nvSpPr>
            <p:cNvPr id="2" name="矩形 1"/>
            <p:cNvSpPr/>
            <p:nvPr>
              <p:custDataLst>
                <p:tags r:id="rId7"/>
              </p:custDataLst>
            </p:nvPr>
          </p:nvSpPr>
          <p:spPr>
            <a:xfrm>
              <a:off x="6539" y="7249"/>
              <a:ext cx="900" cy="511"/>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6" name="矩形 5"/>
            <p:cNvSpPr/>
            <p:nvPr>
              <p:custDataLst>
                <p:tags r:id="rId8"/>
              </p:custDataLst>
            </p:nvPr>
          </p:nvSpPr>
          <p:spPr>
            <a:xfrm>
              <a:off x="6539" y="7760"/>
              <a:ext cx="900" cy="511"/>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8" name="矩形 7"/>
            <p:cNvSpPr/>
            <p:nvPr>
              <p:custDataLst>
                <p:tags r:id="rId9"/>
              </p:custDataLst>
            </p:nvPr>
          </p:nvSpPr>
          <p:spPr>
            <a:xfrm>
              <a:off x="6539" y="8271"/>
              <a:ext cx="900" cy="511"/>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4</a:t>
              </a:r>
              <a:endParaRPr lang="en-US" altLang="zh-CN">
                <a:solidFill>
                  <a:schemeClr val="bg1"/>
                </a:solidFill>
                <a:sym typeface="+mn-ea"/>
              </a:endParaRPr>
            </a:p>
          </p:txBody>
        </p:sp>
        <p:sp>
          <p:nvSpPr>
            <p:cNvPr id="15" name="矩形 14"/>
            <p:cNvSpPr/>
            <p:nvPr>
              <p:custDataLst>
                <p:tags r:id="rId10"/>
              </p:custDataLst>
            </p:nvPr>
          </p:nvSpPr>
          <p:spPr>
            <a:xfrm>
              <a:off x="6539" y="8782"/>
              <a:ext cx="900" cy="511"/>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5</a:t>
              </a:r>
              <a:endParaRPr lang="en-US" altLang="zh-CN">
                <a:solidFill>
                  <a:schemeClr val="bg1"/>
                </a:solidFill>
                <a:sym typeface="+mn-ea"/>
              </a:endParaRPr>
            </a:p>
          </p:txBody>
        </p:sp>
        <p:sp>
          <p:nvSpPr>
            <p:cNvPr id="25" name="矩形 24"/>
            <p:cNvSpPr/>
            <p:nvPr>
              <p:custDataLst>
                <p:tags r:id="rId11"/>
              </p:custDataLst>
            </p:nvPr>
          </p:nvSpPr>
          <p:spPr>
            <a:xfrm>
              <a:off x="6540" y="9293"/>
              <a:ext cx="900" cy="511"/>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5" name="矩形 4"/>
            <p:cNvSpPr/>
            <p:nvPr>
              <p:custDataLst>
                <p:tags r:id="rId12"/>
              </p:custDataLst>
            </p:nvPr>
          </p:nvSpPr>
          <p:spPr>
            <a:xfrm>
              <a:off x="7441" y="7249"/>
              <a:ext cx="1909" cy="511"/>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7" name="矩形 6"/>
            <p:cNvSpPr/>
            <p:nvPr>
              <p:custDataLst>
                <p:tags r:id="rId13"/>
              </p:custDataLst>
            </p:nvPr>
          </p:nvSpPr>
          <p:spPr>
            <a:xfrm>
              <a:off x="7441" y="7760"/>
              <a:ext cx="1909" cy="511"/>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File2 FCB</a:t>
              </a:r>
              <a:endParaRPr lang="en-US" altLang="zh-CN">
                <a:solidFill>
                  <a:schemeClr val="bg1"/>
                </a:solidFill>
                <a:sym typeface="+mn-ea"/>
              </a:endParaRPr>
            </a:p>
          </p:txBody>
        </p:sp>
        <p:sp>
          <p:nvSpPr>
            <p:cNvPr id="9" name="矩形 8"/>
            <p:cNvSpPr/>
            <p:nvPr>
              <p:custDataLst>
                <p:tags r:id="rId14"/>
              </p:custDataLst>
            </p:nvPr>
          </p:nvSpPr>
          <p:spPr>
            <a:xfrm>
              <a:off x="7441" y="8271"/>
              <a:ext cx="1909" cy="511"/>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File1 FCB</a:t>
              </a:r>
              <a:endParaRPr lang="en-US" altLang="zh-CN">
                <a:solidFill>
                  <a:schemeClr val="bg1"/>
                </a:solidFill>
                <a:sym typeface="+mn-ea"/>
              </a:endParaRPr>
            </a:p>
          </p:txBody>
        </p:sp>
        <p:sp>
          <p:nvSpPr>
            <p:cNvPr id="17" name="矩形 16"/>
            <p:cNvSpPr/>
            <p:nvPr>
              <p:custDataLst>
                <p:tags r:id="rId15"/>
              </p:custDataLst>
            </p:nvPr>
          </p:nvSpPr>
          <p:spPr>
            <a:xfrm>
              <a:off x="7441" y="8782"/>
              <a:ext cx="1909" cy="511"/>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File3 FCB</a:t>
              </a:r>
              <a:endParaRPr lang="en-US" altLang="zh-CN">
                <a:solidFill>
                  <a:schemeClr val="bg1"/>
                </a:solidFill>
                <a:sym typeface="+mn-ea"/>
              </a:endParaRPr>
            </a:p>
          </p:txBody>
        </p:sp>
        <p:sp>
          <p:nvSpPr>
            <p:cNvPr id="26" name="矩形 25"/>
            <p:cNvSpPr/>
            <p:nvPr>
              <p:custDataLst>
                <p:tags r:id="rId16"/>
              </p:custDataLst>
            </p:nvPr>
          </p:nvSpPr>
          <p:spPr>
            <a:xfrm>
              <a:off x="7442" y="9293"/>
              <a:ext cx="1909" cy="511"/>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28" name="矩形 27"/>
            <p:cNvSpPr/>
            <p:nvPr>
              <p:custDataLst>
                <p:tags r:id="rId17"/>
              </p:custDataLst>
            </p:nvPr>
          </p:nvSpPr>
          <p:spPr>
            <a:xfrm>
              <a:off x="11083" y="6738"/>
              <a:ext cx="2812" cy="87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File2 </a:t>
              </a:r>
              <a:r>
                <a:rPr lang="zh-CN" altLang="en-US">
                  <a:solidFill>
                    <a:schemeClr val="bg1"/>
                  </a:solidFill>
                  <a:sym typeface="+mn-ea"/>
                </a:rPr>
                <a:t>文件</a:t>
              </a:r>
              <a:endParaRPr lang="zh-CN" altLang="en-US">
                <a:solidFill>
                  <a:schemeClr val="bg1"/>
                </a:solidFill>
                <a:sym typeface="+mn-ea"/>
              </a:endParaRPr>
            </a:p>
          </p:txBody>
        </p:sp>
        <p:sp>
          <p:nvSpPr>
            <p:cNvPr id="66" name="矩形 65"/>
            <p:cNvSpPr/>
            <p:nvPr>
              <p:custDataLst>
                <p:tags r:id="rId18"/>
              </p:custDataLst>
            </p:nvPr>
          </p:nvSpPr>
          <p:spPr>
            <a:xfrm>
              <a:off x="11083" y="7828"/>
              <a:ext cx="2812" cy="87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File1 </a:t>
              </a:r>
              <a:r>
                <a:rPr lang="zh-CN" altLang="en-US">
                  <a:solidFill>
                    <a:schemeClr val="bg1"/>
                  </a:solidFill>
                  <a:sym typeface="+mn-ea"/>
                </a:rPr>
                <a:t>文件</a:t>
              </a:r>
              <a:endParaRPr lang="zh-CN" altLang="en-US">
                <a:solidFill>
                  <a:schemeClr val="bg1"/>
                </a:solidFill>
                <a:sym typeface="+mn-ea"/>
              </a:endParaRPr>
            </a:p>
          </p:txBody>
        </p:sp>
        <p:sp>
          <p:nvSpPr>
            <p:cNvPr id="67" name="矩形 66"/>
            <p:cNvSpPr/>
            <p:nvPr>
              <p:custDataLst>
                <p:tags r:id="rId19"/>
              </p:custDataLst>
            </p:nvPr>
          </p:nvSpPr>
          <p:spPr>
            <a:xfrm>
              <a:off x="11083" y="8922"/>
              <a:ext cx="2812" cy="87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File3 </a:t>
              </a:r>
              <a:r>
                <a:rPr lang="zh-CN" altLang="en-US">
                  <a:solidFill>
                    <a:schemeClr val="bg1"/>
                  </a:solidFill>
                  <a:sym typeface="+mn-ea"/>
                </a:rPr>
                <a:t>文件</a:t>
              </a:r>
              <a:endParaRPr lang="zh-CN" altLang="en-US">
                <a:solidFill>
                  <a:schemeClr val="bg1"/>
                </a:solidFill>
                <a:sym typeface="+mn-ea"/>
              </a:endParaRPr>
            </a:p>
          </p:txBody>
        </p:sp>
        <p:cxnSp>
          <p:nvCxnSpPr>
            <p:cNvPr id="69" name="直接箭头连接符 68"/>
            <p:cNvCxnSpPr>
              <a:stCxn id="62" idx="3"/>
              <a:endCxn id="8" idx="1"/>
            </p:cNvCxnSpPr>
            <p:nvPr>
              <p:custDataLst>
                <p:tags r:id="rId20"/>
              </p:custDataLst>
            </p:nvPr>
          </p:nvCxnSpPr>
          <p:spPr>
            <a:xfrm>
              <a:off x="4667" y="8011"/>
              <a:ext cx="1872" cy="516"/>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63" idx="3"/>
              <a:endCxn id="6" idx="1"/>
            </p:cNvCxnSpPr>
            <p:nvPr>
              <p:custDataLst>
                <p:tags r:id="rId21"/>
              </p:custDataLst>
            </p:nvPr>
          </p:nvCxnSpPr>
          <p:spPr>
            <a:xfrm flipV="1">
              <a:off x="4667" y="8016"/>
              <a:ext cx="1872" cy="506"/>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64" idx="3"/>
              <a:endCxn id="15" idx="1"/>
            </p:cNvCxnSpPr>
            <p:nvPr>
              <p:custDataLst>
                <p:tags r:id="rId22"/>
              </p:custDataLst>
            </p:nvPr>
          </p:nvCxnSpPr>
          <p:spPr>
            <a:xfrm>
              <a:off x="4667" y="9034"/>
              <a:ext cx="1872" cy="4"/>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7" idx="3"/>
              <a:endCxn id="28" idx="1"/>
            </p:cNvCxnSpPr>
            <p:nvPr>
              <p:custDataLst>
                <p:tags r:id="rId23"/>
              </p:custDataLst>
            </p:nvPr>
          </p:nvCxnSpPr>
          <p:spPr>
            <a:xfrm flipV="1">
              <a:off x="9350" y="7176"/>
              <a:ext cx="1733" cy="84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9" idx="3"/>
              <a:endCxn id="66" idx="1"/>
            </p:cNvCxnSpPr>
            <p:nvPr>
              <p:custDataLst>
                <p:tags r:id="rId24"/>
              </p:custDataLst>
            </p:nvPr>
          </p:nvCxnSpPr>
          <p:spPr>
            <a:xfrm flipV="1">
              <a:off x="9350" y="8266"/>
              <a:ext cx="1733" cy="261"/>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17" idx="3"/>
              <a:endCxn id="67" idx="1"/>
            </p:cNvCxnSpPr>
            <p:nvPr>
              <p:custDataLst>
                <p:tags r:id="rId25"/>
              </p:custDataLst>
            </p:nvPr>
          </p:nvCxnSpPr>
          <p:spPr>
            <a:xfrm>
              <a:off x="9350" y="9038"/>
              <a:ext cx="1733" cy="322"/>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26"/>
    </p:custData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1938020"/>
          </a:xfrm>
          <a:prstGeom prst="rect">
            <a:avLst/>
          </a:prstGeom>
          <a:noFill/>
        </p:spPr>
        <p:txBody>
          <a:bodyPr wrap="square" rtlCol="0">
            <a:spAutoFit/>
          </a:bodyPr>
          <a:p>
            <a:pPr algn="ctr">
              <a:buClrTx/>
              <a:buSzTx/>
              <a:buFontTx/>
            </a:pPr>
            <a:r>
              <a:rPr lang="zh-CN" altLang="en-US" sz="2000" b="1">
                <a:solidFill>
                  <a:srgbClr val="9C0B15"/>
                </a:solidFill>
              </a:rPr>
              <a:t>文件的</a:t>
            </a:r>
            <a:r>
              <a:rPr lang="zh-CN" altLang="en-US" sz="2000" b="1">
                <a:solidFill>
                  <a:srgbClr val="9C0B15"/>
                </a:solidFill>
              </a:rPr>
              <a:t>引用：</a:t>
            </a:r>
            <a:r>
              <a:rPr lang="zh-CN" altLang="en-US" sz="2000" b="1">
                <a:solidFill>
                  <a:srgbClr val="9C0B15"/>
                </a:solidFill>
              </a:rPr>
              <a:t>硬链接</a:t>
            </a:r>
            <a:endParaRPr lang="zh-CN" altLang="en-US" sz="2000" b="1">
              <a:solidFill>
                <a:srgbClr val="9C0B15"/>
              </a:solidFill>
            </a:endParaRPr>
          </a:p>
          <a:p>
            <a:pPr algn="ctr">
              <a:buClrTx/>
              <a:buSzTx/>
              <a:buFontTx/>
            </a:pPr>
            <a:endParaRPr lang="zh-CN" altLang="en-US" sz="2000"/>
          </a:p>
          <a:p>
            <a:pPr algn="l">
              <a:buClrTx/>
              <a:buSzTx/>
              <a:buFontTx/>
            </a:pPr>
            <a:r>
              <a:rPr lang="zh-CN" altLang="en-US" sz="2000" b="1">
                <a:solidFill>
                  <a:srgbClr val="9C0B15"/>
                </a:solidFill>
              </a:rPr>
              <a:t>硬链接</a:t>
            </a:r>
            <a:r>
              <a:rPr lang="en-US" altLang="zh-CN" sz="2000"/>
              <a:t>		</a:t>
            </a:r>
            <a:r>
              <a:rPr lang="zh-CN" altLang="en-US" sz="2000"/>
              <a:t>同一个文件在文件系统层面拥有两个文件名，它们都指向相同的</a:t>
            </a:r>
            <a:r>
              <a:rPr lang="en-US" altLang="zh-CN" sz="2000">
                <a:sym typeface="+mn-ea"/>
              </a:rPr>
              <a:t>			</a:t>
            </a:r>
            <a:r>
              <a:rPr lang="zh-CN" altLang="en-US" sz="2000"/>
              <a:t>索引节点，因而可以通过两个文件名访问同样的内容。这种</a:t>
            </a:r>
            <a:r>
              <a:rPr lang="zh-CN" altLang="en-US" sz="2000">
                <a:solidFill>
                  <a:srgbClr val="9C0B15"/>
                </a:solidFill>
              </a:rPr>
              <a:t>通过</a:t>
            </a:r>
            <a:r>
              <a:rPr lang="zh-CN" altLang="en-US" sz="2000">
                <a:solidFill>
                  <a:srgbClr val="9C0B15"/>
                </a:solidFill>
                <a:sym typeface="+mn-ea"/>
              </a:rPr>
              <a:t>			</a:t>
            </a:r>
            <a:r>
              <a:rPr lang="zh-CN" altLang="en-US" sz="2000">
                <a:solidFill>
                  <a:srgbClr val="9C0B15"/>
                </a:solidFill>
              </a:rPr>
              <a:t>某个名称可以访问另一个名称所属内容的形式叫做“链接”，在</a:t>
            </a:r>
            <a:r>
              <a:rPr lang="zh-CN" altLang="en-US" sz="2000">
                <a:solidFill>
                  <a:srgbClr val="9C0B15"/>
                </a:solidFill>
                <a:sym typeface="+mn-ea"/>
              </a:rPr>
              <a:t>			</a:t>
            </a:r>
            <a:r>
              <a:rPr lang="zh-CN" altLang="en-US" sz="2000">
                <a:solidFill>
                  <a:srgbClr val="9C0B15"/>
                </a:solidFill>
              </a:rPr>
              <a:t>文件系统数据结构层面实现的链接称为硬链接</a:t>
            </a:r>
            <a:r>
              <a:rPr lang="zh-CN" altLang="en-US" sz="2000"/>
              <a:t>。</a:t>
            </a:r>
            <a:endParaRPr lang="zh-CN" altLang="en-US" sz="2000"/>
          </a:p>
        </p:txBody>
      </p:sp>
      <p:grpSp>
        <p:nvGrpSpPr>
          <p:cNvPr id="98" name="组合 97"/>
          <p:cNvGrpSpPr/>
          <p:nvPr/>
        </p:nvGrpSpPr>
        <p:grpSpPr>
          <a:xfrm>
            <a:off x="1118235" y="2360930"/>
            <a:ext cx="7645400" cy="4120515"/>
            <a:chOff x="1761" y="3718"/>
            <a:chExt cx="12040" cy="5302"/>
          </a:xfrm>
        </p:grpSpPr>
        <p:cxnSp>
          <p:nvCxnSpPr>
            <p:cNvPr id="69" name="直接箭头连接符 68"/>
            <p:cNvCxnSpPr>
              <a:stCxn id="62" idx="3"/>
              <a:endCxn id="8" idx="1"/>
            </p:cNvCxnSpPr>
            <p:nvPr>
              <p:custDataLst>
                <p:tags r:id="rId2"/>
              </p:custDataLst>
            </p:nvPr>
          </p:nvCxnSpPr>
          <p:spPr>
            <a:xfrm>
              <a:off x="4573" y="4600"/>
              <a:ext cx="1872" cy="118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63" idx="3"/>
              <a:endCxn id="6" idx="1"/>
            </p:cNvCxnSpPr>
            <p:nvPr>
              <p:custDataLst>
                <p:tags r:id="rId3"/>
              </p:custDataLst>
            </p:nvPr>
          </p:nvCxnSpPr>
          <p:spPr>
            <a:xfrm>
              <a:off x="4573" y="5189"/>
              <a:ext cx="1872" cy="2"/>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64" idx="3"/>
              <a:endCxn id="15" idx="1"/>
            </p:cNvCxnSpPr>
            <p:nvPr>
              <p:custDataLst>
                <p:tags r:id="rId4"/>
              </p:custDataLst>
            </p:nvPr>
          </p:nvCxnSpPr>
          <p:spPr>
            <a:xfrm>
              <a:off x="4573" y="5779"/>
              <a:ext cx="1872" cy="59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7" idx="3"/>
              <a:endCxn id="28" idx="1"/>
            </p:cNvCxnSpPr>
            <p:nvPr>
              <p:custDataLst>
                <p:tags r:id="rId5"/>
              </p:custDataLst>
            </p:nvPr>
          </p:nvCxnSpPr>
          <p:spPr>
            <a:xfrm flipV="1">
              <a:off x="9256" y="4087"/>
              <a:ext cx="1733" cy="1104"/>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9" idx="3"/>
              <a:endCxn id="66" idx="1"/>
            </p:cNvCxnSpPr>
            <p:nvPr>
              <p:custDataLst>
                <p:tags r:id="rId6"/>
              </p:custDataLst>
            </p:nvPr>
          </p:nvCxnSpPr>
          <p:spPr>
            <a:xfrm flipV="1">
              <a:off x="9256" y="5004"/>
              <a:ext cx="1733" cy="776"/>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17" idx="3"/>
              <a:endCxn id="67" idx="1"/>
            </p:cNvCxnSpPr>
            <p:nvPr>
              <p:custDataLst>
                <p:tags r:id="rId7"/>
              </p:custDataLst>
            </p:nvPr>
          </p:nvCxnSpPr>
          <p:spPr>
            <a:xfrm flipV="1">
              <a:off x="9256" y="5924"/>
              <a:ext cx="1733" cy="44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p:cNvSpPr/>
            <p:nvPr>
              <p:custDataLst>
                <p:tags r:id="rId8"/>
              </p:custDataLst>
            </p:nvPr>
          </p:nvSpPr>
          <p:spPr>
            <a:xfrm>
              <a:off x="6445" y="3718"/>
              <a:ext cx="2812"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索引节点表</a:t>
              </a:r>
              <a:endParaRPr lang="zh-CN" altLang="en-US" b="1">
                <a:solidFill>
                  <a:schemeClr val="bg1"/>
                </a:solidFill>
                <a:sym typeface="+mn-ea"/>
              </a:endParaRPr>
            </a:p>
          </p:txBody>
        </p:sp>
        <p:sp>
          <p:nvSpPr>
            <p:cNvPr id="2" name="矩形 1"/>
            <p:cNvSpPr/>
            <p:nvPr>
              <p:custDataLst>
                <p:tags r:id="rId9"/>
              </p:custDataLst>
            </p:nvPr>
          </p:nvSpPr>
          <p:spPr>
            <a:xfrm>
              <a:off x="6445" y="4307"/>
              <a:ext cx="900"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6" name="矩形 5"/>
            <p:cNvSpPr/>
            <p:nvPr>
              <p:custDataLst>
                <p:tags r:id="rId10"/>
              </p:custDataLst>
            </p:nvPr>
          </p:nvSpPr>
          <p:spPr>
            <a:xfrm>
              <a:off x="6445" y="4896"/>
              <a:ext cx="900"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8" name="矩形 7"/>
            <p:cNvSpPr/>
            <p:nvPr>
              <p:custDataLst>
                <p:tags r:id="rId11"/>
              </p:custDataLst>
            </p:nvPr>
          </p:nvSpPr>
          <p:spPr>
            <a:xfrm>
              <a:off x="6445" y="5485"/>
              <a:ext cx="900"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4</a:t>
              </a:r>
              <a:endParaRPr lang="en-US" altLang="zh-CN">
                <a:solidFill>
                  <a:schemeClr val="bg1"/>
                </a:solidFill>
                <a:sym typeface="+mn-ea"/>
              </a:endParaRPr>
            </a:p>
          </p:txBody>
        </p:sp>
        <p:sp>
          <p:nvSpPr>
            <p:cNvPr id="15" name="矩形 14"/>
            <p:cNvSpPr/>
            <p:nvPr>
              <p:custDataLst>
                <p:tags r:id="rId12"/>
              </p:custDataLst>
            </p:nvPr>
          </p:nvSpPr>
          <p:spPr>
            <a:xfrm>
              <a:off x="6445" y="6074"/>
              <a:ext cx="900"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5</a:t>
              </a:r>
              <a:endParaRPr lang="en-US" altLang="zh-CN">
                <a:solidFill>
                  <a:schemeClr val="bg1"/>
                </a:solidFill>
                <a:sym typeface="+mn-ea"/>
              </a:endParaRPr>
            </a:p>
          </p:txBody>
        </p:sp>
        <p:sp>
          <p:nvSpPr>
            <p:cNvPr id="25" name="矩形 24"/>
            <p:cNvSpPr/>
            <p:nvPr>
              <p:custDataLst>
                <p:tags r:id="rId13"/>
              </p:custDataLst>
            </p:nvPr>
          </p:nvSpPr>
          <p:spPr>
            <a:xfrm>
              <a:off x="6446" y="8430"/>
              <a:ext cx="900"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5" name="矩形 4"/>
            <p:cNvSpPr/>
            <p:nvPr>
              <p:custDataLst>
                <p:tags r:id="rId14"/>
              </p:custDataLst>
            </p:nvPr>
          </p:nvSpPr>
          <p:spPr>
            <a:xfrm>
              <a:off x="7347" y="4307"/>
              <a:ext cx="1909"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7" name="矩形 6"/>
            <p:cNvSpPr/>
            <p:nvPr>
              <p:custDataLst>
                <p:tags r:id="rId15"/>
              </p:custDataLst>
            </p:nvPr>
          </p:nvSpPr>
          <p:spPr>
            <a:xfrm>
              <a:off x="7347" y="4896"/>
              <a:ext cx="1909"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File2 FCB</a:t>
              </a:r>
              <a:endParaRPr lang="en-US" altLang="zh-CN">
                <a:solidFill>
                  <a:schemeClr val="bg1"/>
                </a:solidFill>
                <a:sym typeface="+mn-ea"/>
              </a:endParaRPr>
            </a:p>
          </p:txBody>
        </p:sp>
        <p:sp>
          <p:nvSpPr>
            <p:cNvPr id="9" name="矩形 8"/>
            <p:cNvSpPr/>
            <p:nvPr>
              <p:custDataLst>
                <p:tags r:id="rId16"/>
              </p:custDataLst>
            </p:nvPr>
          </p:nvSpPr>
          <p:spPr>
            <a:xfrm>
              <a:off x="7347" y="5485"/>
              <a:ext cx="1909"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File1 FCB</a:t>
              </a:r>
              <a:endParaRPr lang="en-US" altLang="zh-CN">
                <a:solidFill>
                  <a:schemeClr val="bg1"/>
                </a:solidFill>
                <a:sym typeface="+mn-ea"/>
              </a:endParaRPr>
            </a:p>
          </p:txBody>
        </p:sp>
        <p:sp>
          <p:nvSpPr>
            <p:cNvPr id="17" name="矩形 16"/>
            <p:cNvSpPr/>
            <p:nvPr>
              <p:custDataLst>
                <p:tags r:id="rId17"/>
              </p:custDataLst>
            </p:nvPr>
          </p:nvSpPr>
          <p:spPr>
            <a:xfrm>
              <a:off x="7347" y="6074"/>
              <a:ext cx="1909"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File3 FCB</a:t>
              </a:r>
              <a:endParaRPr lang="en-US" altLang="zh-CN">
                <a:solidFill>
                  <a:schemeClr val="bg1"/>
                </a:solidFill>
                <a:sym typeface="+mn-ea"/>
              </a:endParaRPr>
            </a:p>
          </p:txBody>
        </p:sp>
        <p:sp>
          <p:nvSpPr>
            <p:cNvPr id="26" name="矩形 25"/>
            <p:cNvSpPr/>
            <p:nvPr>
              <p:custDataLst>
                <p:tags r:id="rId18"/>
              </p:custDataLst>
            </p:nvPr>
          </p:nvSpPr>
          <p:spPr>
            <a:xfrm>
              <a:off x="7348" y="8430"/>
              <a:ext cx="1909"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77" name="矩形 76"/>
            <p:cNvSpPr/>
            <p:nvPr>
              <p:custDataLst>
                <p:tags r:id="rId19"/>
              </p:custDataLst>
            </p:nvPr>
          </p:nvSpPr>
          <p:spPr>
            <a:xfrm>
              <a:off x="6443" y="6663"/>
              <a:ext cx="900"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p:txBody>
        </p:sp>
        <p:sp>
          <p:nvSpPr>
            <p:cNvPr id="78" name="矩形 77"/>
            <p:cNvSpPr/>
            <p:nvPr>
              <p:custDataLst>
                <p:tags r:id="rId20"/>
              </p:custDataLst>
            </p:nvPr>
          </p:nvSpPr>
          <p:spPr>
            <a:xfrm>
              <a:off x="6443" y="7252"/>
              <a:ext cx="900"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79" name="矩形 78"/>
            <p:cNvSpPr/>
            <p:nvPr>
              <p:custDataLst>
                <p:tags r:id="rId21"/>
              </p:custDataLst>
            </p:nvPr>
          </p:nvSpPr>
          <p:spPr>
            <a:xfrm>
              <a:off x="6443" y="7841"/>
              <a:ext cx="900"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80" name="矩形 79"/>
            <p:cNvSpPr/>
            <p:nvPr>
              <p:custDataLst>
                <p:tags r:id="rId22"/>
              </p:custDataLst>
            </p:nvPr>
          </p:nvSpPr>
          <p:spPr>
            <a:xfrm>
              <a:off x="7345" y="6663"/>
              <a:ext cx="1909"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File8 FCB</a:t>
              </a:r>
              <a:endParaRPr lang="en-US" altLang="zh-CN">
                <a:solidFill>
                  <a:schemeClr val="bg1"/>
                </a:solidFill>
                <a:sym typeface="+mn-ea"/>
              </a:endParaRPr>
            </a:p>
          </p:txBody>
        </p:sp>
        <p:sp>
          <p:nvSpPr>
            <p:cNvPr id="81" name="矩形 80"/>
            <p:cNvSpPr/>
            <p:nvPr>
              <p:custDataLst>
                <p:tags r:id="rId23"/>
              </p:custDataLst>
            </p:nvPr>
          </p:nvSpPr>
          <p:spPr>
            <a:xfrm>
              <a:off x="7345" y="7252"/>
              <a:ext cx="1909"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File6 FCB</a:t>
              </a:r>
              <a:endParaRPr lang="en-US" altLang="zh-CN">
                <a:solidFill>
                  <a:schemeClr val="bg1"/>
                </a:solidFill>
                <a:sym typeface="+mn-ea"/>
              </a:endParaRPr>
            </a:p>
          </p:txBody>
        </p:sp>
        <p:sp>
          <p:nvSpPr>
            <p:cNvPr id="82" name="矩形 81"/>
            <p:cNvSpPr/>
            <p:nvPr>
              <p:custDataLst>
                <p:tags r:id="rId24"/>
              </p:custDataLst>
            </p:nvPr>
          </p:nvSpPr>
          <p:spPr>
            <a:xfrm>
              <a:off x="7345" y="7841"/>
              <a:ext cx="1909"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File4 FCB</a:t>
              </a:r>
              <a:endParaRPr lang="en-US" altLang="zh-CN">
                <a:solidFill>
                  <a:schemeClr val="bg1"/>
                </a:solidFill>
                <a:sym typeface="+mn-ea"/>
              </a:endParaRPr>
            </a:p>
          </p:txBody>
        </p:sp>
        <p:cxnSp>
          <p:nvCxnSpPr>
            <p:cNvPr id="83" name="直接箭头连接符 82"/>
            <p:cNvCxnSpPr>
              <a:stCxn id="60" idx="3"/>
              <a:endCxn id="79" idx="1"/>
            </p:cNvCxnSpPr>
            <p:nvPr>
              <p:custDataLst>
                <p:tags r:id="rId25"/>
              </p:custDataLst>
            </p:nvPr>
          </p:nvCxnSpPr>
          <p:spPr>
            <a:xfrm>
              <a:off x="4573" y="6367"/>
              <a:ext cx="1870" cy="1769"/>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65" idx="3"/>
              <a:endCxn id="15" idx="1"/>
            </p:cNvCxnSpPr>
            <p:nvPr>
              <p:custDataLst>
                <p:tags r:id="rId26"/>
              </p:custDataLst>
            </p:nvPr>
          </p:nvCxnSpPr>
          <p:spPr>
            <a:xfrm flipV="1">
              <a:off x="4573" y="6369"/>
              <a:ext cx="1872" cy="591"/>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68" idx="3"/>
              <a:endCxn id="78" idx="1"/>
            </p:cNvCxnSpPr>
            <p:nvPr>
              <p:custDataLst>
                <p:tags r:id="rId27"/>
              </p:custDataLst>
            </p:nvPr>
          </p:nvCxnSpPr>
          <p:spPr>
            <a:xfrm flipV="1">
              <a:off x="4573" y="7547"/>
              <a:ext cx="1870" cy="2"/>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76" idx="3"/>
              <a:endCxn id="79" idx="1"/>
            </p:cNvCxnSpPr>
            <p:nvPr>
              <p:custDataLst>
                <p:tags r:id="rId28"/>
              </p:custDataLst>
            </p:nvPr>
          </p:nvCxnSpPr>
          <p:spPr>
            <a:xfrm flipV="1">
              <a:off x="4573" y="8136"/>
              <a:ext cx="1870" cy="1"/>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81" idx="3"/>
              <a:endCxn id="87" idx="1"/>
            </p:cNvCxnSpPr>
            <p:nvPr>
              <p:custDataLst>
                <p:tags r:id="rId29"/>
              </p:custDataLst>
            </p:nvPr>
          </p:nvCxnSpPr>
          <p:spPr>
            <a:xfrm>
              <a:off x="9254" y="7547"/>
              <a:ext cx="1735" cy="177"/>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stCxn id="82" idx="3"/>
              <a:endCxn id="88" idx="1"/>
            </p:cNvCxnSpPr>
            <p:nvPr>
              <p:custDataLst>
                <p:tags r:id="rId30"/>
              </p:custDataLst>
            </p:nvPr>
          </p:nvCxnSpPr>
          <p:spPr>
            <a:xfrm>
              <a:off x="9254" y="8136"/>
              <a:ext cx="1735" cy="51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p:cNvSpPr/>
            <p:nvPr>
              <p:custDataLst>
                <p:tags r:id="rId31"/>
              </p:custDataLst>
            </p:nvPr>
          </p:nvSpPr>
          <p:spPr>
            <a:xfrm>
              <a:off x="1761" y="3718"/>
              <a:ext cx="2812" cy="58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目录文件</a:t>
              </a:r>
              <a:endParaRPr lang="zh-CN" altLang="en-US" b="1">
                <a:solidFill>
                  <a:schemeClr val="bg1"/>
                </a:solidFill>
                <a:sym typeface="+mn-ea"/>
              </a:endParaRPr>
            </a:p>
          </p:txBody>
        </p:sp>
        <p:sp>
          <p:nvSpPr>
            <p:cNvPr id="62" name="矩形 61"/>
            <p:cNvSpPr/>
            <p:nvPr>
              <p:custDataLst>
                <p:tags r:id="rId32"/>
              </p:custDataLst>
            </p:nvPr>
          </p:nvSpPr>
          <p:spPr>
            <a:xfrm>
              <a:off x="1761" y="4306"/>
              <a:ext cx="2812" cy="58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File1 : 4</a:t>
              </a:r>
              <a:endParaRPr lang="en-US" altLang="zh-CN">
                <a:solidFill>
                  <a:schemeClr val="bg1"/>
                </a:solidFill>
                <a:sym typeface="+mn-ea"/>
              </a:endParaRPr>
            </a:p>
          </p:txBody>
        </p:sp>
        <p:sp>
          <p:nvSpPr>
            <p:cNvPr id="63" name="矩形 62"/>
            <p:cNvSpPr/>
            <p:nvPr>
              <p:custDataLst>
                <p:tags r:id="rId33"/>
              </p:custDataLst>
            </p:nvPr>
          </p:nvSpPr>
          <p:spPr>
            <a:xfrm>
              <a:off x="1761" y="4895"/>
              <a:ext cx="2812" cy="58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File2 : 3</a:t>
              </a:r>
              <a:endParaRPr lang="zh-CN" altLang="en-US">
                <a:solidFill>
                  <a:schemeClr val="bg1"/>
                </a:solidFill>
                <a:sym typeface="+mn-ea"/>
              </a:endParaRPr>
            </a:p>
          </p:txBody>
        </p:sp>
        <p:sp>
          <p:nvSpPr>
            <p:cNvPr id="64" name="矩形 63"/>
            <p:cNvSpPr/>
            <p:nvPr>
              <p:custDataLst>
                <p:tags r:id="rId34"/>
              </p:custDataLst>
            </p:nvPr>
          </p:nvSpPr>
          <p:spPr>
            <a:xfrm>
              <a:off x="1761" y="5485"/>
              <a:ext cx="2812" cy="58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ile3 : 5</a:t>
              </a:r>
              <a:endParaRPr lang="en-US" altLang="zh-CN">
                <a:solidFill>
                  <a:schemeClr val="bg1"/>
                </a:solidFill>
                <a:sym typeface="+mn-ea"/>
              </a:endParaRPr>
            </a:p>
          </p:txBody>
        </p:sp>
        <p:sp>
          <p:nvSpPr>
            <p:cNvPr id="60" name="矩形 59"/>
            <p:cNvSpPr/>
            <p:nvPr>
              <p:custDataLst>
                <p:tags r:id="rId35"/>
              </p:custDataLst>
            </p:nvPr>
          </p:nvSpPr>
          <p:spPr>
            <a:xfrm>
              <a:off x="1761" y="6073"/>
              <a:ext cx="2812" cy="58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ile4 : 8</a:t>
              </a:r>
              <a:endParaRPr lang="en-US" altLang="zh-CN">
                <a:solidFill>
                  <a:schemeClr val="bg1"/>
                </a:solidFill>
                <a:sym typeface="+mn-ea"/>
              </a:endParaRPr>
            </a:p>
          </p:txBody>
        </p:sp>
        <p:sp>
          <p:nvSpPr>
            <p:cNvPr id="65" name="矩形 64"/>
            <p:cNvSpPr/>
            <p:nvPr>
              <p:custDataLst>
                <p:tags r:id="rId36"/>
              </p:custDataLst>
            </p:nvPr>
          </p:nvSpPr>
          <p:spPr>
            <a:xfrm>
              <a:off x="1761" y="6666"/>
              <a:ext cx="2812" cy="58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ile5 : 5</a:t>
              </a:r>
              <a:endParaRPr lang="en-US" altLang="zh-CN">
                <a:solidFill>
                  <a:schemeClr val="bg1"/>
                </a:solidFill>
                <a:sym typeface="+mn-ea"/>
              </a:endParaRPr>
            </a:p>
          </p:txBody>
        </p:sp>
        <p:sp>
          <p:nvSpPr>
            <p:cNvPr id="68" name="矩形 67"/>
            <p:cNvSpPr/>
            <p:nvPr>
              <p:custDataLst>
                <p:tags r:id="rId37"/>
              </p:custDataLst>
            </p:nvPr>
          </p:nvSpPr>
          <p:spPr>
            <a:xfrm>
              <a:off x="1761" y="7255"/>
              <a:ext cx="2812" cy="58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ile6 : 7</a:t>
              </a:r>
              <a:endParaRPr lang="en-US" altLang="zh-CN">
                <a:solidFill>
                  <a:schemeClr val="bg1"/>
                </a:solidFill>
                <a:sym typeface="+mn-ea"/>
              </a:endParaRPr>
            </a:p>
          </p:txBody>
        </p:sp>
        <p:sp>
          <p:nvSpPr>
            <p:cNvPr id="76" name="矩形 75"/>
            <p:cNvSpPr/>
            <p:nvPr>
              <p:custDataLst>
                <p:tags r:id="rId38"/>
              </p:custDataLst>
            </p:nvPr>
          </p:nvSpPr>
          <p:spPr>
            <a:xfrm>
              <a:off x="1761" y="7843"/>
              <a:ext cx="2812" cy="58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ile7 : 8</a:t>
              </a:r>
              <a:endParaRPr lang="en-US" altLang="zh-CN">
                <a:solidFill>
                  <a:schemeClr val="bg1"/>
                </a:solidFill>
                <a:sym typeface="+mn-ea"/>
              </a:endParaRPr>
            </a:p>
          </p:txBody>
        </p:sp>
        <p:sp>
          <p:nvSpPr>
            <p:cNvPr id="92" name="矩形 91"/>
            <p:cNvSpPr/>
            <p:nvPr>
              <p:custDataLst>
                <p:tags r:id="rId39"/>
              </p:custDataLst>
            </p:nvPr>
          </p:nvSpPr>
          <p:spPr>
            <a:xfrm>
              <a:off x="1761" y="8432"/>
              <a:ext cx="2812" cy="58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ile8 : 6</a:t>
              </a:r>
              <a:endParaRPr lang="en-US" altLang="zh-CN">
                <a:solidFill>
                  <a:schemeClr val="bg1"/>
                </a:solidFill>
                <a:sym typeface="+mn-ea"/>
              </a:endParaRPr>
            </a:p>
          </p:txBody>
        </p:sp>
        <p:cxnSp>
          <p:nvCxnSpPr>
            <p:cNvPr id="94" name="直接箭头连接符 93"/>
            <p:cNvCxnSpPr>
              <a:stCxn id="92" idx="3"/>
              <a:endCxn id="77" idx="1"/>
            </p:cNvCxnSpPr>
            <p:nvPr>
              <p:custDataLst>
                <p:tags r:id="rId40"/>
              </p:custDataLst>
            </p:nvPr>
          </p:nvCxnSpPr>
          <p:spPr>
            <a:xfrm flipV="1">
              <a:off x="4573" y="6958"/>
              <a:ext cx="1870" cy="1768"/>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custDataLst>
                <p:tags r:id="rId41"/>
              </p:custDataLst>
            </p:nvPr>
          </p:nvSpPr>
          <p:spPr>
            <a:xfrm>
              <a:off x="10989" y="3718"/>
              <a:ext cx="2812" cy="737"/>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File2 </a:t>
              </a:r>
              <a:r>
                <a:rPr lang="zh-CN" altLang="en-US">
                  <a:solidFill>
                    <a:schemeClr val="bg1"/>
                  </a:solidFill>
                  <a:sym typeface="+mn-ea"/>
                </a:rPr>
                <a:t>文件</a:t>
              </a:r>
              <a:endParaRPr lang="zh-CN" altLang="en-US">
                <a:solidFill>
                  <a:schemeClr val="bg1"/>
                </a:solidFill>
                <a:sym typeface="+mn-ea"/>
              </a:endParaRPr>
            </a:p>
          </p:txBody>
        </p:sp>
        <p:sp>
          <p:nvSpPr>
            <p:cNvPr id="66" name="矩形 65"/>
            <p:cNvSpPr/>
            <p:nvPr>
              <p:custDataLst>
                <p:tags r:id="rId42"/>
              </p:custDataLst>
            </p:nvPr>
          </p:nvSpPr>
          <p:spPr>
            <a:xfrm>
              <a:off x="10989" y="4635"/>
              <a:ext cx="2812" cy="737"/>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File1 </a:t>
              </a:r>
              <a:r>
                <a:rPr lang="zh-CN" altLang="en-US">
                  <a:solidFill>
                    <a:schemeClr val="bg1"/>
                  </a:solidFill>
                  <a:sym typeface="+mn-ea"/>
                </a:rPr>
                <a:t>文件</a:t>
              </a:r>
              <a:endParaRPr lang="zh-CN" altLang="en-US">
                <a:solidFill>
                  <a:schemeClr val="bg1"/>
                </a:solidFill>
                <a:sym typeface="+mn-ea"/>
              </a:endParaRPr>
            </a:p>
          </p:txBody>
        </p:sp>
        <p:sp>
          <p:nvSpPr>
            <p:cNvPr id="67" name="矩形 66"/>
            <p:cNvSpPr/>
            <p:nvPr>
              <p:custDataLst>
                <p:tags r:id="rId43"/>
              </p:custDataLst>
            </p:nvPr>
          </p:nvSpPr>
          <p:spPr>
            <a:xfrm>
              <a:off x="10989" y="5555"/>
              <a:ext cx="2812" cy="737"/>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File3(?) </a:t>
              </a:r>
              <a:r>
                <a:rPr lang="zh-CN" altLang="en-US">
                  <a:solidFill>
                    <a:schemeClr val="bg1"/>
                  </a:solidFill>
                  <a:sym typeface="+mn-ea"/>
                </a:rPr>
                <a:t>文件</a:t>
              </a:r>
              <a:endParaRPr lang="zh-CN" altLang="en-US">
                <a:solidFill>
                  <a:schemeClr val="bg1"/>
                </a:solidFill>
                <a:sym typeface="+mn-ea"/>
              </a:endParaRPr>
            </a:p>
          </p:txBody>
        </p:sp>
        <p:sp>
          <p:nvSpPr>
            <p:cNvPr id="87" name="矩形 86"/>
            <p:cNvSpPr/>
            <p:nvPr>
              <p:custDataLst>
                <p:tags r:id="rId44"/>
              </p:custDataLst>
            </p:nvPr>
          </p:nvSpPr>
          <p:spPr>
            <a:xfrm>
              <a:off x="10989" y="7355"/>
              <a:ext cx="2812" cy="737"/>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File6 </a:t>
              </a:r>
              <a:r>
                <a:rPr lang="zh-CN" altLang="en-US">
                  <a:solidFill>
                    <a:schemeClr val="bg1"/>
                  </a:solidFill>
                  <a:sym typeface="+mn-ea"/>
                </a:rPr>
                <a:t>文件</a:t>
              </a:r>
              <a:endParaRPr lang="zh-CN" altLang="en-US">
                <a:solidFill>
                  <a:schemeClr val="bg1"/>
                </a:solidFill>
                <a:sym typeface="+mn-ea"/>
              </a:endParaRPr>
            </a:p>
          </p:txBody>
        </p:sp>
        <p:sp>
          <p:nvSpPr>
            <p:cNvPr id="88" name="矩形 87"/>
            <p:cNvSpPr/>
            <p:nvPr>
              <p:custDataLst>
                <p:tags r:id="rId45"/>
              </p:custDataLst>
            </p:nvPr>
          </p:nvSpPr>
          <p:spPr>
            <a:xfrm>
              <a:off x="10989" y="8282"/>
              <a:ext cx="2812" cy="737"/>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File4(?) </a:t>
              </a:r>
              <a:r>
                <a:rPr lang="zh-CN" altLang="en-US">
                  <a:solidFill>
                    <a:schemeClr val="bg1"/>
                  </a:solidFill>
                  <a:sym typeface="+mn-ea"/>
                </a:rPr>
                <a:t>文件</a:t>
              </a:r>
              <a:endParaRPr lang="zh-CN" altLang="en-US">
                <a:solidFill>
                  <a:schemeClr val="bg1"/>
                </a:solidFill>
                <a:sym typeface="+mn-ea"/>
              </a:endParaRPr>
            </a:p>
          </p:txBody>
        </p:sp>
        <p:sp>
          <p:nvSpPr>
            <p:cNvPr id="95" name="矩形 94"/>
            <p:cNvSpPr/>
            <p:nvPr>
              <p:custDataLst>
                <p:tags r:id="rId46"/>
              </p:custDataLst>
            </p:nvPr>
          </p:nvSpPr>
          <p:spPr>
            <a:xfrm>
              <a:off x="10989" y="6451"/>
              <a:ext cx="2812" cy="737"/>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File8 </a:t>
              </a:r>
              <a:r>
                <a:rPr lang="zh-CN" altLang="en-US">
                  <a:solidFill>
                    <a:schemeClr val="bg1"/>
                  </a:solidFill>
                  <a:sym typeface="+mn-ea"/>
                </a:rPr>
                <a:t>文件</a:t>
              </a:r>
              <a:endParaRPr lang="zh-CN" altLang="en-US">
                <a:solidFill>
                  <a:schemeClr val="bg1"/>
                </a:solidFill>
                <a:sym typeface="+mn-ea"/>
              </a:endParaRPr>
            </a:p>
          </p:txBody>
        </p:sp>
        <p:cxnSp>
          <p:nvCxnSpPr>
            <p:cNvPr id="97" name="直接箭头连接符 96"/>
            <p:cNvCxnSpPr>
              <a:stCxn id="80" idx="3"/>
              <a:endCxn id="95" idx="1"/>
            </p:cNvCxnSpPr>
            <p:nvPr>
              <p:custDataLst>
                <p:tags r:id="rId47"/>
              </p:custDataLst>
            </p:nvPr>
          </p:nvCxnSpPr>
          <p:spPr>
            <a:xfrm flipV="1">
              <a:off x="9254" y="6819"/>
              <a:ext cx="1735" cy="139"/>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48"/>
    </p:custData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6554470"/>
          </a:xfrm>
          <a:prstGeom prst="rect">
            <a:avLst/>
          </a:prstGeom>
          <a:noFill/>
        </p:spPr>
        <p:txBody>
          <a:bodyPr wrap="square" rtlCol="0">
            <a:spAutoFit/>
          </a:bodyPr>
          <a:p>
            <a:pPr algn="ctr">
              <a:buClrTx/>
              <a:buSzTx/>
              <a:buFontTx/>
            </a:pPr>
            <a:r>
              <a:rPr lang="zh-CN" altLang="en-US" sz="2000" b="1">
                <a:solidFill>
                  <a:srgbClr val="9C0B15"/>
                </a:solidFill>
                <a:sym typeface="+mn-ea"/>
              </a:rPr>
              <a:t>文件的引用：硬链接</a:t>
            </a:r>
            <a:endParaRPr lang="zh-CN" altLang="en-US" sz="2000" b="1">
              <a:solidFill>
                <a:srgbClr val="9C0B15"/>
              </a:solidFill>
            </a:endParaRPr>
          </a:p>
          <a:p>
            <a:pPr algn="ctr">
              <a:buClrTx/>
              <a:buSzTx/>
              <a:buFontTx/>
            </a:pPr>
            <a:endParaRPr lang="zh-CN" altLang="en-US" sz="2000"/>
          </a:p>
          <a:p>
            <a:pPr algn="l">
              <a:buClrTx/>
              <a:buSzTx/>
              <a:buFontTx/>
            </a:pPr>
            <a:r>
              <a:rPr lang="zh-CN" altLang="en-US" sz="2000" b="1">
                <a:solidFill>
                  <a:srgbClr val="9C0B15"/>
                </a:solidFill>
              </a:rPr>
              <a:t>硬链接</a:t>
            </a:r>
            <a:r>
              <a:rPr lang="en-US" altLang="zh-CN" sz="2000"/>
              <a:t>		</a:t>
            </a:r>
            <a:r>
              <a:rPr lang="zh-CN" altLang="en-US" sz="2000"/>
              <a:t>同一个文件在文件系统层面拥有两个文件名，它们都指向相同的</a:t>
            </a:r>
            <a:r>
              <a:rPr lang="en-US" altLang="zh-CN" sz="2000">
                <a:sym typeface="+mn-ea"/>
              </a:rPr>
              <a:t>			</a:t>
            </a:r>
            <a:r>
              <a:rPr lang="zh-CN" altLang="en-US" sz="2000"/>
              <a:t>索引节点，因而可以通过两个文件名访问同样的内容。这种</a:t>
            </a:r>
            <a:r>
              <a:rPr lang="zh-CN" altLang="en-US" sz="2000">
                <a:solidFill>
                  <a:srgbClr val="9C0B15"/>
                </a:solidFill>
              </a:rPr>
              <a:t>通过</a:t>
            </a:r>
            <a:r>
              <a:rPr lang="zh-CN" altLang="en-US" sz="2000">
                <a:solidFill>
                  <a:srgbClr val="9C0B15"/>
                </a:solidFill>
                <a:sym typeface="+mn-ea"/>
              </a:rPr>
              <a:t>			</a:t>
            </a:r>
            <a:r>
              <a:rPr lang="zh-CN" altLang="en-US" sz="2000">
                <a:solidFill>
                  <a:srgbClr val="9C0B15"/>
                </a:solidFill>
              </a:rPr>
              <a:t>某个名称可以访问另一个名称所属内容的形式叫做“链接”，在</a:t>
            </a:r>
            <a:r>
              <a:rPr lang="zh-CN" altLang="en-US" sz="2000">
                <a:solidFill>
                  <a:srgbClr val="9C0B15"/>
                </a:solidFill>
                <a:sym typeface="+mn-ea"/>
              </a:rPr>
              <a:t>			</a:t>
            </a:r>
            <a:r>
              <a:rPr lang="zh-CN" altLang="en-US" sz="2000">
                <a:solidFill>
                  <a:srgbClr val="9C0B15"/>
                </a:solidFill>
              </a:rPr>
              <a:t>文件系统数据结构层面实现的链接称为硬链接</a:t>
            </a:r>
            <a:r>
              <a:rPr lang="zh-CN" altLang="en-US" sz="2000"/>
              <a:t>。</a:t>
            </a:r>
            <a:endParaRPr lang="zh-CN" altLang="en-US" sz="2000"/>
          </a:p>
          <a:p>
            <a:pPr algn="l">
              <a:buClrTx/>
              <a:buSzTx/>
              <a:buFontTx/>
            </a:pPr>
            <a:endParaRPr lang="zh-CN" altLang="en-US" sz="2000"/>
          </a:p>
          <a:p>
            <a:pPr algn="l">
              <a:buClrTx/>
              <a:buSzTx/>
              <a:buFontTx/>
            </a:pPr>
            <a:r>
              <a:rPr lang="zh-CN" altLang="en-US" sz="2000" b="1">
                <a:solidFill>
                  <a:srgbClr val="9C0B15"/>
                </a:solidFill>
              </a:rPr>
              <a:t>问题一</a:t>
            </a:r>
            <a:r>
              <a:rPr lang="en-US" altLang="zh-CN" sz="2000"/>
              <a:t>		</a:t>
            </a:r>
            <a:r>
              <a:rPr lang="zh-CN" altLang="en-US" sz="2000"/>
              <a:t>链接这种结构有什么用</a:t>
            </a:r>
            <a:r>
              <a:rPr lang="zh-CN" altLang="en-US" sz="2000"/>
              <a:t>途？</a:t>
            </a:r>
            <a:endParaRPr lang="zh-CN" altLang="en-US" sz="2000"/>
          </a:p>
          <a:p>
            <a:pPr algn="l">
              <a:buClrTx/>
              <a:buSzTx/>
              <a:buFontTx/>
            </a:pPr>
            <a:r>
              <a:rPr lang="en-US" altLang="zh-CN" sz="2000">
                <a:sym typeface="+mn-ea"/>
              </a:rPr>
              <a:t>		</a:t>
            </a:r>
            <a:r>
              <a:rPr lang="zh-CN" altLang="en-US" sz="2000" b="1">
                <a:solidFill>
                  <a:srgbClr val="9C0B15"/>
                </a:solidFill>
              </a:rPr>
              <a:t>提示</a:t>
            </a:r>
            <a:r>
              <a:rPr lang="en-US" altLang="zh-CN" sz="2000"/>
              <a:t>	</a:t>
            </a:r>
            <a:r>
              <a:rPr lang="zh-CN" altLang="en-US" sz="2000"/>
              <a:t>文件编译、批处理、</a:t>
            </a:r>
            <a:r>
              <a:rPr lang="zh-CN" altLang="en-US" sz="2000"/>
              <a:t>文件备份</a:t>
            </a:r>
            <a:endParaRPr lang="zh-CN" altLang="en-US" sz="2000"/>
          </a:p>
          <a:p>
            <a:pPr algn="l">
              <a:buClrTx/>
              <a:buSzTx/>
              <a:buFontTx/>
            </a:pPr>
            <a:endParaRPr lang="zh-CN" altLang="en-US" sz="2000"/>
          </a:p>
          <a:p>
            <a:pPr algn="l">
              <a:buClrTx/>
              <a:buSzTx/>
              <a:buFontTx/>
            </a:pPr>
            <a:r>
              <a:rPr lang="zh-CN" altLang="en-US" sz="2000" b="1">
                <a:solidFill>
                  <a:srgbClr val="9C0B15"/>
                </a:solidFill>
              </a:rPr>
              <a:t>问题二</a:t>
            </a:r>
            <a:r>
              <a:rPr lang="en-US" altLang="zh-CN" sz="2000"/>
              <a:t>		</a:t>
            </a:r>
            <a:r>
              <a:rPr lang="zh-CN" altLang="en-US" sz="2000"/>
              <a:t>两个</a:t>
            </a:r>
            <a:r>
              <a:rPr lang="zh-CN" altLang="en-US" sz="2000"/>
              <a:t>文件名，谁是谁的</a:t>
            </a:r>
            <a:r>
              <a:rPr lang="zh-CN" altLang="en-US" sz="2000"/>
              <a:t>硬链接？</a:t>
            </a:r>
            <a:endParaRPr lang="zh-CN" altLang="en-US" sz="2000"/>
          </a:p>
          <a:p>
            <a:pPr algn="l">
              <a:buClrTx/>
              <a:buSzTx/>
              <a:buFontTx/>
            </a:pPr>
            <a:endParaRPr lang="zh-CN" altLang="en-US" sz="2000"/>
          </a:p>
          <a:p>
            <a:pPr algn="l">
              <a:buClrTx/>
              <a:buSzTx/>
              <a:buFontTx/>
            </a:pPr>
            <a:r>
              <a:rPr lang="en-US" altLang="zh-CN" sz="2000">
                <a:sym typeface="+mn-ea"/>
              </a:rPr>
              <a:t>		</a:t>
            </a:r>
            <a:r>
              <a:rPr lang="zh-CN" altLang="en-US" sz="2000">
                <a:solidFill>
                  <a:srgbClr val="9C0B15"/>
                </a:solidFill>
              </a:rPr>
              <a:t>文件名本质上就是对索引节点的硬链接，两个文件名的“地位”</a:t>
            </a:r>
            <a:r>
              <a:rPr lang="zh-CN" altLang="en-US" sz="2000">
                <a:solidFill>
                  <a:srgbClr val="9C0B15"/>
                </a:solidFill>
                <a:sym typeface="+mn-ea"/>
              </a:rPr>
              <a:t>			</a:t>
            </a:r>
            <a:r>
              <a:rPr lang="zh-CN" altLang="en-US" sz="2000">
                <a:solidFill>
                  <a:srgbClr val="9C0B15"/>
                </a:solidFill>
              </a:rPr>
              <a:t>是相同的。</a:t>
            </a:r>
            <a:r>
              <a:rPr lang="zh-CN" altLang="en-US" sz="2000"/>
              <a:t>不过，在实践中常说</a:t>
            </a:r>
            <a:r>
              <a:rPr lang="zh-CN" altLang="en-US" sz="2000">
                <a:solidFill>
                  <a:srgbClr val="9C0B15"/>
                </a:solidFill>
              </a:rPr>
              <a:t>第一个建立的是“文件本</a:t>
            </a:r>
            <a:r>
              <a:rPr lang="zh-CN" altLang="en-US" sz="2000">
                <a:solidFill>
                  <a:srgbClr val="9C0B15"/>
                </a:solidFill>
                <a:sym typeface="+mn-ea"/>
              </a:rPr>
              <a:t>身”，			</a:t>
            </a:r>
            <a:r>
              <a:rPr lang="zh-CN" altLang="en-US" sz="2000">
                <a:solidFill>
                  <a:srgbClr val="9C0B15"/>
                </a:solidFill>
              </a:rPr>
              <a:t>第二个则是文件的“硬</a:t>
            </a:r>
            <a:r>
              <a:rPr lang="zh-CN" altLang="en-US" sz="2000">
                <a:solidFill>
                  <a:srgbClr val="9C0B15"/>
                </a:solidFill>
              </a:rPr>
              <a:t>链接”</a:t>
            </a:r>
            <a:r>
              <a:rPr lang="zh-CN" altLang="en-US" sz="2000"/>
              <a:t>。</a:t>
            </a:r>
            <a:endParaRPr lang="zh-CN" altLang="en-US" sz="2000"/>
          </a:p>
          <a:p>
            <a:pPr algn="l">
              <a:buClrTx/>
              <a:buSzTx/>
              <a:buFontTx/>
            </a:pPr>
            <a:endParaRPr lang="zh-CN" altLang="en-US" sz="2000">
              <a:solidFill>
                <a:srgbClr val="9C0B15"/>
              </a:solidFill>
            </a:endParaRPr>
          </a:p>
          <a:p>
            <a:pPr algn="l">
              <a:buClrTx/>
              <a:buSzTx/>
              <a:buFontTx/>
            </a:pPr>
            <a:r>
              <a:rPr lang="zh-CN" altLang="en-US" sz="2000" b="1">
                <a:solidFill>
                  <a:srgbClr val="9C0B15"/>
                </a:solidFill>
              </a:rPr>
              <a:t>问题三</a:t>
            </a:r>
            <a:r>
              <a:rPr lang="en-US" altLang="zh-CN" sz="2000"/>
              <a:t>		</a:t>
            </a:r>
            <a:r>
              <a:rPr lang="zh-CN" altLang="en-US" sz="2000"/>
              <a:t>对于这种文件，对一个文件名做</a:t>
            </a:r>
            <a:r>
              <a:rPr lang="en-US" altLang="zh-CN" sz="2000"/>
              <a:t>“</a:t>
            </a:r>
            <a:r>
              <a:rPr lang="zh-CN" altLang="en-US" sz="2000"/>
              <a:t>删除</a:t>
            </a:r>
            <a:r>
              <a:rPr lang="en-US" altLang="zh-CN" sz="2000"/>
              <a:t>”</a:t>
            </a:r>
            <a:r>
              <a:rPr lang="zh-CN" altLang="en-US" sz="2000"/>
              <a:t>，</a:t>
            </a:r>
            <a:r>
              <a:rPr lang="zh-CN" altLang="en-US" sz="2000"/>
              <a:t>会怎么样？</a:t>
            </a:r>
            <a:endParaRPr lang="zh-CN" altLang="en-US" sz="2000"/>
          </a:p>
          <a:p>
            <a:pPr algn="l">
              <a:buClrTx/>
              <a:buSzTx/>
              <a:buFontTx/>
            </a:pPr>
            <a:endParaRPr lang="zh-CN" altLang="en-US" sz="2000"/>
          </a:p>
          <a:p>
            <a:pPr algn="l">
              <a:buClrTx/>
              <a:buSzTx/>
              <a:buFontTx/>
            </a:pPr>
            <a:r>
              <a:rPr lang="en-US" altLang="zh-CN" sz="2000">
                <a:sym typeface="+mn-ea"/>
              </a:rPr>
              <a:t>		</a:t>
            </a:r>
            <a:r>
              <a:rPr lang="zh-CN" altLang="en-US" sz="2000">
                <a:sym typeface="+mn-ea"/>
              </a:rPr>
              <a:t>删除一个文件，实际上是</a:t>
            </a:r>
            <a:r>
              <a:rPr lang="zh-CN" altLang="en-US" sz="2000">
                <a:solidFill>
                  <a:srgbClr val="9C0B15"/>
                </a:solidFill>
                <a:sym typeface="+mn-ea"/>
              </a:rPr>
              <a:t>删除对其索引节点的引用</a:t>
            </a:r>
            <a:r>
              <a:rPr lang="zh-CN" altLang="en-US" sz="2000">
                <a:sym typeface="+mn-ea"/>
              </a:rPr>
              <a:t>。</a:t>
            </a:r>
            <a:r>
              <a:rPr lang="zh-CN" altLang="en-US" sz="2000"/>
              <a:t>文件系统会</a:t>
            </a:r>
            <a:r>
              <a:rPr lang="en-US" altLang="zh-CN" sz="2000">
                <a:sym typeface="+mn-ea"/>
              </a:rPr>
              <a:t>			</a:t>
            </a:r>
            <a:r>
              <a:rPr lang="zh-CN" altLang="en-US" sz="2000"/>
              <a:t>记录一个索引节点被引用了多少次。</a:t>
            </a:r>
            <a:r>
              <a:rPr lang="zh-CN" altLang="en-US" sz="2000">
                <a:solidFill>
                  <a:srgbClr val="9C0B15"/>
                </a:solidFill>
              </a:rPr>
              <a:t>当其所有的引用被删除时，</a:t>
            </a:r>
            <a:r>
              <a:rPr lang="zh-CN" altLang="en-US" sz="2000">
                <a:solidFill>
                  <a:srgbClr val="9C0B15"/>
                </a:solidFill>
                <a:sym typeface="+mn-ea"/>
              </a:rPr>
              <a:t>			</a:t>
            </a:r>
            <a:r>
              <a:rPr lang="zh-CN" altLang="en-US" sz="2000">
                <a:solidFill>
                  <a:srgbClr val="9C0B15"/>
                </a:solidFill>
              </a:rPr>
              <a:t>其数据块才会被释放。</a:t>
            </a:r>
            <a:endParaRPr lang="zh-CN" altLang="en-US" sz="2000"/>
          </a:p>
        </p:txBody>
      </p:sp>
    </p:spTree>
    <p:custDataLst>
      <p:tags r:id="rId2"/>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5" end="5"/>
                                            </p:txEl>
                                          </p:spTgt>
                                        </p:tgtEl>
                                        <p:attrNameLst>
                                          <p:attrName>style.visibility</p:attrName>
                                        </p:attrNameLst>
                                      </p:cBhvr>
                                      <p:to>
                                        <p:strVal val="visible"/>
                                      </p:to>
                                    </p:set>
                                    <p:animEffect transition="in" filter="wipe(up)">
                                      <p:cBhvr>
                                        <p:cTn id="7" dur="500"/>
                                        <p:tgtEl>
                                          <p:spTgt spid="13">
                                            <p:txEl>
                                              <p:pRg st="5" end="5"/>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7" end="7"/>
                                            </p:txEl>
                                          </p:spTgt>
                                        </p:tgtEl>
                                        <p:attrNameLst>
                                          <p:attrName>style.visibility</p:attrName>
                                        </p:attrNameLst>
                                      </p:cBhvr>
                                      <p:to>
                                        <p:strVal val="visible"/>
                                      </p:to>
                                    </p:set>
                                    <p:animEffect transition="in" filter="wipe(up)">
                                      <p:cBhvr>
                                        <p:cTn id="10" dur="500"/>
                                        <p:tgtEl>
                                          <p:spTgt spid="13">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3">
                                            <p:txEl>
                                              <p:pRg st="9" end="9"/>
                                            </p:txEl>
                                          </p:spTgt>
                                        </p:tgtEl>
                                        <p:attrNameLst>
                                          <p:attrName>style.visibility</p:attrName>
                                        </p:attrNameLst>
                                      </p:cBhvr>
                                      <p:to>
                                        <p:strVal val="visible"/>
                                      </p:to>
                                    </p:set>
                                    <p:animEffect transition="in" filter="wipe(up)">
                                      <p:cBhvr>
                                        <p:cTn id="15" dur="500"/>
                                        <p:tgtEl>
                                          <p:spTgt spid="13">
                                            <p:txEl>
                                              <p:pRg st="9" end="9"/>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13">
                                            <p:txEl>
                                              <p:pRg st="11" end="11"/>
                                            </p:txEl>
                                          </p:spTgt>
                                        </p:tgtEl>
                                        <p:attrNameLst>
                                          <p:attrName>style.visibility</p:attrName>
                                        </p:attrNameLst>
                                      </p:cBhvr>
                                      <p:to>
                                        <p:strVal val="visible"/>
                                      </p:to>
                                    </p:set>
                                    <p:animEffect transition="in" filter="wipe(up)">
                                      <p:cBhvr>
                                        <p:cTn id="18" dur="500"/>
                                        <p:tgtEl>
                                          <p:spTgt spid="13">
                                            <p:txEl>
                                              <p:pRg st="11" end="1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3">
                                            <p:txEl>
                                              <p:pRg st="13" end="13"/>
                                            </p:txEl>
                                          </p:spTgt>
                                        </p:tgtEl>
                                        <p:attrNameLst>
                                          <p:attrName>style.visibility</p:attrName>
                                        </p:attrNameLst>
                                      </p:cBhvr>
                                      <p:to>
                                        <p:strVal val="visible"/>
                                      </p:to>
                                    </p:set>
                                    <p:animEffect transition="in" filter="wipe(up)">
                                      <p:cBhvr>
                                        <p:cTn id="23" dur="500"/>
                                        <p:tgtEl>
                                          <p:spTgt spid="1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1.1 外存与内存</a:t>
                      </a:r>
                      <a:endParaRPr lang="en-US" altLang="zh-CN"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sym typeface="+mn-ea"/>
              </a:rPr>
              <a:t>文件的引用：</a:t>
            </a:r>
            <a:r>
              <a:rPr lang="zh-CN" altLang="en-US" sz="2000" b="1">
                <a:solidFill>
                  <a:srgbClr val="9C0B15"/>
                </a:solidFill>
                <a:sym typeface="+mn-ea"/>
              </a:rPr>
              <a:t>软链接</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软链接</a:t>
            </a:r>
            <a:r>
              <a:rPr lang="en-US" altLang="zh-CN" sz="2000"/>
              <a:t>		</a:t>
            </a:r>
            <a:r>
              <a:rPr lang="zh-CN" altLang="en-US" sz="2000"/>
              <a:t>一个</a:t>
            </a:r>
            <a:r>
              <a:rPr lang="zh-CN" altLang="en-US" sz="2000">
                <a:solidFill>
                  <a:srgbClr val="9C0B15"/>
                </a:solidFill>
              </a:rPr>
              <a:t>独立于其目标的的链接文件</a:t>
            </a:r>
            <a:r>
              <a:rPr lang="zh-CN" altLang="en-US" sz="2000"/>
              <a:t>，该文件的内容是它指向的原</a:t>
            </a:r>
            <a:r>
              <a:rPr lang="en-US" altLang="zh-CN" sz="2000">
                <a:sym typeface="+mn-ea"/>
              </a:rPr>
              <a:t>		</a:t>
            </a:r>
            <a:r>
              <a:rPr lang="zh-CN" altLang="en-US" sz="2000"/>
              <a:t>文件的路径。</a:t>
            </a:r>
            <a:r>
              <a:rPr lang="zh-CN" altLang="en-US" sz="2000">
                <a:solidFill>
                  <a:srgbClr val="9C0B15"/>
                </a:solidFill>
              </a:rPr>
              <a:t>当应用程序操作软链接文件时，会通过某种方式</a:t>
            </a:r>
            <a:r>
              <a:rPr lang="zh-CN" altLang="en-US" sz="2000">
                <a:solidFill>
                  <a:srgbClr val="9C0B15"/>
                </a:solidFill>
                <a:sym typeface="+mn-ea"/>
              </a:rPr>
              <a:t>		</a:t>
            </a:r>
            <a:r>
              <a:rPr lang="zh-CN" altLang="en-US" sz="2000">
                <a:solidFill>
                  <a:srgbClr val="9C0B15"/>
                </a:solidFill>
              </a:rPr>
              <a:t>将操作转接到它链接的原文件上。</a:t>
            </a:r>
            <a:endParaRPr lang="zh-CN" altLang="en-US" sz="2000">
              <a:solidFill>
                <a:srgbClr val="9C0B15"/>
              </a:solidFill>
            </a:endParaRPr>
          </a:p>
          <a:p>
            <a:pPr algn="l">
              <a:buClrTx/>
              <a:buSzTx/>
              <a:buFontTx/>
            </a:pPr>
            <a:endParaRPr lang="zh-CN" altLang="en-US" sz="2000"/>
          </a:p>
          <a:p>
            <a:pPr algn="l">
              <a:buClrTx/>
              <a:buSzTx/>
              <a:buFontTx/>
            </a:pPr>
            <a:r>
              <a:rPr lang="en-US" altLang="zh-CN" sz="2000">
                <a:sym typeface="+mn-ea"/>
              </a:rPr>
              <a:t>		</a:t>
            </a:r>
            <a:r>
              <a:rPr lang="zh-CN" altLang="en-US" sz="2000"/>
              <a:t>软链接</a:t>
            </a:r>
            <a:r>
              <a:rPr lang="zh-CN" altLang="en-US" sz="2000">
                <a:solidFill>
                  <a:srgbClr val="9C0B15"/>
                </a:solidFill>
              </a:rPr>
              <a:t>不是文件系统级别的</a:t>
            </a:r>
            <a:r>
              <a:rPr lang="zh-CN" altLang="en-US" sz="2000"/>
              <a:t>，而是</a:t>
            </a:r>
            <a:r>
              <a:rPr lang="zh-CN" altLang="en-US" sz="2000">
                <a:solidFill>
                  <a:srgbClr val="9C0B15"/>
                </a:solidFill>
              </a:rPr>
              <a:t>在文件系统之上创建的、内</a:t>
            </a:r>
            <a:r>
              <a:rPr lang="en-US" altLang="zh-CN" sz="2000">
                <a:sym typeface="+mn-ea"/>
              </a:rPr>
              <a:t>		</a:t>
            </a:r>
            <a:r>
              <a:rPr lang="zh-CN" altLang="en-US" sz="2000">
                <a:solidFill>
                  <a:srgbClr val="9C0B15"/>
                </a:solidFill>
              </a:rPr>
              <a:t>容特殊的独立文件</a:t>
            </a:r>
            <a:r>
              <a:rPr lang="zh-CN" altLang="en-US" sz="2000"/>
              <a:t>。并非所有文件系统都支持硬链接，但一切</a:t>
            </a:r>
            <a:r>
              <a:rPr lang="en-US" altLang="zh-CN" sz="2000">
                <a:sym typeface="+mn-ea"/>
              </a:rPr>
              <a:t>		</a:t>
            </a:r>
            <a:r>
              <a:rPr lang="zh-CN" altLang="en-US" sz="2000"/>
              <a:t>文件系统都必然支持软链接（</a:t>
            </a:r>
            <a:r>
              <a:rPr lang="zh-CN" altLang="en-US" sz="2000"/>
              <a:t>为什么？）。</a:t>
            </a: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既然软链接本质上不是文件系统的功能，谁来负责将操作转接</a:t>
            </a:r>
            <a:r>
              <a:rPr lang="en-US" altLang="zh-CN" sz="2000">
                <a:sym typeface="+mn-ea"/>
              </a:rPr>
              <a:t>		</a:t>
            </a:r>
            <a:r>
              <a:rPr lang="zh-CN" altLang="en-US" sz="2000"/>
              <a:t>到原文件上</a:t>
            </a:r>
            <a:r>
              <a:rPr lang="zh-CN" altLang="en-US" sz="2000"/>
              <a:t>呢？</a:t>
            </a:r>
            <a:endParaRPr lang="zh-CN" altLang="en-US" sz="2000"/>
          </a:p>
          <a:p>
            <a:pPr algn="l">
              <a:buClrTx/>
              <a:buSzTx/>
              <a:buFontTx/>
            </a:pPr>
            <a:endParaRPr lang="en-US" altLang="zh-CN" sz="2000"/>
          </a:p>
          <a:p>
            <a:pPr algn="l">
              <a:buClrTx/>
              <a:buSzTx/>
              <a:buFontTx/>
            </a:pPr>
            <a:r>
              <a:rPr lang="zh-CN" altLang="en-US" sz="2000" b="1">
                <a:solidFill>
                  <a:srgbClr val="9C0B15"/>
                </a:solidFill>
              </a:rPr>
              <a:t>内核负责</a:t>
            </a:r>
            <a:r>
              <a:rPr lang="en-US" altLang="zh-CN" sz="2000"/>
              <a:t>	</a:t>
            </a:r>
            <a:r>
              <a:rPr lang="zh-CN" altLang="en-US" sz="2000"/>
              <a:t>在部分操作系统中，由内核负责解析并转发操作。在打开一个</a:t>
            </a:r>
            <a:r>
              <a:rPr lang="en-US" altLang="zh-CN" sz="2000">
                <a:sym typeface="+mn-ea"/>
              </a:rPr>
              <a:t>		</a:t>
            </a:r>
            <a:r>
              <a:rPr lang="zh-CN" altLang="en-US" sz="2000"/>
              <a:t>软链接文件时，</a:t>
            </a:r>
            <a:r>
              <a:rPr lang="zh-CN" altLang="en-US" sz="2000">
                <a:solidFill>
                  <a:srgbClr val="9C0B15"/>
                </a:solidFill>
              </a:rPr>
              <a:t>内核将提取软链接文件中的实际路径，并据此</a:t>
            </a:r>
            <a:r>
              <a:rPr lang="zh-CN" altLang="en-US" sz="2000">
                <a:solidFill>
                  <a:srgbClr val="9C0B15"/>
                </a:solidFill>
                <a:sym typeface="+mn-ea"/>
              </a:rPr>
              <a:t>		</a:t>
            </a:r>
            <a:r>
              <a:rPr lang="zh-CN" altLang="en-US" sz="2000">
                <a:solidFill>
                  <a:srgbClr val="9C0B15"/>
                </a:solidFill>
              </a:rPr>
              <a:t>来打开真实的文件</a:t>
            </a:r>
            <a:r>
              <a:rPr lang="zh-CN" altLang="en-US" sz="2000"/>
              <a:t>。这种软链接又叫</a:t>
            </a:r>
            <a:r>
              <a:rPr lang="zh-CN" altLang="en-US" sz="2000">
                <a:solidFill>
                  <a:srgbClr val="9C0B15"/>
                </a:solidFill>
              </a:rPr>
              <a:t>符号链接（</a:t>
            </a:r>
            <a:r>
              <a:rPr lang="en-US" altLang="zh-CN" sz="2000">
                <a:solidFill>
                  <a:srgbClr val="9C0B15"/>
                </a:solidFill>
              </a:rPr>
              <a:t>Symbolic Link</a:t>
            </a:r>
            <a:r>
              <a:rPr lang="zh-CN" altLang="en-US" sz="2000">
                <a:solidFill>
                  <a:srgbClr val="9C0B15"/>
                </a:solidFill>
              </a:rPr>
              <a:t>；</a:t>
            </a:r>
            <a:r>
              <a:rPr lang="zh-CN" altLang="en-US" sz="2000">
                <a:solidFill>
                  <a:srgbClr val="9C0B15"/>
                </a:solidFill>
                <a:sym typeface="+mn-ea"/>
              </a:rPr>
              <a:t>		</a:t>
            </a:r>
            <a:r>
              <a:rPr lang="en-US" altLang="zh-CN" sz="2000">
                <a:solidFill>
                  <a:srgbClr val="9C0B15"/>
                </a:solidFill>
              </a:rPr>
              <a:t>Symlink</a:t>
            </a:r>
            <a:r>
              <a:rPr lang="zh-CN" altLang="en-US" sz="2000">
                <a:solidFill>
                  <a:srgbClr val="9C0B15"/>
                </a:solidFill>
              </a:rPr>
              <a:t>）</a:t>
            </a:r>
            <a:r>
              <a:rPr lang="zh-CN" altLang="en-US" sz="2000"/>
              <a:t>。</a:t>
            </a:r>
            <a:endParaRPr lang="zh-CN" altLang="en-US" sz="2000"/>
          </a:p>
          <a:p>
            <a:pPr algn="l">
              <a:buClrTx/>
              <a:buSzTx/>
              <a:buFontTx/>
            </a:pPr>
            <a:endParaRPr lang="zh-CN" altLang="en-US" sz="2000"/>
          </a:p>
          <a:p>
            <a:pPr algn="l">
              <a:buClrTx/>
              <a:buSzTx/>
              <a:buFontTx/>
            </a:pPr>
            <a:r>
              <a:rPr lang="zh-CN" altLang="en-US" sz="2000" b="1">
                <a:solidFill>
                  <a:srgbClr val="9C0B15"/>
                </a:solidFill>
              </a:rPr>
              <a:t>应用程序负责</a:t>
            </a:r>
            <a:r>
              <a:rPr lang="en-US" altLang="zh-CN" sz="2000"/>
              <a:t>	</a:t>
            </a:r>
            <a:r>
              <a:rPr lang="zh-CN" altLang="en-US" sz="2000"/>
              <a:t>在部分操作系统中，应用程序需要自己识别打开的文件是否是</a:t>
            </a:r>
            <a:r>
              <a:rPr lang="en-US" altLang="zh-CN" sz="2000">
                <a:sym typeface="+mn-ea"/>
              </a:rPr>
              <a:t>		</a:t>
            </a:r>
            <a:r>
              <a:rPr lang="zh-CN" altLang="en-US" sz="2000"/>
              <a:t>软链接，如果是则需要</a:t>
            </a:r>
            <a:r>
              <a:rPr lang="zh-CN" altLang="en-US" sz="2000">
                <a:solidFill>
                  <a:srgbClr val="9C0B15"/>
                </a:solidFill>
              </a:rPr>
              <a:t>自行解析软链接并转去打开真实的文件</a:t>
            </a:r>
            <a:r>
              <a:rPr lang="zh-CN" altLang="en-US" sz="2000"/>
              <a:t>。</a:t>
            </a:r>
            <a:r>
              <a:rPr lang="en-US" altLang="zh-CN" sz="2000">
                <a:sym typeface="+mn-ea"/>
              </a:rPr>
              <a:t>		</a:t>
            </a:r>
            <a:r>
              <a:rPr lang="zh-CN" altLang="en-US" sz="2000"/>
              <a:t>这种软链接又叫做</a:t>
            </a:r>
            <a:r>
              <a:rPr lang="zh-CN" altLang="en-US" sz="2000">
                <a:solidFill>
                  <a:srgbClr val="9C0B15"/>
                </a:solidFill>
              </a:rPr>
              <a:t>快捷方式（</a:t>
            </a:r>
            <a:r>
              <a:rPr lang="en-US" altLang="zh-CN" sz="2000">
                <a:solidFill>
                  <a:srgbClr val="9C0B15"/>
                </a:solidFill>
              </a:rPr>
              <a:t>Shortcut</a:t>
            </a:r>
            <a:r>
              <a:rPr lang="zh-CN" altLang="en-US" sz="2000">
                <a:solidFill>
                  <a:srgbClr val="9C0B15"/>
                </a:solidFill>
              </a:rPr>
              <a:t>；</a:t>
            </a:r>
            <a:r>
              <a:rPr lang="en-US" altLang="zh-CN" sz="2000">
                <a:solidFill>
                  <a:srgbClr val="9C0B15"/>
                </a:solidFill>
              </a:rPr>
              <a:t>Launcher</a:t>
            </a:r>
            <a:r>
              <a:rPr lang="zh-CN" altLang="en-US" sz="2000">
                <a:solidFill>
                  <a:srgbClr val="9C0B15"/>
                </a:solidFill>
              </a:rPr>
              <a:t>）</a:t>
            </a:r>
            <a:r>
              <a:rPr lang="zh-CN" altLang="en-US" sz="2000"/>
              <a:t>。</a:t>
            </a:r>
            <a:endParaRPr lang="zh-CN" altLang="en-US" sz="2000"/>
          </a:p>
        </p:txBody>
      </p:sp>
    </p:spTree>
    <p:custDataLst>
      <p:tags r:id="rId2"/>
    </p:custDataLst>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8" end="8"/>
                                            </p:txEl>
                                          </p:spTgt>
                                        </p:tgtEl>
                                        <p:attrNameLst>
                                          <p:attrName>style.visibility</p:attrName>
                                        </p:attrNameLst>
                                      </p:cBhvr>
                                      <p:to>
                                        <p:strVal val="visible"/>
                                      </p:to>
                                    </p:set>
                                    <p:animEffect transition="in" filter="wipe(up)">
                                      <p:cBhvr>
                                        <p:cTn id="7" dur="500"/>
                                        <p:tgtEl>
                                          <p:spTgt spid="13">
                                            <p:txEl>
                                              <p:pRg st="8" end="8"/>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10" end="10"/>
                                            </p:txEl>
                                          </p:spTgt>
                                        </p:tgtEl>
                                        <p:attrNameLst>
                                          <p:attrName>style.visibility</p:attrName>
                                        </p:attrNameLst>
                                      </p:cBhvr>
                                      <p:to>
                                        <p:strVal val="visible"/>
                                      </p:to>
                                    </p:set>
                                    <p:animEffect transition="in" filter="wipe(up)">
                                      <p:cBhvr>
                                        <p:cTn id="10" dur="500"/>
                                        <p:tgtEl>
                                          <p:spTgt spid="1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201295" y="159385"/>
            <a:ext cx="9457690" cy="6554470"/>
          </a:xfrm>
          <a:prstGeom prst="rect">
            <a:avLst/>
          </a:prstGeom>
          <a:noFill/>
        </p:spPr>
        <p:txBody>
          <a:bodyPr wrap="square" rtlCol="0">
            <a:spAutoFit/>
          </a:bodyPr>
          <a:p>
            <a:pPr algn="ctr">
              <a:buClrTx/>
              <a:buSzTx/>
              <a:buFontTx/>
            </a:pPr>
            <a:r>
              <a:rPr lang="zh-CN" altLang="en-US" sz="2000" b="1">
                <a:solidFill>
                  <a:srgbClr val="9C0B15"/>
                </a:solidFill>
              </a:rPr>
              <a:t>文件的查找：索引节点表的</a:t>
            </a:r>
            <a:r>
              <a:rPr lang="zh-CN" altLang="en-US" sz="2000" b="1">
                <a:solidFill>
                  <a:srgbClr val="9C0B15"/>
                </a:solidFill>
              </a:rPr>
              <a:t>改进</a:t>
            </a:r>
            <a:endParaRPr lang="zh-CN" altLang="en-US" sz="2000" b="1">
              <a:solidFill>
                <a:srgbClr val="9C0B15"/>
              </a:solidFill>
            </a:endParaRPr>
          </a:p>
          <a:p>
            <a:pPr algn="ctr">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索引节点耗尽了，需要扩充怎么办？</a:t>
            </a:r>
            <a:endParaRPr lang="zh-CN" altLang="en-US" sz="2000"/>
          </a:p>
          <a:p>
            <a:pPr algn="l">
              <a:buClrTx/>
              <a:buSzTx/>
              <a:buFontTx/>
            </a:pPr>
            <a:endParaRPr lang="zh-CN" altLang="en-US" sz="2000"/>
          </a:p>
          <a:p>
            <a:pPr algn="l">
              <a:buClrTx/>
              <a:buSzTx/>
              <a:buFontTx/>
            </a:pPr>
            <a:r>
              <a:rPr lang="zh-CN" altLang="en-US" sz="2000" b="1">
                <a:solidFill>
                  <a:srgbClr val="9C0B15"/>
                </a:solidFill>
              </a:rPr>
              <a:t>索引节点文件</a:t>
            </a:r>
            <a:r>
              <a:rPr lang="en-US" altLang="zh-CN" sz="2000"/>
              <a:t>	</a:t>
            </a:r>
            <a:r>
              <a:rPr lang="zh-CN" altLang="en-US" sz="2000"/>
              <a:t>索引节点的集合也可以看做一个特殊文件，因此它</a:t>
            </a:r>
            <a:r>
              <a:rPr lang="zh-CN" altLang="en-US" sz="2000">
                <a:solidFill>
                  <a:srgbClr val="9C0B15"/>
                </a:solidFill>
              </a:rPr>
              <a:t>也可以用文件的</a:t>
            </a:r>
            <a:r>
              <a:rPr lang="zh-CN" altLang="en-US" sz="2000">
                <a:solidFill>
                  <a:srgbClr val="9C0B15"/>
                </a:solidFill>
                <a:sym typeface="+mn-ea"/>
              </a:rPr>
              <a:t>		</a:t>
            </a:r>
            <a:r>
              <a:rPr lang="zh-CN" altLang="en-US" sz="2000">
                <a:solidFill>
                  <a:srgbClr val="9C0B15"/>
                </a:solidFill>
              </a:rPr>
              <a:t>格式予以存储</a:t>
            </a:r>
            <a:r>
              <a:rPr lang="zh-CN" altLang="en-US" sz="2000"/>
              <a:t>。当固定记录的方法不适合时，</a:t>
            </a:r>
            <a:r>
              <a:rPr lang="zh-CN" altLang="en-US" sz="2000">
                <a:solidFill>
                  <a:srgbClr val="9C0B15"/>
                </a:solidFill>
              </a:rPr>
              <a:t>可以采用链表法、索</a:t>
            </a:r>
            <a:r>
              <a:rPr lang="zh-CN" altLang="en-US" sz="2000">
                <a:solidFill>
                  <a:srgbClr val="9C0B15"/>
                </a:solidFill>
                <a:sym typeface="+mn-ea"/>
              </a:rPr>
              <a:t>		</a:t>
            </a:r>
            <a:r>
              <a:rPr lang="zh-CN" altLang="en-US" sz="2000">
                <a:solidFill>
                  <a:srgbClr val="9C0B15"/>
                </a:solidFill>
              </a:rPr>
              <a:t>引法等方法存储。</a:t>
            </a:r>
            <a:r>
              <a:rPr lang="zh-CN" altLang="en-US" sz="2000"/>
              <a:t>下图的例子是哪种存储方法？</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用于常规应用的</a:t>
            </a:r>
            <a:r>
              <a:rPr lang="en-US" altLang="zh-CN" sz="2000"/>
              <a:t>EXT4</a:t>
            </a:r>
            <a:r>
              <a:rPr lang="zh-CN" altLang="en-US" sz="2000"/>
              <a:t>并没有采用可追加索引节点的设计，但用于数</a:t>
            </a:r>
            <a:r>
              <a:rPr lang="en-US" altLang="zh-CN" sz="2000">
                <a:sym typeface="+mn-ea"/>
              </a:rPr>
              <a:t>		</a:t>
            </a:r>
            <a:r>
              <a:rPr lang="zh-CN" altLang="en-US" sz="2000"/>
              <a:t>据中心和网络存储领域的</a:t>
            </a:r>
            <a:r>
              <a:rPr lang="en-US" altLang="zh-CN" sz="2000"/>
              <a:t>ZFS</a:t>
            </a:r>
            <a:r>
              <a:rPr lang="zh-CN" altLang="en-US" sz="2000"/>
              <a:t>等则</a:t>
            </a:r>
            <a:r>
              <a:rPr lang="zh-CN" altLang="en-US" sz="2000"/>
              <a:t>允许追加。为何会有这种</a:t>
            </a:r>
            <a:r>
              <a:rPr lang="zh-CN" altLang="en-US" sz="2000"/>
              <a:t>区别？</a:t>
            </a:r>
            <a:endParaRPr lang="zh-CN" altLang="en-US" sz="2000"/>
          </a:p>
          <a:p>
            <a:pPr algn="l">
              <a:buClrTx/>
              <a:buSzTx/>
              <a:buFontTx/>
            </a:pPr>
            <a:endParaRPr lang="zh-CN" altLang="en-US" sz="2000"/>
          </a:p>
          <a:p>
            <a:pPr algn="l">
              <a:buClrTx/>
              <a:buSzTx/>
              <a:buFontTx/>
            </a:pPr>
            <a:r>
              <a:rPr lang="zh-CN" altLang="en-US" sz="2000" b="1">
                <a:solidFill>
                  <a:srgbClr val="9C0B15"/>
                </a:solidFill>
              </a:rPr>
              <a:t>需求</a:t>
            </a:r>
            <a:r>
              <a:rPr lang="en-US" altLang="zh-CN" sz="2000"/>
              <a:t>		EXT4</a:t>
            </a:r>
            <a:r>
              <a:rPr lang="zh-CN" altLang="en-US" sz="2000"/>
              <a:t>文件系统仅供一般的</a:t>
            </a:r>
            <a:r>
              <a:rPr lang="zh-CN" altLang="en-US" sz="2000">
                <a:solidFill>
                  <a:srgbClr val="9C0B15"/>
                </a:solidFill>
              </a:rPr>
              <a:t>系统盘等应用场景</a:t>
            </a:r>
            <a:r>
              <a:rPr lang="zh-CN" altLang="en-US" sz="2000"/>
              <a:t>，文件的数量（</a:t>
            </a:r>
            <a:r>
              <a:rPr lang="en-US" altLang="zh-CN" sz="2000"/>
              <a:t>~</a:t>
            </a:r>
            <a:r>
              <a:rPr lang="zh-CN" altLang="en-US" sz="2000"/>
              <a:t>百万）</a:t>
            </a:r>
            <a:r>
              <a:rPr lang="en-US" altLang="zh-CN" sz="2000">
                <a:sym typeface="+mn-ea"/>
              </a:rPr>
              <a:t>		</a:t>
            </a:r>
            <a:r>
              <a:rPr lang="zh-CN" altLang="en-US" sz="2000"/>
              <a:t>不大，文件系统的总大小（</a:t>
            </a:r>
            <a:r>
              <a:rPr lang="en-US" altLang="zh-CN" sz="2000"/>
              <a:t>~TB</a:t>
            </a:r>
            <a:r>
              <a:rPr lang="zh-CN" altLang="en-US" sz="2000"/>
              <a:t>）也不大，完全可以</a:t>
            </a:r>
            <a:r>
              <a:rPr lang="zh-CN" altLang="en-US" sz="2000">
                <a:solidFill>
                  <a:srgbClr val="9C0B15"/>
                </a:solidFill>
              </a:rPr>
              <a:t>预留足够多的</a:t>
            </a:r>
            <a:r>
              <a:rPr lang="zh-CN" altLang="en-US" sz="2000">
                <a:solidFill>
                  <a:srgbClr val="9C0B15"/>
                </a:solidFill>
                <a:sym typeface="+mn-ea"/>
              </a:rPr>
              <a:t>			</a:t>
            </a:r>
            <a:r>
              <a:rPr lang="zh-CN" altLang="en-US" sz="2000">
                <a:solidFill>
                  <a:srgbClr val="9C0B15"/>
                </a:solidFill>
              </a:rPr>
              <a:t>节点</a:t>
            </a:r>
            <a:r>
              <a:rPr lang="zh-CN" altLang="en-US" sz="2000"/>
              <a:t>。但</a:t>
            </a:r>
            <a:r>
              <a:rPr lang="en-US" altLang="zh-CN" sz="2000"/>
              <a:t>XFS</a:t>
            </a:r>
            <a:r>
              <a:rPr lang="zh-CN" altLang="en-US" sz="2000"/>
              <a:t>和</a:t>
            </a:r>
            <a:r>
              <a:rPr lang="en-US" altLang="zh-CN" sz="2000"/>
              <a:t>ZFS</a:t>
            </a:r>
            <a:r>
              <a:rPr lang="zh-CN" altLang="en-US" sz="2000"/>
              <a:t>则需要支持磁盘阵列海量存储器（</a:t>
            </a:r>
            <a:r>
              <a:rPr lang="en-US" altLang="zh-CN" sz="2000"/>
              <a:t>~EB</a:t>
            </a:r>
            <a:r>
              <a:rPr lang="zh-CN" altLang="en-US" sz="2000"/>
              <a:t>），且存</a:t>
            </a:r>
            <a:r>
              <a:rPr lang="en-US" altLang="zh-CN" sz="2000">
                <a:sym typeface="+mn-ea"/>
              </a:rPr>
              <a:t>			</a:t>
            </a:r>
            <a:r>
              <a:rPr lang="zh-CN" altLang="en-US" sz="2000"/>
              <a:t>储器容量需要动态扩充，就</a:t>
            </a:r>
            <a:r>
              <a:rPr lang="zh-CN" altLang="en-US" sz="2000">
                <a:solidFill>
                  <a:srgbClr val="9C0B15"/>
                </a:solidFill>
              </a:rPr>
              <a:t>不能采取一预留了之的方法了</a:t>
            </a:r>
            <a:r>
              <a:rPr lang="zh-CN" altLang="en-US" sz="2000"/>
              <a:t>。</a:t>
            </a:r>
            <a:endParaRPr lang="zh-CN" altLang="en-US" sz="2000"/>
          </a:p>
        </p:txBody>
      </p:sp>
      <p:grpSp>
        <p:nvGrpSpPr>
          <p:cNvPr id="91" name="组合 90"/>
          <p:cNvGrpSpPr/>
          <p:nvPr/>
        </p:nvGrpSpPr>
        <p:grpSpPr>
          <a:xfrm>
            <a:off x="1859915" y="2454910"/>
            <a:ext cx="1786890" cy="1909445"/>
            <a:chOff x="6443" y="3914"/>
            <a:chExt cx="2814" cy="2581"/>
          </a:xfrm>
        </p:grpSpPr>
        <p:sp>
          <p:nvSpPr>
            <p:cNvPr id="4" name="矩形 3"/>
            <p:cNvSpPr/>
            <p:nvPr>
              <p:custDataLst>
                <p:tags r:id="rId2"/>
              </p:custDataLst>
            </p:nvPr>
          </p:nvSpPr>
          <p:spPr>
            <a:xfrm>
              <a:off x="6445" y="3914"/>
              <a:ext cx="2812"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索引节点表</a:t>
              </a:r>
              <a:endParaRPr lang="zh-CN" altLang="en-US" b="1">
                <a:solidFill>
                  <a:schemeClr val="bg1"/>
                </a:solidFill>
                <a:sym typeface="+mn-ea"/>
              </a:endParaRPr>
            </a:p>
          </p:txBody>
        </p:sp>
        <p:sp>
          <p:nvSpPr>
            <p:cNvPr id="2" name="矩形 1"/>
            <p:cNvSpPr/>
            <p:nvPr>
              <p:custDataLst>
                <p:tags r:id="rId3"/>
              </p:custDataLst>
            </p:nvPr>
          </p:nvSpPr>
          <p:spPr>
            <a:xfrm>
              <a:off x="6445" y="4344"/>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6" name="矩形 5"/>
            <p:cNvSpPr/>
            <p:nvPr>
              <p:custDataLst>
                <p:tags r:id="rId4"/>
              </p:custDataLst>
            </p:nvPr>
          </p:nvSpPr>
          <p:spPr>
            <a:xfrm>
              <a:off x="6445" y="4774"/>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8" name="矩形 7"/>
            <p:cNvSpPr/>
            <p:nvPr>
              <p:custDataLst>
                <p:tags r:id="rId5"/>
              </p:custDataLst>
            </p:nvPr>
          </p:nvSpPr>
          <p:spPr>
            <a:xfrm>
              <a:off x="6445" y="5205"/>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4</a:t>
              </a:r>
              <a:endParaRPr lang="en-US" altLang="zh-CN">
                <a:solidFill>
                  <a:schemeClr val="bg1"/>
                </a:solidFill>
                <a:sym typeface="+mn-ea"/>
              </a:endParaRPr>
            </a:p>
          </p:txBody>
        </p:sp>
        <p:sp>
          <p:nvSpPr>
            <p:cNvPr id="15" name="矩形 14"/>
            <p:cNvSpPr/>
            <p:nvPr>
              <p:custDataLst>
                <p:tags r:id="rId6"/>
              </p:custDataLst>
            </p:nvPr>
          </p:nvSpPr>
          <p:spPr>
            <a:xfrm>
              <a:off x="6445" y="5634"/>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5</a:t>
              </a:r>
              <a:endParaRPr lang="en-US" altLang="zh-CN">
                <a:solidFill>
                  <a:schemeClr val="bg1"/>
                </a:solidFill>
                <a:sym typeface="+mn-ea"/>
              </a:endParaRPr>
            </a:p>
          </p:txBody>
        </p:sp>
        <p:sp>
          <p:nvSpPr>
            <p:cNvPr id="25" name="矩形 24"/>
            <p:cNvSpPr/>
            <p:nvPr>
              <p:custDataLst>
                <p:tags r:id="rId7"/>
              </p:custDataLst>
            </p:nvPr>
          </p:nvSpPr>
          <p:spPr>
            <a:xfrm>
              <a:off x="6443" y="6065"/>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5" name="矩形 4"/>
            <p:cNvSpPr/>
            <p:nvPr>
              <p:custDataLst>
                <p:tags r:id="rId8"/>
              </p:custDataLst>
            </p:nvPr>
          </p:nvSpPr>
          <p:spPr>
            <a:xfrm>
              <a:off x="7347" y="4344"/>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7" name="矩形 6"/>
            <p:cNvSpPr/>
            <p:nvPr>
              <p:custDataLst>
                <p:tags r:id="rId9"/>
              </p:custDataLst>
            </p:nvPr>
          </p:nvSpPr>
          <p:spPr>
            <a:xfrm>
              <a:off x="7347" y="4774"/>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File42 FCB</a:t>
              </a:r>
              <a:endParaRPr lang="en-US" altLang="zh-CN">
                <a:solidFill>
                  <a:schemeClr val="bg1"/>
                </a:solidFill>
                <a:sym typeface="+mn-ea"/>
              </a:endParaRPr>
            </a:p>
          </p:txBody>
        </p:sp>
        <p:sp>
          <p:nvSpPr>
            <p:cNvPr id="9" name="矩形 8"/>
            <p:cNvSpPr/>
            <p:nvPr>
              <p:custDataLst>
                <p:tags r:id="rId10"/>
              </p:custDataLst>
            </p:nvPr>
          </p:nvSpPr>
          <p:spPr>
            <a:xfrm>
              <a:off x="7347" y="5205"/>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File91 FCB</a:t>
              </a:r>
              <a:endParaRPr lang="en-US" altLang="zh-CN">
                <a:solidFill>
                  <a:schemeClr val="bg1"/>
                </a:solidFill>
                <a:sym typeface="+mn-ea"/>
              </a:endParaRPr>
            </a:p>
          </p:txBody>
        </p:sp>
        <p:sp>
          <p:nvSpPr>
            <p:cNvPr id="17" name="矩形 16"/>
            <p:cNvSpPr/>
            <p:nvPr>
              <p:custDataLst>
                <p:tags r:id="rId11"/>
              </p:custDataLst>
            </p:nvPr>
          </p:nvSpPr>
          <p:spPr>
            <a:xfrm>
              <a:off x="7347" y="5634"/>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File3 FCB</a:t>
              </a:r>
              <a:endParaRPr lang="en-US" altLang="zh-CN">
                <a:solidFill>
                  <a:schemeClr val="bg1"/>
                </a:solidFill>
                <a:sym typeface="+mn-ea"/>
              </a:endParaRPr>
            </a:p>
          </p:txBody>
        </p:sp>
        <p:sp>
          <p:nvSpPr>
            <p:cNvPr id="26" name="矩形 25"/>
            <p:cNvSpPr/>
            <p:nvPr>
              <p:custDataLst>
                <p:tags r:id="rId12"/>
              </p:custDataLst>
            </p:nvPr>
          </p:nvSpPr>
          <p:spPr>
            <a:xfrm>
              <a:off x="7345" y="6065"/>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grpSp>
      <p:grpSp>
        <p:nvGrpSpPr>
          <p:cNvPr id="93" name="组合 92"/>
          <p:cNvGrpSpPr/>
          <p:nvPr/>
        </p:nvGrpSpPr>
        <p:grpSpPr>
          <a:xfrm>
            <a:off x="4643120" y="2454910"/>
            <a:ext cx="1786890" cy="1909445"/>
            <a:chOff x="6443" y="3914"/>
            <a:chExt cx="2814" cy="2581"/>
          </a:xfrm>
        </p:grpSpPr>
        <p:sp>
          <p:nvSpPr>
            <p:cNvPr id="96" name="矩形 95"/>
            <p:cNvSpPr/>
            <p:nvPr>
              <p:custDataLst>
                <p:tags r:id="rId13"/>
              </p:custDataLst>
            </p:nvPr>
          </p:nvSpPr>
          <p:spPr>
            <a:xfrm>
              <a:off x="6445" y="3914"/>
              <a:ext cx="2812"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索引节点表</a:t>
              </a:r>
              <a:r>
                <a:rPr lang="zh-CN" altLang="en-US" b="1">
                  <a:solidFill>
                    <a:schemeClr val="bg1"/>
                  </a:solidFill>
                  <a:sym typeface="+mn-ea"/>
                </a:rPr>
                <a:t>续</a:t>
              </a:r>
              <a:endParaRPr lang="zh-CN" altLang="en-US" b="1">
                <a:solidFill>
                  <a:schemeClr val="bg1"/>
                </a:solidFill>
                <a:sym typeface="+mn-ea"/>
              </a:endParaRPr>
            </a:p>
          </p:txBody>
        </p:sp>
        <p:sp>
          <p:nvSpPr>
            <p:cNvPr id="99" name="矩形 98"/>
            <p:cNvSpPr/>
            <p:nvPr>
              <p:custDataLst>
                <p:tags r:id="rId14"/>
              </p:custDataLst>
            </p:nvPr>
          </p:nvSpPr>
          <p:spPr>
            <a:xfrm>
              <a:off x="6445" y="4344"/>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100" name="矩形 99"/>
            <p:cNvSpPr/>
            <p:nvPr>
              <p:custDataLst>
                <p:tags r:id="rId15"/>
              </p:custDataLst>
            </p:nvPr>
          </p:nvSpPr>
          <p:spPr>
            <a:xfrm>
              <a:off x="6445" y="4774"/>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13</a:t>
              </a:r>
              <a:endParaRPr lang="en-US" altLang="zh-CN">
                <a:solidFill>
                  <a:schemeClr val="bg1"/>
                </a:solidFill>
                <a:sym typeface="+mn-ea"/>
              </a:endParaRPr>
            </a:p>
          </p:txBody>
        </p:sp>
        <p:sp>
          <p:nvSpPr>
            <p:cNvPr id="101" name="矩形 100"/>
            <p:cNvSpPr/>
            <p:nvPr>
              <p:custDataLst>
                <p:tags r:id="rId16"/>
              </p:custDataLst>
            </p:nvPr>
          </p:nvSpPr>
          <p:spPr>
            <a:xfrm>
              <a:off x="6445" y="5205"/>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14</a:t>
              </a:r>
              <a:endParaRPr lang="en-US" altLang="zh-CN">
                <a:solidFill>
                  <a:schemeClr val="bg1"/>
                </a:solidFill>
                <a:sym typeface="+mn-ea"/>
              </a:endParaRPr>
            </a:p>
          </p:txBody>
        </p:sp>
        <p:sp>
          <p:nvSpPr>
            <p:cNvPr id="102" name="矩形 101"/>
            <p:cNvSpPr/>
            <p:nvPr>
              <p:custDataLst>
                <p:tags r:id="rId17"/>
              </p:custDataLst>
            </p:nvPr>
          </p:nvSpPr>
          <p:spPr>
            <a:xfrm>
              <a:off x="6445" y="5634"/>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15</a:t>
              </a:r>
              <a:endParaRPr lang="en-US" altLang="zh-CN">
                <a:solidFill>
                  <a:schemeClr val="bg1"/>
                </a:solidFill>
                <a:sym typeface="+mn-ea"/>
              </a:endParaRPr>
            </a:p>
          </p:txBody>
        </p:sp>
        <p:sp>
          <p:nvSpPr>
            <p:cNvPr id="103" name="矩形 102"/>
            <p:cNvSpPr/>
            <p:nvPr>
              <p:custDataLst>
                <p:tags r:id="rId18"/>
              </p:custDataLst>
            </p:nvPr>
          </p:nvSpPr>
          <p:spPr>
            <a:xfrm>
              <a:off x="6443" y="6065"/>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104" name="矩形 103"/>
            <p:cNvSpPr/>
            <p:nvPr>
              <p:custDataLst>
                <p:tags r:id="rId19"/>
              </p:custDataLst>
            </p:nvPr>
          </p:nvSpPr>
          <p:spPr>
            <a:xfrm>
              <a:off x="7347" y="4344"/>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105" name="矩形 104"/>
            <p:cNvSpPr/>
            <p:nvPr>
              <p:custDataLst>
                <p:tags r:id="rId20"/>
              </p:custDataLst>
            </p:nvPr>
          </p:nvSpPr>
          <p:spPr>
            <a:xfrm>
              <a:off x="7347" y="4774"/>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File28 FCB</a:t>
              </a:r>
              <a:endParaRPr lang="en-US" altLang="zh-CN">
                <a:solidFill>
                  <a:schemeClr val="bg1"/>
                </a:solidFill>
                <a:sym typeface="+mn-ea"/>
              </a:endParaRPr>
            </a:p>
          </p:txBody>
        </p:sp>
        <p:sp>
          <p:nvSpPr>
            <p:cNvPr id="106" name="矩形 105"/>
            <p:cNvSpPr/>
            <p:nvPr>
              <p:custDataLst>
                <p:tags r:id="rId21"/>
              </p:custDataLst>
            </p:nvPr>
          </p:nvSpPr>
          <p:spPr>
            <a:xfrm>
              <a:off x="7347" y="5205"/>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File19 FCB</a:t>
              </a:r>
              <a:endParaRPr lang="en-US" altLang="zh-CN">
                <a:solidFill>
                  <a:schemeClr val="bg1"/>
                </a:solidFill>
                <a:sym typeface="+mn-ea"/>
              </a:endParaRPr>
            </a:p>
          </p:txBody>
        </p:sp>
        <p:sp>
          <p:nvSpPr>
            <p:cNvPr id="107" name="矩形 106"/>
            <p:cNvSpPr/>
            <p:nvPr>
              <p:custDataLst>
                <p:tags r:id="rId22"/>
              </p:custDataLst>
            </p:nvPr>
          </p:nvSpPr>
          <p:spPr>
            <a:xfrm>
              <a:off x="7347" y="5634"/>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File93 FCB</a:t>
              </a:r>
              <a:endParaRPr lang="en-US" altLang="zh-CN">
                <a:solidFill>
                  <a:schemeClr val="bg1"/>
                </a:solidFill>
                <a:sym typeface="+mn-ea"/>
              </a:endParaRPr>
            </a:p>
          </p:txBody>
        </p:sp>
        <p:sp>
          <p:nvSpPr>
            <p:cNvPr id="108" name="矩形 107"/>
            <p:cNvSpPr/>
            <p:nvPr>
              <p:custDataLst>
                <p:tags r:id="rId23"/>
              </p:custDataLst>
            </p:nvPr>
          </p:nvSpPr>
          <p:spPr>
            <a:xfrm>
              <a:off x="7345" y="6065"/>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grpSp>
      <p:cxnSp>
        <p:nvCxnSpPr>
          <p:cNvPr id="109" name="直接箭头连接符 108"/>
          <p:cNvCxnSpPr/>
          <p:nvPr>
            <p:custDataLst>
              <p:tags r:id="rId24"/>
            </p:custDataLst>
          </p:nvPr>
        </p:nvCxnSpPr>
        <p:spPr>
          <a:xfrm>
            <a:off x="3646805" y="2613866"/>
            <a:ext cx="997585" cy="63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组合 109"/>
          <p:cNvGrpSpPr/>
          <p:nvPr/>
        </p:nvGrpSpPr>
        <p:grpSpPr>
          <a:xfrm>
            <a:off x="7426325" y="2454910"/>
            <a:ext cx="1786890" cy="1909445"/>
            <a:chOff x="6443" y="3914"/>
            <a:chExt cx="2814" cy="2581"/>
          </a:xfrm>
        </p:grpSpPr>
        <p:sp>
          <p:nvSpPr>
            <p:cNvPr id="111" name="矩形 110"/>
            <p:cNvSpPr/>
            <p:nvPr>
              <p:custDataLst>
                <p:tags r:id="rId25"/>
              </p:custDataLst>
            </p:nvPr>
          </p:nvSpPr>
          <p:spPr>
            <a:xfrm>
              <a:off x="6445" y="3914"/>
              <a:ext cx="2812"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索引节点表</a:t>
              </a:r>
              <a:r>
                <a:rPr lang="zh-CN" altLang="en-US" b="1">
                  <a:solidFill>
                    <a:schemeClr val="bg1"/>
                  </a:solidFill>
                  <a:sym typeface="+mn-ea"/>
                </a:rPr>
                <a:t>续</a:t>
              </a:r>
              <a:endParaRPr lang="zh-CN" altLang="en-US" b="1">
                <a:solidFill>
                  <a:schemeClr val="bg1"/>
                </a:solidFill>
                <a:sym typeface="+mn-ea"/>
              </a:endParaRPr>
            </a:p>
          </p:txBody>
        </p:sp>
        <p:sp>
          <p:nvSpPr>
            <p:cNvPr id="112" name="矩形 111"/>
            <p:cNvSpPr/>
            <p:nvPr>
              <p:custDataLst>
                <p:tags r:id="rId26"/>
              </p:custDataLst>
            </p:nvPr>
          </p:nvSpPr>
          <p:spPr>
            <a:xfrm>
              <a:off x="6445" y="4344"/>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113" name="矩形 112"/>
            <p:cNvSpPr/>
            <p:nvPr>
              <p:custDataLst>
                <p:tags r:id="rId27"/>
              </p:custDataLst>
            </p:nvPr>
          </p:nvSpPr>
          <p:spPr>
            <a:xfrm>
              <a:off x="6445" y="4774"/>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23</a:t>
              </a:r>
              <a:endParaRPr lang="en-US" altLang="zh-CN">
                <a:solidFill>
                  <a:schemeClr val="bg1"/>
                </a:solidFill>
                <a:sym typeface="+mn-ea"/>
              </a:endParaRPr>
            </a:p>
          </p:txBody>
        </p:sp>
        <p:sp>
          <p:nvSpPr>
            <p:cNvPr id="114" name="矩形 113"/>
            <p:cNvSpPr/>
            <p:nvPr>
              <p:custDataLst>
                <p:tags r:id="rId28"/>
              </p:custDataLst>
            </p:nvPr>
          </p:nvSpPr>
          <p:spPr>
            <a:xfrm>
              <a:off x="6445" y="5205"/>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24</a:t>
              </a:r>
              <a:endParaRPr lang="en-US" altLang="zh-CN">
                <a:solidFill>
                  <a:schemeClr val="bg1"/>
                </a:solidFill>
                <a:sym typeface="+mn-ea"/>
              </a:endParaRPr>
            </a:p>
          </p:txBody>
        </p:sp>
        <p:sp>
          <p:nvSpPr>
            <p:cNvPr id="115" name="矩形 114"/>
            <p:cNvSpPr/>
            <p:nvPr>
              <p:custDataLst>
                <p:tags r:id="rId29"/>
              </p:custDataLst>
            </p:nvPr>
          </p:nvSpPr>
          <p:spPr>
            <a:xfrm>
              <a:off x="6445" y="5634"/>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25</a:t>
              </a:r>
              <a:endParaRPr lang="en-US" altLang="zh-CN">
                <a:solidFill>
                  <a:schemeClr val="bg1"/>
                </a:solidFill>
                <a:sym typeface="+mn-ea"/>
              </a:endParaRPr>
            </a:p>
          </p:txBody>
        </p:sp>
        <p:sp>
          <p:nvSpPr>
            <p:cNvPr id="116" name="矩形 115"/>
            <p:cNvSpPr/>
            <p:nvPr>
              <p:custDataLst>
                <p:tags r:id="rId30"/>
              </p:custDataLst>
            </p:nvPr>
          </p:nvSpPr>
          <p:spPr>
            <a:xfrm>
              <a:off x="6443" y="6065"/>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117" name="矩形 116"/>
            <p:cNvSpPr/>
            <p:nvPr>
              <p:custDataLst>
                <p:tags r:id="rId31"/>
              </p:custDataLst>
            </p:nvPr>
          </p:nvSpPr>
          <p:spPr>
            <a:xfrm>
              <a:off x="7347" y="4344"/>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118" name="矩形 117"/>
            <p:cNvSpPr/>
            <p:nvPr>
              <p:custDataLst>
                <p:tags r:id="rId32"/>
              </p:custDataLst>
            </p:nvPr>
          </p:nvSpPr>
          <p:spPr>
            <a:xfrm>
              <a:off x="7347" y="4774"/>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File32 FCB</a:t>
              </a:r>
              <a:endParaRPr lang="en-US" altLang="zh-CN">
                <a:solidFill>
                  <a:schemeClr val="bg1"/>
                </a:solidFill>
                <a:sym typeface="+mn-ea"/>
              </a:endParaRPr>
            </a:p>
          </p:txBody>
        </p:sp>
        <p:sp>
          <p:nvSpPr>
            <p:cNvPr id="119" name="矩形 118"/>
            <p:cNvSpPr/>
            <p:nvPr>
              <p:custDataLst>
                <p:tags r:id="rId33"/>
              </p:custDataLst>
            </p:nvPr>
          </p:nvSpPr>
          <p:spPr>
            <a:xfrm>
              <a:off x="7347" y="5205"/>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File61 FCB</a:t>
              </a:r>
              <a:endParaRPr lang="en-US" altLang="zh-CN">
                <a:solidFill>
                  <a:schemeClr val="bg1"/>
                </a:solidFill>
                <a:sym typeface="+mn-ea"/>
              </a:endParaRPr>
            </a:p>
          </p:txBody>
        </p:sp>
        <p:sp>
          <p:nvSpPr>
            <p:cNvPr id="120" name="矩形 119"/>
            <p:cNvSpPr/>
            <p:nvPr>
              <p:custDataLst>
                <p:tags r:id="rId34"/>
              </p:custDataLst>
            </p:nvPr>
          </p:nvSpPr>
          <p:spPr>
            <a:xfrm>
              <a:off x="7347" y="5634"/>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File83 FCB</a:t>
              </a:r>
              <a:endParaRPr lang="en-US" altLang="zh-CN">
                <a:solidFill>
                  <a:schemeClr val="bg1"/>
                </a:solidFill>
                <a:sym typeface="+mn-ea"/>
              </a:endParaRPr>
            </a:p>
          </p:txBody>
        </p:sp>
        <p:sp>
          <p:nvSpPr>
            <p:cNvPr id="121" name="矩形 120"/>
            <p:cNvSpPr/>
            <p:nvPr>
              <p:custDataLst>
                <p:tags r:id="rId35"/>
              </p:custDataLst>
            </p:nvPr>
          </p:nvSpPr>
          <p:spPr>
            <a:xfrm>
              <a:off x="7345" y="6065"/>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grpSp>
      <p:cxnSp>
        <p:nvCxnSpPr>
          <p:cNvPr id="122" name="直接箭头连接符 121"/>
          <p:cNvCxnSpPr>
            <a:stCxn id="96" idx="3"/>
          </p:cNvCxnSpPr>
          <p:nvPr>
            <p:custDataLst>
              <p:tags r:id="rId36"/>
            </p:custDataLst>
          </p:nvPr>
        </p:nvCxnSpPr>
        <p:spPr>
          <a:xfrm>
            <a:off x="6430010" y="2614501"/>
            <a:ext cx="997585"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Tree>
    <p:custDataLst>
      <p:tags r:id="rId37"/>
    </p:custData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1938020"/>
          </a:xfrm>
          <a:prstGeom prst="rect">
            <a:avLst/>
          </a:prstGeom>
          <a:noFill/>
        </p:spPr>
        <p:txBody>
          <a:bodyPr wrap="square" rtlCol="0">
            <a:spAutoFit/>
          </a:bodyPr>
          <a:p>
            <a:pPr algn="ctr">
              <a:buClrTx/>
              <a:buSzTx/>
              <a:buFontTx/>
            </a:pPr>
            <a:r>
              <a:rPr lang="zh-CN" altLang="en-US" sz="2000" b="1">
                <a:solidFill>
                  <a:srgbClr val="9C0B15"/>
                </a:solidFill>
              </a:rPr>
              <a:t>文件的共享：多个进程</a:t>
            </a:r>
            <a:r>
              <a:rPr lang="zh-CN" altLang="en-US" sz="2000" b="1">
                <a:solidFill>
                  <a:srgbClr val="9C0B15"/>
                </a:solidFill>
              </a:rPr>
              <a:t>打开同一个文件</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文件共享</a:t>
            </a:r>
            <a:r>
              <a:rPr lang="en-US" altLang="zh-CN" sz="2000"/>
              <a:t>	</a:t>
            </a:r>
            <a:r>
              <a:rPr lang="zh-CN" altLang="en-US" sz="2000"/>
              <a:t>如果多个进程同时打开一个文件，它们对文件的访问次序是什</a:t>
            </a:r>
            <a:r>
              <a:rPr lang="en-US" altLang="zh-CN" sz="2000">
                <a:sym typeface="+mn-ea"/>
              </a:rPr>
              <a:t>		</a:t>
            </a:r>
            <a:r>
              <a:rPr lang="zh-CN" altLang="en-US" sz="2000"/>
              <a:t>么样呢？</a:t>
            </a:r>
            <a:endParaRPr lang="zh-CN" altLang="en-US" sz="2000"/>
          </a:p>
          <a:p>
            <a:pPr algn="l">
              <a:buClrTx/>
              <a:buSzTx/>
              <a:buFontTx/>
            </a:pPr>
            <a:endParaRPr lang="zh-CN" altLang="en-US" sz="2000"/>
          </a:p>
          <a:p>
            <a:pPr algn="l">
              <a:buClrTx/>
              <a:buSzTx/>
              <a:buFontTx/>
            </a:pPr>
            <a:r>
              <a:rPr lang="en-US" altLang="zh-CN" sz="2000">
                <a:sym typeface="+mn-ea"/>
              </a:rPr>
              <a:t>		</a:t>
            </a:r>
            <a:r>
              <a:rPr lang="zh-CN" altLang="en-US" sz="2000" b="1">
                <a:solidFill>
                  <a:srgbClr val="9C0B15"/>
                </a:solidFill>
              </a:rPr>
              <a:t>提示</a:t>
            </a:r>
            <a:r>
              <a:rPr lang="en-US" altLang="zh-CN" sz="2000"/>
              <a:t>	</a:t>
            </a:r>
            <a:r>
              <a:rPr lang="zh-CN" altLang="en-US" sz="2000"/>
              <a:t>访问分为读和写。可以分析不同的</a:t>
            </a:r>
            <a:r>
              <a:rPr lang="zh-CN" altLang="en-US" sz="2000"/>
              <a:t>先后次序。</a:t>
            </a:r>
            <a:endParaRPr lang="zh-CN" altLang="en-US" sz="2000"/>
          </a:p>
        </p:txBody>
      </p:sp>
      <p:graphicFrame>
        <p:nvGraphicFramePr>
          <p:cNvPr id="6" name="表格 5"/>
          <p:cNvGraphicFramePr/>
          <p:nvPr>
            <p:custDataLst>
              <p:tags r:id="rId2"/>
            </p:custDataLst>
          </p:nvPr>
        </p:nvGraphicFramePr>
        <p:xfrm>
          <a:off x="333375" y="2215515"/>
          <a:ext cx="9160510" cy="3938270"/>
        </p:xfrm>
        <a:graphic>
          <a:graphicData uri="http://schemas.openxmlformats.org/drawingml/2006/table">
            <a:tbl>
              <a:tblPr firstRow="1" bandRow="1">
                <a:tableStyleId>{21E4AEA4-8DFA-4A89-87EB-49C32662AFE0}</a:tableStyleId>
              </a:tblPr>
              <a:tblGrid>
                <a:gridCol w="808355"/>
                <a:gridCol w="1016635"/>
                <a:gridCol w="1089025"/>
                <a:gridCol w="6246495"/>
              </a:tblGrid>
              <a:tr h="577850">
                <a:tc>
                  <a:txBody>
                    <a:bodyPr/>
                    <a:p>
                      <a:pPr algn="ctr">
                        <a:buNone/>
                      </a:pPr>
                      <a:r>
                        <a:rPr lang="zh-CN" altLang="en-US" sz="1800">
                          <a:latin typeface="+mn-ea"/>
                          <a:cs typeface="+mn-ea"/>
                        </a:rPr>
                        <a:t>类别</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rPr>
                        <a:t>先</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rPr>
                        <a:t>后</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sym typeface="+mn-ea"/>
                        </a:rPr>
                        <a:t>影响</a:t>
                      </a:r>
                      <a:endParaRPr lang="zh-CN" altLang="en-US" sz="1800">
                        <a:latin typeface="+mn-ea"/>
                        <a:cs typeface="+mn-ea"/>
                        <a:sym typeface="+mn-ea"/>
                      </a:endParaRPr>
                    </a:p>
                  </a:txBody>
                  <a:tcPr anchor="ctr" anchorCtr="0">
                    <a:solidFill>
                      <a:srgbClr val="9C0B15">
                        <a:alpha val="50000"/>
                      </a:srgbClr>
                    </a:solidFill>
                  </a:tcPr>
                </a:tc>
              </a:tr>
              <a:tr h="560070">
                <a:tc rowSpan="2">
                  <a:txBody>
                    <a:bodyPr/>
                    <a:p>
                      <a:pPr algn="ctr">
                        <a:buClrTx/>
                        <a:buSzTx/>
                        <a:buFontTx/>
                        <a:buNone/>
                      </a:pPr>
                      <a:r>
                        <a:rPr lang="zh-CN" altLang="en-US" sz="1800">
                          <a:latin typeface="+mn-ea"/>
                          <a:cs typeface="思源黑体 CN Regular" panose="020B0500000000000000" charset="-122"/>
                        </a:rPr>
                        <a:t>读</a:t>
                      </a:r>
                      <a:r>
                        <a:rPr lang="en-US" altLang="zh-CN" sz="1800">
                          <a:latin typeface="+mn-ea"/>
                          <a:cs typeface="思源黑体 CN Regular" panose="020B0500000000000000" charset="-122"/>
                        </a:rPr>
                        <a:t>-</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p>
                      <a:pPr algn="ctr">
                        <a:buClrTx/>
                        <a:buSzTx/>
                        <a:buFontTx/>
                        <a:buNone/>
                      </a:pPr>
                      <a:r>
                        <a:rPr lang="en-US" altLang="zh-CN" sz="1800">
                          <a:latin typeface="+mn-ea"/>
                          <a:cs typeface="思源黑体 CN Regular" panose="020B0500000000000000" charset="-122"/>
                        </a:rPr>
                        <a:t>R-</a:t>
                      </a:r>
                      <a:r>
                        <a:rPr lang="en-US" altLang="zh-CN" sz="1800">
                          <a:latin typeface="+mn-ea"/>
                          <a:cs typeface="思源黑体 CN Regular" panose="020B0500000000000000" charset="-122"/>
                        </a:rPr>
                        <a:t>R</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560070">
                <a:tc vMerge="1">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560070">
                <a:tc rowSpan="2">
                  <a:txBody>
                    <a:bodyPr/>
                    <a:p>
                      <a:pPr algn="ctr">
                        <a:buClrTx/>
                        <a:buSzTx/>
                        <a:buFontTx/>
                        <a:buNone/>
                      </a:pPr>
                      <a:r>
                        <a:rPr lang="zh-CN" altLang="en-US" sz="1800">
                          <a:latin typeface="+mn-ea"/>
                          <a:cs typeface="思源黑体 CN Regular" panose="020B0500000000000000" charset="-122"/>
                        </a:rPr>
                        <a:t>读</a:t>
                      </a:r>
                      <a:r>
                        <a:rPr lang="en-US" altLang="zh-CN" sz="1800">
                          <a:latin typeface="+mn-ea"/>
                          <a:cs typeface="思源黑体 CN Regular" panose="020B0500000000000000" charset="-122"/>
                        </a:rPr>
                        <a:t>-</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p>
                      <a:pPr algn="ctr">
                        <a:buClrTx/>
                        <a:buSzTx/>
                        <a:buFontTx/>
                        <a:buNone/>
                      </a:pPr>
                      <a:r>
                        <a:rPr lang="en-US" altLang="zh-CN" sz="1800">
                          <a:latin typeface="+mn-ea"/>
                          <a:cs typeface="思源黑体 CN Regular" panose="020B0500000000000000" charset="-122"/>
                        </a:rPr>
                        <a:t>R-W</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560070">
                <a:tc vMerge="1">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560070">
                <a:tc rowSpan="2">
                  <a:txBody>
                    <a:bodyPr/>
                    <a:p>
                      <a:pPr algn="ctr">
                        <a:buClrTx/>
                        <a:buSzTx/>
                        <a:buFontTx/>
                        <a:buNone/>
                      </a:pPr>
                      <a:r>
                        <a:rPr lang="zh-CN" altLang="en-US" sz="1800">
                          <a:latin typeface="+mn-ea"/>
                          <a:cs typeface="思源黑体 CN Regular" panose="020B0500000000000000" charset="-122"/>
                        </a:rPr>
                        <a:t>写</a:t>
                      </a:r>
                      <a:r>
                        <a:rPr lang="en-US" altLang="zh-CN" sz="1800">
                          <a:latin typeface="+mn-ea"/>
                          <a:cs typeface="思源黑体 CN Regular" panose="020B0500000000000000" charset="-122"/>
                        </a:rPr>
                        <a:t>-</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p>
                      <a:pPr algn="ctr">
                        <a:buClrTx/>
                        <a:buSzTx/>
                        <a:buFontTx/>
                        <a:buNone/>
                      </a:pPr>
                      <a:r>
                        <a:rPr lang="en-US" altLang="zh-CN" sz="1800">
                          <a:latin typeface="+mn-ea"/>
                          <a:cs typeface="思源黑体 CN Regular" panose="020B0500000000000000" charset="-122"/>
                        </a:rPr>
                        <a:t>W-W</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560070">
                <a:tc vMerge="1">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spTree>
    <p:custDataLst>
      <p:tags r:id="rId3"/>
    </p:custDataLst>
  </p:cSld>
  <p:clrMapOvr>
    <a:overrideClrMapping bg1="lt1" tx1="dk1" bg2="lt2" tx2="dk2" accent1="accent1" accent2="accent2" accent3="accent3" accent4="accent4" accent5="accent5" accent6="accent6" hlink="hlink" folHlink="folHlink"/>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文件的共享：多个进程</a:t>
            </a:r>
            <a:r>
              <a:rPr lang="zh-CN" altLang="en-US" sz="2000" b="1">
                <a:solidFill>
                  <a:srgbClr val="9C0B15"/>
                </a:solidFill>
              </a:rPr>
              <a:t>打开同一个文件</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文件共享</a:t>
            </a:r>
            <a:r>
              <a:rPr lang="en-US" altLang="zh-CN" sz="2000"/>
              <a:t>	</a:t>
            </a:r>
            <a:r>
              <a:rPr lang="zh-CN" altLang="en-US" sz="2000"/>
              <a:t>如果多个进程同时打开一个文件，它们对文件的访问次序是什</a:t>
            </a:r>
            <a:r>
              <a:rPr lang="en-US" altLang="zh-CN" sz="2000">
                <a:sym typeface="+mn-ea"/>
              </a:rPr>
              <a:t>		</a:t>
            </a:r>
            <a:r>
              <a:rPr lang="zh-CN" altLang="en-US" sz="2000"/>
              <a:t>么样呢？</a:t>
            </a:r>
            <a:endParaRPr lang="zh-CN" altLang="en-US" sz="2000"/>
          </a:p>
          <a:p>
            <a:pPr algn="l">
              <a:buClrTx/>
              <a:buSzTx/>
              <a:buFontTx/>
            </a:pPr>
            <a:endParaRPr lang="zh-CN" altLang="en-US" sz="2000"/>
          </a:p>
          <a:p>
            <a:pPr algn="l">
              <a:buClrTx/>
              <a:buSzTx/>
              <a:buFontTx/>
            </a:pPr>
            <a:r>
              <a:rPr lang="en-US" altLang="zh-CN" sz="2000">
                <a:sym typeface="+mn-ea"/>
              </a:rPr>
              <a:t>		</a:t>
            </a:r>
            <a:r>
              <a:rPr lang="zh-CN" altLang="en-US" sz="2000" b="1">
                <a:solidFill>
                  <a:srgbClr val="9C0B15"/>
                </a:solidFill>
              </a:rPr>
              <a:t>提示</a:t>
            </a:r>
            <a:r>
              <a:rPr lang="en-US" altLang="zh-CN" sz="2000"/>
              <a:t>	</a:t>
            </a:r>
            <a:r>
              <a:rPr lang="zh-CN" altLang="en-US" sz="2000"/>
              <a:t>访问分为读和写。可以分析不同的</a:t>
            </a:r>
            <a:r>
              <a:rPr lang="zh-CN" altLang="en-US" sz="2000"/>
              <a:t>先后次序。</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观察</a:t>
            </a:r>
            <a:r>
              <a:rPr lang="en-US" altLang="zh-CN" sz="2000"/>
              <a:t>		</a:t>
            </a:r>
            <a:r>
              <a:rPr lang="zh-CN" altLang="en-US" sz="2000"/>
              <a:t>主要的问题出在写上。写会修改文件，和其它操作不能乱</a:t>
            </a:r>
            <a:r>
              <a:rPr lang="zh-CN" altLang="en-US" sz="2000"/>
              <a:t>序。</a:t>
            </a:r>
            <a:endParaRPr lang="zh-CN" altLang="en-US" sz="2000"/>
          </a:p>
        </p:txBody>
      </p:sp>
      <p:graphicFrame>
        <p:nvGraphicFramePr>
          <p:cNvPr id="6" name="表格 5"/>
          <p:cNvGraphicFramePr/>
          <p:nvPr>
            <p:custDataLst>
              <p:tags r:id="rId2"/>
            </p:custDataLst>
          </p:nvPr>
        </p:nvGraphicFramePr>
        <p:xfrm>
          <a:off x="333375" y="2215515"/>
          <a:ext cx="9160510" cy="3931285"/>
        </p:xfrm>
        <a:graphic>
          <a:graphicData uri="http://schemas.openxmlformats.org/drawingml/2006/table">
            <a:tbl>
              <a:tblPr firstRow="1" bandRow="1">
                <a:tableStyleId>{21E4AEA4-8DFA-4A89-87EB-49C32662AFE0}</a:tableStyleId>
              </a:tblPr>
              <a:tblGrid>
                <a:gridCol w="808355"/>
                <a:gridCol w="1016635"/>
                <a:gridCol w="1089025"/>
                <a:gridCol w="6246495"/>
              </a:tblGrid>
              <a:tr h="576580">
                <a:tc>
                  <a:txBody>
                    <a:bodyPr/>
                    <a:p>
                      <a:pPr algn="ctr">
                        <a:buNone/>
                      </a:pPr>
                      <a:r>
                        <a:rPr lang="zh-CN" altLang="en-US" sz="1800">
                          <a:latin typeface="+mn-ea"/>
                          <a:cs typeface="+mn-ea"/>
                        </a:rPr>
                        <a:t>类别</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rPr>
                        <a:t>先</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rPr>
                        <a:t>后</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sym typeface="+mn-ea"/>
                        </a:rPr>
                        <a:t>影响</a:t>
                      </a:r>
                      <a:endParaRPr lang="zh-CN" altLang="en-US" sz="1800">
                        <a:latin typeface="+mn-ea"/>
                        <a:cs typeface="+mn-ea"/>
                        <a:sym typeface="+mn-ea"/>
                      </a:endParaRPr>
                    </a:p>
                  </a:txBody>
                  <a:tcPr anchor="ctr" anchorCtr="0">
                    <a:solidFill>
                      <a:srgbClr val="9C0B15">
                        <a:alpha val="50000"/>
                      </a:srgbClr>
                    </a:solidFill>
                  </a:tcPr>
                </a:tc>
              </a:tr>
              <a:tr h="558800">
                <a:tc rowSpan="2">
                  <a:txBody>
                    <a:bodyPr/>
                    <a:p>
                      <a:pPr algn="ctr">
                        <a:buClrTx/>
                        <a:buSzTx/>
                        <a:buFontTx/>
                        <a:buNone/>
                      </a:pPr>
                      <a:r>
                        <a:rPr lang="zh-CN" altLang="en-US" sz="1800">
                          <a:latin typeface="+mn-ea"/>
                          <a:cs typeface="思源黑体 CN Regular" panose="020B0500000000000000" charset="-122"/>
                        </a:rPr>
                        <a:t>读</a:t>
                      </a:r>
                      <a:r>
                        <a:rPr lang="en-US" altLang="zh-CN" sz="1800">
                          <a:latin typeface="+mn-ea"/>
                          <a:cs typeface="思源黑体 CN Regular" panose="020B0500000000000000" charset="-122"/>
                        </a:rPr>
                        <a:t>-</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p>
                      <a:pPr algn="ctr">
                        <a:buClrTx/>
                        <a:buSzTx/>
                        <a:buFontTx/>
                        <a:buNone/>
                      </a:pPr>
                      <a:r>
                        <a:rPr lang="en-US" altLang="zh-CN" sz="1800">
                          <a:latin typeface="+mn-ea"/>
                          <a:cs typeface="思源黑体 CN Regular" panose="020B0500000000000000" charset="-122"/>
                        </a:rPr>
                        <a:t>R-</a:t>
                      </a:r>
                      <a:r>
                        <a:rPr lang="en-US" altLang="zh-CN" sz="1800">
                          <a:latin typeface="+mn-ea"/>
                          <a:cs typeface="思源黑体 CN Regular" panose="020B0500000000000000" charset="-122"/>
                        </a:rPr>
                        <a:t>R</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rowSpan="2">
                  <a:txBody>
                    <a:bodyPr/>
                    <a:p>
                      <a:pPr algn="ctr">
                        <a:buClrTx/>
                        <a:buSzTx/>
                        <a:buFontTx/>
                        <a:buNone/>
                      </a:pPr>
                      <a:r>
                        <a:rPr lang="zh-CN" altLang="en-US" sz="1800">
                          <a:latin typeface="+mn-ea"/>
                          <a:cs typeface="思源黑体 CN Regular" panose="020B0500000000000000" charset="-122"/>
                        </a:rPr>
                        <a:t>没影响，文件内容没变，怎么读都是读到一样的</a:t>
                      </a:r>
                      <a:r>
                        <a:rPr lang="zh-CN" altLang="en-US" sz="1800">
                          <a:latin typeface="+mn-ea"/>
                          <a:cs typeface="思源黑体 CN Regular" panose="020B0500000000000000" charset="-122"/>
                        </a:rPr>
                        <a:t>东西。</a:t>
                      </a:r>
                      <a:endParaRPr lang="zh-CN" altLang="en-US" sz="1800">
                        <a:latin typeface="+mn-ea"/>
                        <a:cs typeface="思源黑体 CN Regular" panose="020B0500000000000000" charset="-122"/>
                      </a:endParaRPr>
                    </a:p>
                  </a:txBody>
                  <a:tcPr anchor="ctr" anchorCtr="0">
                    <a:solidFill>
                      <a:srgbClr val="9C0B15">
                        <a:alpha val="25000"/>
                      </a:srgbClr>
                    </a:solidFill>
                  </a:tcPr>
                </a:tc>
              </a:tr>
              <a:tr h="560070">
                <a:tc vMerge="1">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vMerge="1">
                  <a:tcPr anchor="ctr" anchorCtr="0">
                    <a:solidFill>
                      <a:srgbClr val="9C0B15">
                        <a:alpha val="25000"/>
                      </a:srgbClr>
                    </a:solidFill>
                  </a:tcPr>
                </a:tc>
              </a:tr>
              <a:tr h="558800">
                <a:tc rowSpan="2">
                  <a:txBody>
                    <a:bodyPr/>
                    <a:p>
                      <a:pPr algn="ctr">
                        <a:buClrTx/>
                        <a:buSzTx/>
                        <a:buFontTx/>
                        <a:buNone/>
                      </a:pPr>
                      <a:r>
                        <a:rPr lang="zh-CN" altLang="en-US" sz="1800">
                          <a:latin typeface="+mn-ea"/>
                          <a:cs typeface="思源黑体 CN Regular" panose="020B0500000000000000" charset="-122"/>
                        </a:rPr>
                        <a:t>读</a:t>
                      </a:r>
                      <a:r>
                        <a:rPr lang="en-US" altLang="zh-CN" sz="1800">
                          <a:latin typeface="+mn-ea"/>
                          <a:cs typeface="思源黑体 CN Regular" panose="020B0500000000000000" charset="-122"/>
                        </a:rPr>
                        <a:t>-</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p>
                      <a:pPr algn="ctr">
                        <a:buClrTx/>
                        <a:buSzTx/>
                        <a:buFontTx/>
                        <a:buNone/>
                      </a:pPr>
                      <a:r>
                        <a:rPr lang="en-US" altLang="zh-CN" sz="1800">
                          <a:latin typeface="+mn-ea"/>
                          <a:cs typeface="思源黑体 CN Regular" panose="020B0500000000000000" charset="-122"/>
                        </a:rPr>
                        <a:t>R-W</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读不到进程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写</a:t>
                      </a:r>
                      <a:r>
                        <a:rPr lang="zh-CN" altLang="en-US" sz="1800">
                          <a:latin typeface="+mn-ea"/>
                          <a:cs typeface="思源黑体 CN Regular" panose="020B0500000000000000" charset="-122"/>
                        </a:rPr>
                        <a:t>入的</a:t>
                      </a:r>
                      <a:r>
                        <a:rPr lang="zh-CN" altLang="en-US" sz="1800">
                          <a:latin typeface="+mn-ea"/>
                          <a:cs typeface="思源黑体 CN Regular" panose="020B0500000000000000" charset="-122"/>
                        </a:rPr>
                        <a:t>内容。</a:t>
                      </a:r>
                      <a:endParaRPr lang="zh-CN" altLang="en-US" sz="1800">
                        <a:latin typeface="+mn-ea"/>
                        <a:cs typeface="思源黑体 CN Regular" panose="020B0500000000000000" charset="-122"/>
                      </a:endParaRPr>
                    </a:p>
                  </a:txBody>
                  <a:tcPr anchor="ctr" anchorCtr="0">
                    <a:solidFill>
                      <a:srgbClr val="9C0B15">
                        <a:alpha val="25000"/>
                      </a:srgbClr>
                    </a:solidFill>
                  </a:tcPr>
                </a:tc>
              </a:tr>
              <a:tr h="558165">
                <a:tc vMerge="1">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可以读到进程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写</a:t>
                      </a:r>
                      <a:r>
                        <a:rPr lang="zh-CN" altLang="en-US" sz="1800">
                          <a:latin typeface="+mn-ea"/>
                          <a:cs typeface="思源黑体 CN Regular" panose="020B0500000000000000" charset="-122"/>
                          <a:sym typeface="+mn-ea"/>
                        </a:rPr>
                        <a:t>入</a:t>
                      </a:r>
                      <a:r>
                        <a:rPr lang="zh-CN" altLang="en-US" sz="1800">
                          <a:latin typeface="+mn-ea"/>
                          <a:cs typeface="思源黑体 CN Regular" panose="020B0500000000000000" charset="-122"/>
                        </a:rPr>
                        <a:t>的</a:t>
                      </a:r>
                      <a:r>
                        <a:rPr lang="zh-CN" altLang="en-US" sz="1800">
                          <a:latin typeface="+mn-ea"/>
                          <a:cs typeface="思源黑体 CN Regular" panose="020B0500000000000000" charset="-122"/>
                        </a:rPr>
                        <a:t>内容。</a:t>
                      </a:r>
                      <a:endParaRPr lang="zh-CN" altLang="en-US" sz="1800">
                        <a:latin typeface="+mn-ea"/>
                        <a:cs typeface="思源黑体 CN Regular" panose="020B0500000000000000" charset="-122"/>
                      </a:endParaRPr>
                    </a:p>
                  </a:txBody>
                  <a:tcPr anchor="ctr" anchorCtr="0">
                    <a:solidFill>
                      <a:srgbClr val="9C0B15">
                        <a:alpha val="25000"/>
                      </a:srgbClr>
                    </a:solidFill>
                  </a:tcPr>
                </a:tc>
              </a:tr>
              <a:tr h="559435">
                <a:tc rowSpan="2">
                  <a:txBody>
                    <a:bodyPr/>
                    <a:p>
                      <a:pPr algn="ctr">
                        <a:buClrTx/>
                        <a:buSzTx/>
                        <a:buFontTx/>
                        <a:buNone/>
                      </a:pPr>
                      <a:r>
                        <a:rPr lang="zh-CN" altLang="en-US" sz="1800">
                          <a:latin typeface="+mn-ea"/>
                          <a:cs typeface="思源黑体 CN Regular" panose="020B0500000000000000" charset="-122"/>
                        </a:rPr>
                        <a:t>写</a:t>
                      </a:r>
                      <a:r>
                        <a:rPr lang="en-US" altLang="zh-CN" sz="1800">
                          <a:latin typeface="+mn-ea"/>
                          <a:cs typeface="思源黑体 CN Regular" panose="020B0500000000000000" charset="-122"/>
                        </a:rPr>
                        <a:t>-</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p>
                      <a:pPr algn="ctr">
                        <a:buClrTx/>
                        <a:buSzTx/>
                        <a:buFontTx/>
                        <a:buNone/>
                      </a:pPr>
                      <a:r>
                        <a:rPr lang="en-US" altLang="zh-CN" sz="1800">
                          <a:latin typeface="+mn-ea"/>
                          <a:cs typeface="思源黑体 CN Regular" panose="020B0500000000000000" charset="-122"/>
                        </a:rPr>
                        <a:t>W-W</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写</a:t>
                      </a:r>
                      <a:r>
                        <a:rPr lang="zh-CN" altLang="en-US" sz="1800">
                          <a:latin typeface="+mn-ea"/>
                          <a:cs typeface="思源黑体 CN Regular" panose="020B0500000000000000" charset="-122"/>
                          <a:sym typeface="+mn-ea"/>
                        </a:rPr>
                        <a:t>入</a:t>
                      </a:r>
                      <a:r>
                        <a:rPr lang="zh-CN" altLang="en-US" sz="1800">
                          <a:latin typeface="+mn-ea"/>
                          <a:cs typeface="思源黑体 CN Regular" panose="020B0500000000000000" charset="-122"/>
                        </a:rPr>
                        <a:t>的内容可能覆盖进程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写入的</a:t>
                      </a:r>
                      <a:r>
                        <a:rPr lang="zh-CN" altLang="en-US" sz="1800">
                          <a:latin typeface="+mn-ea"/>
                          <a:cs typeface="思源黑体 CN Regular" panose="020B0500000000000000" charset="-122"/>
                        </a:rPr>
                        <a:t>内容。</a:t>
                      </a:r>
                      <a:endParaRPr lang="zh-CN" altLang="en-US" sz="1800">
                        <a:latin typeface="+mn-ea"/>
                        <a:cs typeface="思源黑体 CN Regular" panose="020B0500000000000000" charset="-122"/>
                      </a:endParaRPr>
                    </a:p>
                  </a:txBody>
                  <a:tcPr anchor="ctr" anchorCtr="0">
                    <a:solidFill>
                      <a:srgbClr val="9C0B15">
                        <a:alpha val="25000"/>
                      </a:srgbClr>
                    </a:solidFill>
                  </a:tcPr>
                </a:tc>
              </a:tr>
              <a:tr h="559435">
                <a:tc vMerge="1">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sym typeface="+mn-ea"/>
                        </a:rPr>
                        <a:t>进程</a:t>
                      </a:r>
                      <a:r>
                        <a:rPr lang="en-US" altLang="zh-CN" sz="1800">
                          <a:latin typeface="+mn-ea"/>
                          <a:cs typeface="思源黑体 CN Regular" panose="020B0500000000000000" charset="-122"/>
                          <a:sym typeface="+mn-ea"/>
                        </a:rPr>
                        <a:t>1</a:t>
                      </a:r>
                      <a:r>
                        <a:rPr lang="zh-CN" altLang="en-US" sz="1800">
                          <a:latin typeface="+mn-ea"/>
                          <a:cs typeface="思源黑体 CN Regular" panose="020B0500000000000000" charset="-122"/>
                          <a:sym typeface="+mn-ea"/>
                        </a:rPr>
                        <a:t>写</a:t>
                      </a:r>
                      <a:r>
                        <a:rPr lang="zh-CN" altLang="en-US" sz="1800">
                          <a:latin typeface="+mn-ea"/>
                          <a:cs typeface="思源黑体 CN Regular" panose="020B0500000000000000" charset="-122"/>
                          <a:sym typeface="+mn-ea"/>
                        </a:rPr>
                        <a:t>入</a:t>
                      </a:r>
                      <a:r>
                        <a:rPr lang="zh-CN" altLang="en-US" sz="1800">
                          <a:latin typeface="+mn-ea"/>
                          <a:cs typeface="思源黑体 CN Regular" panose="020B0500000000000000" charset="-122"/>
                          <a:sym typeface="+mn-ea"/>
                        </a:rPr>
                        <a:t>的内容可能覆盖进程</a:t>
                      </a:r>
                      <a:r>
                        <a:rPr lang="en-US" altLang="zh-CN" sz="1800">
                          <a:latin typeface="+mn-ea"/>
                          <a:cs typeface="思源黑体 CN Regular" panose="020B0500000000000000" charset="-122"/>
                          <a:sym typeface="+mn-ea"/>
                        </a:rPr>
                        <a:t>2</a:t>
                      </a:r>
                      <a:r>
                        <a:rPr lang="zh-CN" altLang="en-US" sz="1800">
                          <a:latin typeface="+mn-ea"/>
                          <a:cs typeface="思源黑体 CN Regular" panose="020B0500000000000000" charset="-122"/>
                          <a:sym typeface="+mn-ea"/>
                        </a:rPr>
                        <a:t>写入的内容。</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spTree>
    <p:custDataLst>
      <p:tags r:id="rId3"/>
    </p:custDataLst>
  </p:cSld>
  <p:clrMapOvr>
    <a:overrideClrMapping bg1="lt1" tx1="dk1" bg2="lt2" tx2="dk2" accent1="accent1" accent2="accent2" accent3="accent3" accent4="accent4" accent5="accent5" accent6="accent6" hlink="hlink" folHlink="folHlink"/>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1.2 外存的刻画</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r>
              <a:rPr lang="zh-CN" altLang="en-US" sz="2000" b="1">
                <a:solidFill>
                  <a:srgbClr val="9C0B15"/>
                </a:solidFill>
                <a:cs typeface="+mn-lt"/>
              </a:rPr>
              <a:t>外存的刻画</a:t>
            </a:r>
            <a:endParaRPr lang="zh-CN" altLang="en-US" sz="2000">
              <a:cs typeface="+mn-lt"/>
            </a:endParaRPr>
          </a:p>
          <a:p>
            <a:pPr algn="l">
              <a:buClrTx/>
              <a:buSzTx/>
              <a:buFontTx/>
            </a:pPr>
            <a:endParaRPr lang="zh-CN" altLang="en-US" sz="2000">
              <a:cs typeface="+mn-lt"/>
            </a:endParaRPr>
          </a:p>
          <a:p>
            <a:pPr>
              <a:buClrTx/>
              <a:buSzTx/>
              <a:buFontTx/>
            </a:pPr>
            <a:r>
              <a:rPr lang="zh-CN" altLang="en-US" sz="2000" b="1">
                <a:solidFill>
                  <a:srgbClr val="9C0B15"/>
                </a:solidFill>
                <a:cs typeface="+mn-lt"/>
              </a:rPr>
              <a:t>可靠性</a:t>
            </a:r>
            <a:r>
              <a:rPr lang="en-US" altLang="zh-CN" sz="2000">
                <a:cs typeface="+mn-lt"/>
              </a:rPr>
              <a:t>		</a:t>
            </a:r>
            <a:r>
              <a:rPr lang="zh-CN" altLang="en-US" sz="2000">
                <a:cs typeface="+mn-lt"/>
              </a:rPr>
              <a:t>相较内存而言，外存需要</a:t>
            </a:r>
            <a:r>
              <a:rPr lang="zh-CN" altLang="en-US" sz="2000">
                <a:solidFill>
                  <a:srgbClr val="9C0B15"/>
                </a:solidFill>
                <a:cs typeface="+mn-lt"/>
              </a:rPr>
              <a:t>跨上电周期长时间储存数据</a:t>
            </a:r>
            <a:r>
              <a:rPr lang="zh-CN" altLang="en-US" sz="2000">
                <a:cs typeface="+mn-lt"/>
              </a:rPr>
              <a:t>，因此其</a:t>
            </a:r>
            <a:r>
              <a:rPr lang="zh-CN" altLang="en-US" sz="2000" b="1">
                <a:solidFill>
                  <a:srgbClr val="9C0B15"/>
                </a:solidFill>
                <a:cs typeface="+mn-lt"/>
              </a:rPr>
              <a:t>Reliability</a:t>
            </a:r>
            <a:r>
              <a:rPr lang="en-US" altLang="zh-CN" sz="2000">
                <a:cs typeface="+mn-lt"/>
                <a:sym typeface="+mn-ea"/>
              </a:rPr>
              <a:t>	</a:t>
            </a:r>
            <a:r>
              <a:rPr lang="zh-CN" altLang="en-US" sz="2000">
                <a:cs typeface="+mn-lt"/>
              </a:rPr>
              <a:t>可靠性更加重要。很多外存技术</a:t>
            </a:r>
            <a:r>
              <a:rPr lang="zh-CN" altLang="en-US" sz="2000">
                <a:solidFill>
                  <a:srgbClr val="9C0B15"/>
                </a:solidFill>
                <a:cs typeface="+mn-lt"/>
              </a:rPr>
              <a:t>为了容量极大地牺牲了原生物</a:t>
            </a:r>
            <a:r>
              <a:rPr lang="zh-CN" altLang="en-US" sz="2000">
                <a:solidFill>
                  <a:srgbClr val="9C0B15"/>
                </a:solidFill>
                <a:cs typeface="+mn-lt"/>
                <a:sym typeface="+mn-ea"/>
              </a:rPr>
              <a:t>		</a:t>
            </a:r>
            <a:r>
              <a:rPr lang="zh-CN" altLang="en-US" sz="2000">
                <a:solidFill>
                  <a:srgbClr val="9C0B15"/>
                </a:solidFill>
                <a:cs typeface="+mn-lt"/>
              </a:rPr>
              <a:t>理存储单元的可靠性</a:t>
            </a:r>
            <a:r>
              <a:rPr lang="zh-CN" altLang="en-US" sz="2000">
                <a:cs typeface="+mn-lt"/>
              </a:rPr>
              <a:t>，因此需要</a:t>
            </a:r>
            <a:r>
              <a:rPr lang="zh-CN" altLang="en-US" sz="2000">
                <a:solidFill>
                  <a:srgbClr val="9C0B15"/>
                </a:solidFill>
                <a:cs typeface="+mn-lt"/>
              </a:rPr>
              <a:t>软件纠错措施</a:t>
            </a:r>
            <a:r>
              <a:rPr lang="zh-CN" altLang="en-US" sz="2000">
                <a:cs typeface="+mn-lt"/>
              </a:rPr>
              <a:t>加以补强。</a:t>
            </a:r>
            <a:endParaRPr lang="zh-CN" altLang="en-US" sz="2000">
              <a:cs typeface="+mn-lt"/>
            </a:endParaRPr>
          </a:p>
          <a:p>
            <a:pPr>
              <a:buClrTx/>
              <a:buSzTx/>
              <a:buFontTx/>
            </a:pPr>
            <a:endParaRPr lang="zh-CN" altLang="en-US" sz="2000">
              <a:cs typeface="+mn-lt"/>
            </a:endParaRPr>
          </a:p>
          <a:p>
            <a:pPr>
              <a:buClrTx/>
              <a:buSzTx/>
              <a:buFontTx/>
            </a:pPr>
            <a:r>
              <a:rPr lang="zh-CN" altLang="en-US" sz="2000" b="1">
                <a:solidFill>
                  <a:srgbClr val="9C0B15"/>
                </a:solidFill>
                <a:cs typeface="+mn-lt"/>
              </a:rPr>
              <a:t>保持时间</a:t>
            </a:r>
            <a:r>
              <a:rPr lang="en-US" altLang="zh-CN" sz="2000">
                <a:cs typeface="+mn-lt"/>
              </a:rPr>
              <a:t>	</a:t>
            </a:r>
            <a:r>
              <a:rPr lang="zh-CN" altLang="en-US" sz="2000">
                <a:cs typeface="+mn-lt"/>
              </a:rPr>
              <a:t>外存能够在机器掉电后保持内容不变，</a:t>
            </a:r>
            <a:r>
              <a:rPr lang="zh-CN" altLang="en-US" sz="2000">
                <a:solidFill>
                  <a:srgbClr val="9C0B15"/>
                </a:solidFill>
                <a:cs typeface="+mn-lt"/>
              </a:rPr>
              <a:t>但这种能力并非无限的</a:t>
            </a:r>
            <a:r>
              <a:rPr lang="zh-CN" altLang="en-US" sz="2000">
                <a:cs typeface="+mn-lt"/>
              </a:rPr>
              <a:t>。</a:t>
            </a:r>
            <a:r>
              <a:rPr lang="zh-CN" altLang="en-US" sz="2000" b="1">
                <a:solidFill>
                  <a:srgbClr val="9C0B15"/>
                </a:solidFill>
                <a:cs typeface="+mn-lt"/>
              </a:rPr>
              <a:t>Retention</a:t>
            </a:r>
            <a:r>
              <a:rPr lang="en-US" altLang="zh-CN" sz="2000">
                <a:cs typeface="+mn-lt"/>
                <a:sym typeface="+mn-ea"/>
              </a:rPr>
              <a:t>	</a:t>
            </a:r>
            <a:r>
              <a:rPr lang="zh-CN" altLang="en-US" sz="2000">
                <a:cs typeface="+mn-lt"/>
                <a:sym typeface="+mn-ea"/>
              </a:rPr>
              <a:t>对于那些储存电荷的外存，</a:t>
            </a:r>
            <a:r>
              <a:rPr lang="zh-CN" altLang="en-US" sz="2000">
                <a:cs typeface="+mn-lt"/>
              </a:rPr>
              <a:t>一旦失去电力，其数据便开始退化，</a:t>
            </a:r>
            <a:r>
              <a:rPr lang="zh-CN" altLang="en-US" sz="2000" b="1">
                <a:solidFill>
                  <a:srgbClr val="9C0B15"/>
                </a:solidFill>
                <a:cs typeface="+mn-lt"/>
              </a:rPr>
              <a:t>Time</a:t>
            </a:r>
            <a:r>
              <a:rPr lang="en-US" altLang="zh-CN" sz="2000">
                <a:cs typeface="+mn-lt"/>
                <a:sym typeface="+mn-ea"/>
              </a:rPr>
              <a:t>		</a:t>
            </a:r>
            <a:r>
              <a:rPr lang="zh-CN" altLang="en-US" sz="2000">
                <a:cs typeface="+mn-lt"/>
              </a:rPr>
              <a:t>在一段时间后便无法读写。其它原理的外存往往也会由于介质</a:t>
            </a:r>
            <a:r>
              <a:rPr lang="en-US" altLang="zh-CN" sz="2000">
                <a:cs typeface="+mn-lt"/>
                <a:sym typeface="+mn-ea"/>
              </a:rPr>
              <a:t>		</a:t>
            </a:r>
            <a:r>
              <a:rPr lang="zh-CN" altLang="en-US" sz="2000">
                <a:cs typeface="+mn-lt"/>
              </a:rPr>
              <a:t>的逐渐劣化而影响数据的完整性。</a:t>
            </a:r>
            <a:endParaRPr lang="zh-CN" altLang="en-US" sz="2000">
              <a:cs typeface="+mn-lt"/>
            </a:endParaRPr>
          </a:p>
          <a:p>
            <a:pPr>
              <a:buClrTx/>
              <a:buSzTx/>
              <a:buFontTx/>
            </a:pPr>
            <a:endParaRPr lang="zh-CN" altLang="en-US" sz="2000">
              <a:cs typeface="+mn-lt"/>
            </a:endParaRPr>
          </a:p>
          <a:p>
            <a:pPr>
              <a:buClrTx/>
              <a:buSzTx/>
              <a:buFontTx/>
            </a:pPr>
            <a:r>
              <a:rPr lang="en-US" altLang="zh-CN" sz="2000">
                <a:cs typeface="+mn-lt"/>
                <a:sym typeface="+mn-ea"/>
              </a:rPr>
              <a:t>		</a:t>
            </a:r>
            <a:r>
              <a:rPr lang="zh-CN" altLang="en-US" sz="2000">
                <a:cs typeface="+mn-lt"/>
              </a:rPr>
              <a:t>准确地讲，</a:t>
            </a:r>
            <a:r>
              <a:rPr lang="zh-CN" altLang="en-US" sz="2000">
                <a:solidFill>
                  <a:srgbClr val="9C0B15"/>
                </a:solidFill>
                <a:cs typeface="+mn-lt"/>
              </a:rPr>
              <a:t>在随时间劣化的是可靠性，保持时间仅仅是可靠性</a:t>
            </a:r>
            <a:r>
              <a:rPr lang="zh-CN" altLang="en-US" sz="2000">
                <a:solidFill>
                  <a:srgbClr val="9C0B15"/>
                </a:solidFill>
                <a:cs typeface="+mn-lt"/>
                <a:sym typeface="+mn-ea"/>
              </a:rPr>
              <a:t>		</a:t>
            </a:r>
            <a:r>
              <a:rPr lang="zh-CN" altLang="en-US" sz="2000">
                <a:solidFill>
                  <a:srgbClr val="9C0B15"/>
                </a:solidFill>
                <a:cs typeface="+mn-lt"/>
              </a:rPr>
              <a:t>劣化速度的一个体现</a:t>
            </a:r>
            <a:r>
              <a:rPr lang="zh-CN" altLang="en-US" sz="2000">
                <a:cs typeface="+mn-lt"/>
              </a:rPr>
              <a:t>。当存储单元的可靠性恶化到无法靠软件</a:t>
            </a:r>
            <a:r>
              <a:rPr lang="en-US" altLang="zh-CN" sz="2000">
                <a:cs typeface="+mn-lt"/>
                <a:sym typeface="+mn-ea"/>
              </a:rPr>
              <a:t>		</a:t>
            </a:r>
            <a:r>
              <a:rPr lang="zh-CN" altLang="en-US" sz="2000">
                <a:cs typeface="+mn-lt"/>
              </a:rPr>
              <a:t>纠错来补救，保持时间也就到头了。</a:t>
            </a:r>
            <a:endParaRPr lang="zh-CN" altLang="en-US" sz="2000">
              <a:cs typeface="+mn-lt"/>
            </a:endParaRPr>
          </a:p>
          <a:p>
            <a:pPr>
              <a:buClrTx/>
              <a:buSzTx/>
              <a:buFontTx/>
            </a:pPr>
            <a:endParaRPr lang="zh-CN" altLang="en-US" sz="2000">
              <a:cs typeface="+mn-lt"/>
            </a:endParaRPr>
          </a:p>
          <a:p>
            <a:pPr>
              <a:buClrTx/>
              <a:buSzTx/>
              <a:buFontTx/>
            </a:pPr>
            <a:r>
              <a:rPr lang="en-US" altLang="zh-CN" sz="2000">
                <a:cs typeface="+mn-lt"/>
                <a:sym typeface="+mn-ea"/>
              </a:rPr>
              <a:t>		</a:t>
            </a:r>
            <a:r>
              <a:rPr lang="zh-CN" altLang="en-US" sz="2000">
                <a:cs typeface="+mn-lt"/>
              </a:rPr>
              <a:t>保持时间和可靠性在实践中受非常多因素影响，包括</a:t>
            </a:r>
            <a:r>
              <a:rPr lang="zh-CN" altLang="en-US" sz="2000">
                <a:solidFill>
                  <a:srgbClr val="9C0B15"/>
                </a:solidFill>
                <a:cs typeface="+mn-lt"/>
              </a:rPr>
              <a:t>访问的累</a:t>
            </a:r>
            <a:r>
              <a:rPr lang="zh-CN" altLang="en-US" sz="2000">
                <a:solidFill>
                  <a:srgbClr val="9C0B15"/>
                </a:solidFill>
                <a:cs typeface="+mn-lt"/>
                <a:sym typeface="+mn-ea"/>
              </a:rPr>
              <a:t>		</a:t>
            </a:r>
            <a:r>
              <a:rPr lang="zh-CN" altLang="en-US" sz="2000">
                <a:solidFill>
                  <a:srgbClr val="9C0B15"/>
                </a:solidFill>
                <a:cs typeface="+mn-lt"/>
              </a:rPr>
              <a:t>计次数、环境温度、介质工作模式</a:t>
            </a:r>
            <a:r>
              <a:rPr lang="zh-CN" altLang="en-US" sz="2000">
                <a:cs typeface="+mn-lt"/>
              </a:rPr>
              <a:t>等等。</a:t>
            </a:r>
            <a:endParaRPr lang="zh-CN" altLang="en-US" sz="2000">
              <a:cs typeface="+mn-lt"/>
            </a:endParaRPr>
          </a:p>
          <a:p>
            <a:pPr>
              <a:buClrTx/>
              <a:buSzTx/>
              <a:buFontTx/>
            </a:pPr>
            <a:endParaRPr lang="zh-CN" altLang="en-US" sz="2000">
              <a:cs typeface="+mn-lt"/>
              <a:sym typeface="+mn-ea"/>
            </a:endParaRPr>
          </a:p>
          <a:p>
            <a:pPr>
              <a:buClrTx/>
              <a:buSzTx/>
              <a:buFontTx/>
            </a:pPr>
            <a:r>
              <a:rPr lang="zh-CN" altLang="en-US" sz="2000" b="1">
                <a:solidFill>
                  <a:srgbClr val="9C0B15"/>
                </a:solidFill>
                <a:cs typeface="+mn-lt"/>
                <a:sym typeface="+mn-ea"/>
              </a:rPr>
              <a:t>可擦写性</a:t>
            </a:r>
            <a:r>
              <a:rPr lang="en-US" altLang="zh-CN" sz="2000">
                <a:cs typeface="+mn-lt"/>
                <a:sym typeface="+mn-ea"/>
              </a:rPr>
              <a:t>	</a:t>
            </a:r>
            <a:r>
              <a:rPr lang="zh-CN" altLang="en-US" sz="2000">
                <a:cs typeface="+mn-lt"/>
                <a:sym typeface="+mn-ea"/>
              </a:rPr>
              <a:t>部分外存介质如只读光盘等是</a:t>
            </a:r>
            <a:r>
              <a:rPr lang="zh-CN" altLang="en-US" sz="2000">
                <a:solidFill>
                  <a:srgbClr val="9C0B15"/>
                </a:solidFill>
                <a:cs typeface="+mn-lt"/>
                <a:sym typeface="+mn-ea"/>
              </a:rPr>
              <a:t>不能够反复擦写的</a:t>
            </a:r>
            <a:r>
              <a:rPr lang="zh-CN" altLang="en-US" sz="2000">
                <a:cs typeface="+mn-lt"/>
                <a:sym typeface="+mn-ea"/>
              </a:rPr>
              <a:t>。它们只能接</a:t>
            </a:r>
            <a:endParaRPr lang="zh-CN" altLang="en-US" sz="2000">
              <a:cs typeface="+mn-lt"/>
            </a:endParaRPr>
          </a:p>
          <a:p>
            <a:pPr>
              <a:buClrTx/>
              <a:buSzTx/>
              <a:buFontTx/>
            </a:pPr>
            <a:r>
              <a:rPr lang="zh-CN" altLang="en-US" sz="2000" b="1">
                <a:solidFill>
                  <a:srgbClr val="9C0B15"/>
                </a:solidFill>
                <a:cs typeface="+mn-lt"/>
                <a:sym typeface="+mn-ea"/>
              </a:rPr>
              <a:t>Erasability</a:t>
            </a:r>
            <a:r>
              <a:rPr lang="en-US" altLang="zh-CN" sz="2000">
                <a:cs typeface="+mn-lt"/>
                <a:sym typeface="+mn-ea"/>
              </a:rPr>
              <a:t>	</a:t>
            </a:r>
            <a:r>
              <a:rPr lang="zh-CN" altLang="en-US" sz="2000">
                <a:cs typeface="+mn-lt"/>
                <a:sym typeface="+mn-ea"/>
              </a:rPr>
              <a:t>受</a:t>
            </a:r>
            <a:r>
              <a:rPr lang="zh-CN" altLang="en-US" sz="2000">
                <a:solidFill>
                  <a:srgbClr val="9C0B15"/>
                </a:solidFill>
                <a:cs typeface="+mn-lt"/>
                <a:sym typeface="+mn-ea"/>
              </a:rPr>
              <a:t>一次写入，而后其内容便不可更改</a:t>
            </a:r>
            <a:r>
              <a:rPr lang="zh-CN" altLang="en-US" sz="2000">
                <a:cs typeface="+mn-lt"/>
                <a:sym typeface="+mn-ea"/>
              </a:rPr>
              <a:t>。当然，也存在可以反复</a:t>
            </a:r>
            <a:r>
              <a:rPr lang="en-US" altLang="zh-CN" sz="2000">
                <a:cs typeface="+mn-lt"/>
                <a:sym typeface="+mn-ea"/>
              </a:rPr>
              <a:t>		</a:t>
            </a:r>
            <a:r>
              <a:rPr lang="zh-CN" altLang="en-US" sz="2000">
                <a:cs typeface="+mn-lt"/>
                <a:sym typeface="+mn-ea"/>
              </a:rPr>
              <a:t>擦写的光盘。常见的外存如硬盘等都是可以反复擦写的。</a:t>
            </a:r>
            <a:endParaRPr lang="zh-CN" altLang="en-US" sz="2000">
              <a:cs typeface="+mn-lt"/>
              <a:sym typeface="+mn-ea"/>
            </a:endParaRPr>
          </a:p>
        </p:txBody>
      </p:sp>
    </p:spTree>
    <p:custDataLst>
      <p:tags r:id="rId2"/>
    </p:custData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3.1 元文件系统</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元文件系统</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不同的文件系统有不同的组织形式，在文件、目录等方面不一</a:t>
            </a:r>
            <a:r>
              <a:rPr lang="en-US" altLang="zh-CN" sz="2000">
                <a:sym typeface="+mn-ea"/>
              </a:rPr>
              <a:t>		</a:t>
            </a:r>
            <a:r>
              <a:rPr lang="zh-CN" altLang="en-US" sz="2000"/>
              <a:t>而足。这导致它们</a:t>
            </a:r>
            <a:r>
              <a:rPr lang="zh-CN" altLang="en-US" sz="2000">
                <a:solidFill>
                  <a:srgbClr val="9C0B15"/>
                </a:solidFill>
              </a:rPr>
              <a:t>适用于不同的介质</a:t>
            </a:r>
            <a:r>
              <a:rPr lang="zh-CN" altLang="en-US" sz="2000"/>
              <a:t>，并且</a:t>
            </a:r>
            <a:r>
              <a:rPr lang="zh-CN" altLang="en-US" sz="2000">
                <a:solidFill>
                  <a:srgbClr val="9C0B15"/>
                </a:solidFill>
              </a:rPr>
              <a:t>适合不同的应用程</a:t>
            </a:r>
            <a:r>
              <a:rPr lang="en-US" altLang="zh-CN" sz="2000">
                <a:solidFill>
                  <a:srgbClr val="9C0B15"/>
                </a:solidFill>
              </a:rPr>
              <a:t>	</a:t>
            </a:r>
            <a:r>
              <a:rPr lang="en-US" altLang="zh-CN" sz="2000">
                <a:sym typeface="+mn-ea"/>
              </a:rPr>
              <a:t>	</a:t>
            </a:r>
            <a:r>
              <a:rPr lang="zh-CN" altLang="en-US" sz="2000">
                <a:solidFill>
                  <a:srgbClr val="9C0B15"/>
                </a:solidFill>
              </a:rPr>
              <a:t>序</a:t>
            </a:r>
            <a:r>
              <a:rPr lang="zh-CN" altLang="en-US" sz="2000"/>
              <a:t>。这就使得我们需要在一个操作系统中同时使用多个或多种</a:t>
            </a:r>
            <a:r>
              <a:rPr lang="en-US" altLang="zh-CN" sz="2000">
                <a:sym typeface="+mn-ea"/>
              </a:rPr>
              <a:t>		</a:t>
            </a:r>
            <a:r>
              <a:rPr lang="zh-CN" altLang="en-US" sz="2000"/>
              <a:t>文件系统。还有一些时候，为了与其它操作系统兼容，我们</a:t>
            </a:r>
            <a:r>
              <a:rPr lang="zh-CN" altLang="en-US" sz="2000">
                <a:solidFill>
                  <a:srgbClr val="9C0B15"/>
                </a:solidFill>
              </a:rPr>
              <a:t>不</a:t>
            </a:r>
            <a:r>
              <a:rPr lang="en-US" altLang="zh-CN" sz="2000">
                <a:solidFill>
                  <a:srgbClr val="9C0B15"/>
                </a:solidFill>
              </a:rPr>
              <a:t>	</a:t>
            </a:r>
            <a:r>
              <a:rPr lang="en-US" altLang="zh-CN" sz="2000">
                <a:sym typeface="+mn-ea"/>
              </a:rPr>
              <a:t>	</a:t>
            </a:r>
            <a:r>
              <a:rPr lang="zh-CN" altLang="en-US" sz="2000">
                <a:solidFill>
                  <a:srgbClr val="9C0B15"/>
                </a:solidFill>
              </a:rPr>
              <a:t>得不在系统中支持多个文件系统</a:t>
            </a:r>
            <a:r>
              <a:rPr lang="zh-CN" altLang="en-US" sz="2000"/>
              <a:t>。要使用什么</a:t>
            </a:r>
            <a:r>
              <a:rPr lang="zh-CN" altLang="en-US" sz="2000"/>
              <a:t>手段？</a:t>
            </a:r>
            <a:endParaRPr lang="zh-CN" altLang="en-US" sz="2000"/>
          </a:p>
          <a:p>
            <a:pPr algn="l">
              <a:buClrTx/>
              <a:buSzTx/>
              <a:buFontTx/>
            </a:pPr>
            <a:r>
              <a:rPr lang="en-US" altLang="zh-CN" sz="2000">
                <a:sym typeface="+mn-ea"/>
              </a:rPr>
              <a:t>		</a:t>
            </a:r>
            <a:r>
              <a:rPr lang="zh-CN" altLang="en-US" sz="2000" b="1">
                <a:solidFill>
                  <a:srgbClr val="9C0B15"/>
                </a:solidFill>
              </a:rPr>
              <a:t>提示</a:t>
            </a:r>
            <a:r>
              <a:rPr lang="en-US" altLang="zh-CN" sz="2000"/>
              <a:t>	</a:t>
            </a:r>
            <a:r>
              <a:rPr lang="zh-CN" altLang="en-US" sz="2000"/>
              <a:t>当一个中间层不够用时</a:t>
            </a:r>
            <a:r>
              <a:rPr lang="en-US" altLang="zh-CN" sz="2000"/>
              <a:t>...</a:t>
            </a:r>
            <a:endParaRPr lang="zh-CN" altLang="en-US" sz="2000"/>
          </a:p>
          <a:p>
            <a:pPr algn="l">
              <a:buClrTx/>
              <a:buSzTx/>
              <a:buFontTx/>
            </a:pPr>
            <a:endParaRPr lang="zh-CN" altLang="en-US" sz="2000"/>
          </a:p>
          <a:p>
            <a:pPr algn="l">
              <a:buClrTx/>
              <a:buSzTx/>
              <a:buFontTx/>
            </a:pPr>
            <a:r>
              <a:rPr lang="zh-CN" altLang="en-US" sz="2000" b="1">
                <a:solidFill>
                  <a:srgbClr val="9C0B15"/>
                </a:solidFill>
              </a:rPr>
              <a:t>元文件系统</a:t>
            </a:r>
            <a:r>
              <a:rPr lang="en-US" altLang="zh-CN" sz="2000"/>
              <a:t>	</a:t>
            </a:r>
            <a:r>
              <a:rPr lang="zh-CN" altLang="en-US" sz="2000"/>
              <a:t>文件系统的文件系统，又叫</a:t>
            </a:r>
            <a:r>
              <a:rPr lang="zh-CN" altLang="en-US" sz="2000">
                <a:solidFill>
                  <a:srgbClr val="9C0B15"/>
                </a:solidFill>
              </a:rPr>
              <a:t>虚拟文件系统（</a:t>
            </a:r>
            <a:r>
              <a:rPr lang="en-US" altLang="zh-CN" sz="2000">
                <a:solidFill>
                  <a:srgbClr val="9C0B15"/>
                </a:solidFill>
              </a:rPr>
              <a:t>Virtual File System</a:t>
            </a:r>
            <a:r>
              <a:rPr lang="zh-CN" altLang="en-US" sz="2000">
                <a:solidFill>
                  <a:srgbClr val="9C0B15"/>
                </a:solidFill>
              </a:rPr>
              <a:t>，</a:t>
            </a:r>
            <a:r>
              <a:rPr lang="en-US" altLang="zh-CN" sz="2000">
                <a:sym typeface="+mn-ea"/>
              </a:rPr>
              <a:t>		</a:t>
            </a:r>
            <a:r>
              <a:rPr lang="en-US" altLang="zh-CN" sz="2000">
                <a:solidFill>
                  <a:srgbClr val="9C0B15"/>
                </a:solidFill>
              </a:rPr>
              <a:t>VFS</a:t>
            </a:r>
            <a:r>
              <a:rPr lang="zh-CN" altLang="en-US" sz="2000">
                <a:solidFill>
                  <a:srgbClr val="9C0B15"/>
                </a:solidFill>
              </a:rPr>
              <a:t>）</a:t>
            </a:r>
            <a:r>
              <a:rPr lang="zh-CN" altLang="en-US" sz="2000"/>
              <a:t>。系统中所有的文件系统的</a:t>
            </a:r>
            <a:r>
              <a:rPr lang="zh-CN" altLang="en-US" sz="2000">
                <a:solidFill>
                  <a:srgbClr val="9C0B15"/>
                </a:solidFill>
              </a:rPr>
              <a:t>根目录</a:t>
            </a:r>
            <a:r>
              <a:rPr lang="zh-CN" altLang="en-US" sz="2000"/>
              <a:t>作为一个</a:t>
            </a:r>
            <a:r>
              <a:rPr lang="zh-CN" altLang="en-US" sz="2000">
                <a:solidFill>
                  <a:srgbClr val="9C0B15"/>
                </a:solidFill>
              </a:rPr>
              <a:t>子目录</a:t>
            </a:r>
            <a:r>
              <a:rPr lang="zh-CN" altLang="en-US" sz="2000"/>
              <a:t>出现在</a:t>
            </a:r>
            <a:r>
              <a:rPr lang="en-US" altLang="zh-CN" sz="2000">
                <a:sym typeface="+mn-ea"/>
              </a:rPr>
              <a:t>		</a:t>
            </a:r>
            <a:r>
              <a:rPr lang="zh-CN" altLang="en-US" sz="2000"/>
              <a:t>这个文件系统中，这样就可以用一种统一的路径描述来访问各</a:t>
            </a:r>
            <a:r>
              <a:rPr lang="en-US" altLang="zh-CN" sz="2000">
                <a:sym typeface="+mn-ea"/>
              </a:rPr>
              <a:t>		</a:t>
            </a:r>
            <a:r>
              <a:rPr lang="zh-CN" altLang="en-US" sz="2000"/>
              <a:t>个文件系统，减轻了应用程序</a:t>
            </a:r>
            <a:r>
              <a:rPr lang="zh-CN" altLang="en-US" sz="2000"/>
              <a:t>的负担。</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en-US" altLang="zh-CN" sz="2000">
                <a:sym typeface="+mn-ea"/>
              </a:rPr>
              <a:t>		</a:t>
            </a:r>
            <a:r>
              <a:rPr lang="zh-CN" altLang="en-US" sz="2000">
                <a:solidFill>
                  <a:srgbClr val="9C0B15"/>
                </a:solidFill>
              </a:rPr>
              <a:t>VFS不是真正的文件系统，它是操作系统提供的对实际文件系统</a:t>
            </a:r>
            <a:r>
              <a:rPr lang="zh-CN" altLang="en-US" sz="2000">
                <a:solidFill>
                  <a:srgbClr val="9C0B15"/>
                </a:solidFill>
                <a:sym typeface="+mn-ea"/>
              </a:rPr>
              <a:t>		</a:t>
            </a:r>
            <a:r>
              <a:rPr lang="zh-CN" altLang="en-US" sz="2000">
                <a:solidFill>
                  <a:srgbClr val="9C0B15"/>
                </a:solidFill>
              </a:rPr>
              <a:t>的统筹和抽象。</a:t>
            </a:r>
            <a:endParaRPr lang="zh-CN" altLang="en-US" sz="2000">
              <a:solidFill>
                <a:srgbClr val="9C0B15"/>
              </a:solidFill>
            </a:endParaRPr>
          </a:p>
        </p:txBody>
      </p:sp>
      <p:grpSp>
        <p:nvGrpSpPr>
          <p:cNvPr id="28" name="组合 27"/>
          <p:cNvGrpSpPr/>
          <p:nvPr/>
        </p:nvGrpSpPr>
        <p:grpSpPr>
          <a:xfrm>
            <a:off x="2673350" y="4268470"/>
            <a:ext cx="4896485" cy="1665605"/>
            <a:chOff x="4210" y="6722"/>
            <a:chExt cx="7711" cy="2623"/>
          </a:xfrm>
        </p:grpSpPr>
        <p:sp>
          <p:nvSpPr>
            <p:cNvPr id="4" name="矩形 3"/>
            <p:cNvSpPr/>
            <p:nvPr>
              <p:custDataLst>
                <p:tags r:id="rId2"/>
              </p:custDataLst>
            </p:nvPr>
          </p:nvSpPr>
          <p:spPr>
            <a:xfrm>
              <a:off x="4210" y="7673"/>
              <a:ext cx="2812" cy="66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虚拟文件系统</a:t>
              </a:r>
              <a:endParaRPr lang="zh-CN" altLang="en-US" b="1">
                <a:solidFill>
                  <a:schemeClr val="bg1"/>
                </a:solidFill>
                <a:sym typeface="+mn-ea"/>
              </a:endParaRPr>
            </a:p>
          </p:txBody>
        </p:sp>
        <p:sp>
          <p:nvSpPr>
            <p:cNvPr id="2" name="矩形 1"/>
            <p:cNvSpPr/>
            <p:nvPr>
              <p:custDataLst>
                <p:tags r:id="rId3"/>
              </p:custDataLst>
            </p:nvPr>
          </p:nvSpPr>
          <p:spPr>
            <a:xfrm>
              <a:off x="9109" y="6722"/>
              <a:ext cx="2812" cy="46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文件系统</a:t>
              </a:r>
              <a:r>
                <a:rPr lang="en-US" altLang="zh-CN" b="1">
                  <a:solidFill>
                    <a:schemeClr val="bg1"/>
                  </a:solidFill>
                  <a:sym typeface="+mn-ea"/>
                </a:rPr>
                <a:t>1</a:t>
              </a:r>
              <a:endParaRPr lang="en-US" altLang="zh-CN" b="1">
                <a:solidFill>
                  <a:schemeClr val="bg1"/>
                </a:solidFill>
                <a:sym typeface="+mn-ea"/>
              </a:endParaRPr>
            </a:p>
          </p:txBody>
        </p:sp>
        <p:sp>
          <p:nvSpPr>
            <p:cNvPr id="5" name="矩形 4"/>
            <p:cNvSpPr/>
            <p:nvPr>
              <p:custDataLst>
                <p:tags r:id="rId4"/>
              </p:custDataLst>
            </p:nvPr>
          </p:nvSpPr>
          <p:spPr>
            <a:xfrm>
              <a:off x="9109" y="7443"/>
              <a:ext cx="2812" cy="46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文件系统</a:t>
              </a:r>
              <a:r>
                <a:rPr lang="en-US" altLang="zh-CN" b="1">
                  <a:solidFill>
                    <a:schemeClr val="bg1"/>
                  </a:solidFill>
                  <a:sym typeface="+mn-ea"/>
                </a:rPr>
                <a:t>2</a:t>
              </a:r>
              <a:endParaRPr lang="en-US" altLang="zh-CN" b="1">
                <a:solidFill>
                  <a:schemeClr val="bg1"/>
                </a:solidFill>
                <a:sym typeface="+mn-ea"/>
              </a:endParaRPr>
            </a:p>
          </p:txBody>
        </p:sp>
        <p:sp>
          <p:nvSpPr>
            <p:cNvPr id="6" name="矩形 5"/>
            <p:cNvSpPr/>
            <p:nvPr>
              <p:custDataLst>
                <p:tags r:id="rId5"/>
              </p:custDataLst>
            </p:nvPr>
          </p:nvSpPr>
          <p:spPr>
            <a:xfrm>
              <a:off x="9109" y="8164"/>
              <a:ext cx="2812" cy="46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文件系统</a:t>
              </a:r>
              <a:r>
                <a:rPr lang="en-US" altLang="zh-CN" b="1">
                  <a:solidFill>
                    <a:schemeClr val="bg1"/>
                  </a:solidFill>
                  <a:sym typeface="+mn-ea"/>
                </a:rPr>
                <a:t>3</a:t>
              </a:r>
              <a:endParaRPr lang="en-US" altLang="zh-CN" b="1">
                <a:solidFill>
                  <a:schemeClr val="bg1"/>
                </a:solidFill>
                <a:sym typeface="+mn-ea"/>
              </a:endParaRPr>
            </a:p>
          </p:txBody>
        </p:sp>
        <p:sp>
          <p:nvSpPr>
            <p:cNvPr id="7" name="矩形 6"/>
            <p:cNvSpPr/>
            <p:nvPr>
              <p:custDataLst>
                <p:tags r:id="rId6"/>
              </p:custDataLst>
            </p:nvPr>
          </p:nvSpPr>
          <p:spPr>
            <a:xfrm>
              <a:off x="9109" y="8885"/>
              <a:ext cx="2812" cy="46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文件系统</a:t>
              </a:r>
              <a:r>
                <a:rPr lang="en-US" altLang="zh-CN" b="1">
                  <a:solidFill>
                    <a:schemeClr val="bg1"/>
                  </a:solidFill>
                  <a:sym typeface="+mn-ea"/>
                </a:rPr>
                <a:t>4</a:t>
              </a:r>
              <a:endParaRPr lang="en-US" altLang="zh-CN" b="1">
                <a:solidFill>
                  <a:schemeClr val="bg1"/>
                </a:solidFill>
                <a:sym typeface="+mn-ea"/>
              </a:endParaRPr>
            </a:p>
          </p:txBody>
        </p:sp>
        <p:cxnSp>
          <p:nvCxnSpPr>
            <p:cNvPr id="109" name="直接箭头连接符 108"/>
            <p:cNvCxnSpPr>
              <a:stCxn id="4" idx="3"/>
              <a:endCxn id="2" idx="1"/>
            </p:cNvCxnSpPr>
            <p:nvPr>
              <p:custDataLst>
                <p:tags r:id="rId7"/>
              </p:custDataLst>
            </p:nvPr>
          </p:nvCxnSpPr>
          <p:spPr>
            <a:xfrm flipV="1">
              <a:off x="7022" y="6952"/>
              <a:ext cx="2087" cy="105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4" idx="3"/>
              <a:endCxn id="5" idx="1"/>
            </p:cNvCxnSpPr>
            <p:nvPr>
              <p:custDataLst>
                <p:tags r:id="rId8"/>
              </p:custDataLst>
            </p:nvPr>
          </p:nvCxnSpPr>
          <p:spPr>
            <a:xfrm flipV="1">
              <a:off x="7022" y="7673"/>
              <a:ext cx="2087" cy="334"/>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4" idx="3"/>
              <a:endCxn id="6" idx="1"/>
            </p:cNvCxnSpPr>
            <p:nvPr>
              <p:custDataLst>
                <p:tags r:id="rId9"/>
              </p:custDataLst>
            </p:nvPr>
          </p:nvCxnSpPr>
          <p:spPr>
            <a:xfrm>
              <a:off x="7022" y="8007"/>
              <a:ext cx="2087" cy="387"/>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4" idx="3"/>
              <a:endCxn id="7" idx="1"/>
            </p:cNvCxnSpPr>
            <p:nvPr>
              <p:custDataLst>
                <p:tags r:id="rId10"/>
              </p:custDataLst>
            </p:nvPr>
          </p:nvCxnSpPr>
          <p:spPr>
            <a:xfrm>
              <a:off x="7022" y="8007"/>
              <a:ext cx="2087" cy="1108"/>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1"/>
    </p:custDataLst>
  </p:cSld>
  <p:clrMapOvr>
    <a:overrideClrMapping bg1="lt1" tx1="dk1" bg2="lt2" tx2="dk2" accent1="accent1" accent2="accent2" accent3="accent3" accent4="accent4" accent5="accent5" accent6="accent6" hlink="hlink" folHlink="folHlink"/>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3.1 元文件系统</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元文件系统：盘符法与</a:t>
            </a:r>
            <a:r>
              <a:rPr lang="zh-CN" altLang="en-US" sz="2000" b="1">
                <a:solidFill>
                  <a:srgbClr val="9C0B15"/>
                </a:solidFill>
              </a:rPr>
              <a:t>路径法</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盘符法</a:t>
            </a:r>
            <a:r>
              <a:rPr lang="en-US" altLang="zh-CN" sz="2000"/>
              <a:t>		</a:t>
            </a:r>
            <a:r>
              <a:rPr lang="zh-CN" altLang="en-US" sz="2000">
                <a:solidFill>
                  <a:srgbClr val="9C0B15"/>
                </a:solidFill>
              </a:rPr>
              <a:t>仅允许将代表具体文件系统的子目录挂载在虚拟文件系统的根</a:t>
            </a:r>
            <a:r>
              <a:rPr lang="zh-CN" altLang="en-US" sz="2000">
                <a:solidFill>
                  <a:srgbClr val="9C0B15"/>
                </a:solidFill>
                <a:sym typeface="+mn-ea"/>
              </a:rPr>
              <a:t>		</a:t>
            </a:r>
            <a:r>
              <a:rPr lang="zh-CN" altLang="en-US" sz="2000">
                <a:solidFill>
                  <a:srgbClr val="9C0B15"/>
                </a:solidFill>
              </a:rPr>
              <a:t>目录下</a:t>
            </a:r>
            <a:r>
              <a:rPr lang="zh-CN" altLang="en-US" sz="2000"/>
              <a:t>，并且赋予不同文件系统</a:t>
            </a:r>
            <a:r>
              <a:rPr lang="zh-CN" altLang="en-US" sz="2000">
                <a:solidFill>
                  <a:srgbClr val="9C0B15"/>
                </a:solidFill>
              </a:rPr>
              <a:t>独立的标志</a:t>
            </a:r>
            <a:r>
              <a:rPr lang="zh-CN" altLang="en-US" sz="2000"/>
              <a:t>。这就是</a:t>
            </a:r>
            <a:r>
              <a:rPr lang="en-US" altLang="zh-CN" sz="2000"/>
              <a:t>Windows</a:t>
            </a:r>
            <a:r>
              <a:rPr lang="zh-CN" altLang="en-US" sz="2000"/>
              <a:t>的</a:t>
            </a:r>
            <a:r>
              <a:rPr lang="en-US" altLang="zh-CN" sz="2000">
                <a:sym typeface="+mn-ea"/>
              </a:rPr>
              <a:t>		</a:t>
            </a:r>
            <a:r>
              <a:rPr lang="zh-CN" altLang="en-US" sz="2000">
                <a:solidFill>
                  <a:srgbClr val="9C0B15"/>
                </a:solidFill>
              </a:rPr>
              <a:t>盘符</a:t>
            </a:r>
            <a:r>
              <a:rPr lang="zh-CN" altLang="en-US" sz="2000"/>
              <a:t>机制。</a:t>
            </a:r>
            <a:endParaRPr lang="zh-CN" altLang="en-US" sz="2000"/>
          </a:p>
          <a:p>
            <a:pPr algn="l">
              <a:buClrTx/>
              <a:buSzTx/>
              <a:buFontTx/>
            </a:pPr>
            <a:endParaRPr lang="zh-CN" altLang="en-US" sz="2000">
              <a:solidFill>
                <a:srgbClr val="9C0B15"/>
              </a:solidFill>
            </a:endParaRPr>
          </a:p>
          <a:p>
            <a:pPr algn="l">
              <a:buClrTx/>
              <a:buSzTx/>
              <a:buFontTx/>
            </a:pPr>
            <a:endParaRPr lang="zh-CN" altLang="en-US" sz="2000">
              <a:solidFill>
                <a:srgbClr val="9C0B15"/>
              </a:solidFill>
            </a:endParaRPr>
          </a:p>
          <a:p>
            <a:pPr algn="l">
              <a:buClrTx/>
              <a:buSzTx/>
              <a:buFontTx/>
            </a:pPr>
            <a:endParaRPr lang="zh-CN" altLang="en-US" sz="2000">
              <a:solidFill>
                <a:srgbClr val="9C0B15"/>
              </a:solidFill>
            </a:endParaRPr>
          </a:p>
          <a:p>
            <a:pPr algn="l">
              <a:buClrTx/>
              <a:buSzTx/>
              <a:buFontTx/>
            </a:pPr>
            <a:endParaRPr lang="zh-CN" altLang="en-US" sz="2000">
              <a:solidFill>
                <a:srgbClr val="9C0B15"/>
              </a:solidFill>
            </a:endParaRPr>
          </a:p>
          <a:p>
            <a:pPr algn="l">
              <a:buClrTx/>
              <a:buSzTx/>
              <a:buFontTx/>
            </a:pPr>
            <a:endParaRPr lang="zh-CN" altLang="en-US" sz="2000">
              <a:solidFill>
                <a:srgbClr val="9C0B15"/>
              </a:solidFill>
            </a:endParaRPr>
          </a:p>
          <a:p>
            <a:pPr algn="l">
              <a:buClrTx/>
              <a:buSzTx/>
              <a:buFontTx/>
            </a:pPr>
            <a:endParaRPr lang="zh-CN" altLang="en-US" sz="2000">
              <a:solidFill>
                <a:srgbClr val="9C0B15"/>
              </a:solidFill>
            </a:endParaRPr>
          </a:p>
          <a:p>
            <a:pPr algn="l">
              <a:buClrTx/>
              <a:buSzTx/>
              <a:buFontTx/>
            </a:pPr>
            <a:r>
              <a:rPr lang="zh-CN" altLang="en-US" sz="2000" b="1">
                <a:solidFill>
                  <a:srgbClr val="9C0B15"/>
                </a:solidFill>
              </a:rPr>
              <a:t>路径法</a:t>
            </a:r>
            <a:r>
              <a:rPr lang="en-US" altLang="zh-CN" sz="2000">
                <a:solidFill>
                  <a:srgbClr val="9C0B15"/>
                </a:solidFill>
              </a:rPr>
              <a:t>		</a:t>
            </a:r>
            <a:r>
              <a:rPr lang="zh-CN" altLang="en-US" sz="2000">
                <a:solidFill>
                  <a:srgbClr val="9C0B15"/>
                </a:solidFill>
              </a:rPr>
              <a:t>允许将任何一个文件系统的任何子目录挂载到任何文件系统的</a:t>
            </a:r>
            <a:r>
              <a:rPr lang="en-US" altLang="zh-CN" sz="2000">
                <a:solidFill>
                  <a:srgbClr val="9C0B15"/>
                </a:solidFill>
                <a:sym typeface="+mn-ea"/>
              </a:rPr>
              <a:t>		</a:t>
            </a:r>
            <a:r>
              <a:rPr lang="zh-CN" altLang="en-US" sz="2000">
                <a:solidFill>
                  <a:srgbClr val="9C0B15"/>
                </a:solidFill>
              </a:rPr>
              <a:t>任何子目录下</a:t>
            </a:r>
            <a:r>
              <a:rPr lang="zh-CN" altLang="en-US" sz="2000"/>
              <a:t>，并且一个文件系统</a:t>
            </a:r>
            <a:r>
              <a:rPr lang="zh-CN" altLang="en-US" sz="2000"/>
              <a:t>及其子目录可以挂载多次。</a:t>
            </a:r>
            <a:endParaRPr lang="zh-CN" altLang="en-US" sz="2000">
              <a:solidFill>
                <a:srgbClr val="9C0B15"/>
              </a:solidFill>
            </a:endParaRPr>
          </a:p>
          <a:p>
            <a:pPr algn="l">
              <a:buClrTx/>
              <a:buSzTx/>
              <a:buFontTx/>
            </a:pPr>
            <a:endParaRPr lang="zh-CN" altLang="en-US" sz="2000">
              <a:solidFill>
                <a:srgbClr val="9C0B15"/>
              </a:solidFill>
            </a:endParaRPr>
          </a:p>
          <a:p>
            <a:pPr algn="l">
              <a:buClrTx/>
              <a:buSzTx/>
              <a:buFontTx/>
            </a:pPr>
            <a:endParaRPr lang="zh-CN" altLang="en-US" sz="2000">
              <a:solidFill>
                <a:srgbClr val="9C0B15"/>
              </a:solidFill>
            </a:endParaRPr>
          </a:p>
          <a:p>
            <a:pPr algn="l">
              <a:buClrTx/>
              <a:buSzTx/>
              <a:buFontTx/>
            </a:pPr>
            <a:endParaRPr lang="zh-CN" altLang="en-US" sz="2000">
              <a:solidFill>
                <a:srgbClr val="9C0B15"/>
              </a:solidFill>
            </a:endParaRPr>
          </a:p>
          <a:p>
            <a:pPr algn="l">
              <a:buClrTx/>
              <a:buSzTx/>
              <a:buFontTx/>
            </a:pPr>
            <a:endParaRPr lang="zh-CN" altLang="en-US" sz="2000">
              <a:solidFill>
                <a:srgbClr val="9C0B15"/>
              </a:solidFill>
            </a:endParaRPr>
          </a:p>
          <a:p>
            <a:pPr algn="l">
              <a:buClrTx/>
              <a:buSzTx/>
              <a:buFontTx/>
            </a:pPr>
            <a:endParaRPr lang="zh-CN" altLang="en-US" sz="2000">
              <a:solidFill>
                <a:srgbClr val="9C0B15"/>
              </a:solidFill>
            </a:endParaRPr>
          </a:p>
          <a:p>
            <a:pPr algn="l">
              <a:buClrTx/>
              <a:buSzTx/>
              <a:buFontTx/>
            </a:pPr>
            <a:endParaRPr lang="zh-CN" altLang="en-US" sz="2000">
              <a:solidFill>
                <a:srgbClr val="9C0B15"/>
              </a:solidFill>
            </a:endParaRPr>
          </a:p>
          <a:p>
            <a:pPr algn="l">
              <a:buClrTx/>
              <a:buSzTx/>
              <a:buFontTx/>
            </a:pPr>
            <a:r>
              <a:rPr lang="zh-CN" altLang="en-US" sz="2000" b="1">
                <a:solidFill>
                  <a:srgbClr val="9C0B15"/>
                </a:solidFill>
              </a:rPr>
              <a:t>问题</a:t>
            </a:r>
            <a:r>
              <a:rPr lang="en-US" altLang="zh-CN" sz="2000">
                <a:solidFill>
                  <a:srgbClr val="9C0B15"/>
                </a:solidFill>
              </a:rPr>
              <a:t>		</a:t>
            </a:r>
            <a:r>
              <a:rPr lang="zh-CN" altLang="en-US" sz="2000"/>
              <a:t>（1</a:t>
            </a:r>
            <a:r>
              <a:rPr lang="zh-CN" altLang="en-US" sz="2000">
                <a:sym typeface="+mn-ea"/>
              </a:rPr>
              <a:t>）为什么Windows惯用</a:t>
            </a:r>
            <a:r>
              <a:rPr lang="zh-CN" altLang="en-US" sz="2000"/>
              <a:t>前者，而Linux惯用后者？</a:t>
            </a:r>
            <a:endParaRPr lang="zh-CN" altLang="en-US" sz="2000"/>
          </a:p>
          <a:p>
            <a:pPr algn="l">
              <a:buClrTx/>
              <a:buSzTx/>
              <a:buFontTx/>
            </a:pPr>
            <a:r>
              <a:rPr lang="en-US" altLang="zh-CN" sz="2000">
                <a:solidFill>
                  <a:srgbClr val="9C0B15"/>
                </a:solidFill>
                <a:sym typeface="+mn-ea"/>
              </a:rPr>
              <a:t>		</a:t>
            </a:r>
            <a:r>
              <a:rPr lang="zh-CN" altLang="en-US" sz="2000"/>
              <a:t>（2）挂载与硬链接和软链接有何不同？它们</a:t>
            </a:r>
            <a:r>
              <a:rPr lang="zh-CN" altLang="en-US" sz="2000"/>
              <a:t>都可以递归吗？</a:t>
            </a:r>
            <a:endParaRPr lang="zh-CN" altLang="en-US" sz="2000"/>
          </a:p>
        </p:txBody>
      </p:sp>
      <p:grpSp>
        <p:nvGrpSpPr>
          <p:cNvPr id="28" name="组合 27"/>
          <p:cNvGrpSpPr/>
          <p:nvPr/>
        </p:nvGrpSpPr>
        <p:grpSpPr>
          <a:xfrm>
            <a:off x="2571115" y="1696720"/>
            <a:ext cx="4896485" cy="1665605"/>
            <a:chOff x="4210" y="6722"/>
            <a:chExt cx="7711" cy="2623"/>
          </a:xfrm>
        </p:grpSpPr>
        <p:sp>
          <p:nvSpPr>
            <p:cNvPr id="4" name="矩形 3"/>
            <p:cNvSpPr/>
            <p:nvPr>
              <p:custDataLst>
                <p:tags r:id="rId2"/>
              </p:custDataLst>
            </p:nvPr>
          </p:nvSpPr>
          <p:spPr>
            <a:xfrm>
              <a:off x="4210" y="7673"/>
              <a:ext cx="2812" cy="66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虚拟文件系统</a:t>
              </a:r>
              <a:endParaRPr lang="zh-CN" altLang="en-US" b="1">
                <a:solidFill>
                  <a:schemeClr val="bg1"/>
                </a:solidFill>
                <a:sym typeface="+mn-ea"/>
              </a:endParaRPr>
            </a:p>
          </p:txBody>
        </p:sp>
        <p:sp>
          <p:nvSpPr>
            <p:cNvPr id="2" name="矩形 1"/>
            <p:cNvSpPr/>
            <p:nvPr>
              <p:custDataLst>
                <p:tags r:id="rId3"/>
              </p:custDataLst>
            </p:nvPr>
          </p:nvSpPr>
          <p:spPr>
            <a:xfrm>
              <a:off x="9109" y="6722"/>
              <a:ext cx="2812" cy="46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C: </a:t>
              </a:r>
              <a:r>
                <a:rPr lang="zh-CN" altLang="en-US" b="1">
                  <a:solidFill>
                    <a:schemeClr val="bg1"/>
                  </a:solidFill>
                  <a:sym typeface="+mn-ea"/>
                </a:rPr>
                <a:t>文件系统</a:t>
              </a:r>
              <a:r>
                <a:rPr lang="en-US" altLang="zh-CN" b="1">
                  <a:solidFill>
                    <a:schemeClr val="bg1"/>
                  </a:solidFill>
                  <a:sym typeface="+mn-ea"/>
                </a:rPr>
                <a:t>1</a:t>
              </a:r>
              <a:endParaRPr lang="en-US" altLang="zh-CN" b="1">
                <a:solidFill>
                  <a:schemeClr val="bg1"/>
                </a:solidFill>
                <a:sym typeface="+mn-ea"/>
              </a:endParaRPr>
            </a:p>
          </p:txBody>
        </p:sp>
        <p:sp>
          <p:nvSpPr>
            <p:cNvPr id="5" name="矩形 4"/>
            <p:cNvSpPr/>
            <p:nvPr>
              <p:custDataLst>
                <p:tags r:id="rId4"/>
              </p:custDataLst>
            </p:nvPr>
          </p:nvSpPr>
          <p:spPr>
            <a:xfrm>
              <a:off x="9109" y="7443"/>
              <a:ext cx="2812" cy="46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D: </a:t>
              </a:r>
              <a:r>
                <a:rPr lang="zh-CN" altLang="en-US" b="1">
                  <a:solidFill>
                    <a:schemeClr val="bg1"/>
                  </a:solidFill>
                  <a:sym typeface="+mn-ea"/>
                </a:rPr>
                <a:t>文件系统</a:t>
              </a:r>
              <a:r>
                <a:rPr lang="en-US" altLang="zh-CN" b="1">
                  <a:solidFill>
                    <a:schemeClr val="bg1"/>
                  </a:solidFill>
                  <a:sym typeface="+mn-ea"/>
                </a:rPr>
                <a:t>2</a:t>
              </a:r>
              <a:endParaRPr lang="en-US" altLang="zh-CN" b="1">
                <a:solidFill>
                  <a:schemeClr val="bg1"/>
                </a:solidFill>
                <a:sym typeface="+mn-ea"/>
              </a:endParaRPr>
            </a:p>
          </p:txBody>
        </p:sp>
        <p:sp>
          <p:nvSpPr>
            <p:cNvPr id="6" name="矩形 5"/>
            <p:cNvSpPr/>
            <p:nvPr>
              <p:custDataLst>
                <p:tags r:id="rId5"/>
              </p:custDataLst>
            </p:nvPr>
          </p:nvSpPr>
          <p:spPr>
            <a:xfrm>
              <a:off x="9109" y="8164"/>
              <a:ext cx="2812" cy="46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E: </a:t>
              </a:r>
              <a:r>
                <a:rPr lang="zh-CN" altLang="en-US" b="1">
                  <a:solidFill>
                    <a:schemeClr val="bg1"/>
                  </a:solidFill>
                  <a:sym typeface="+mn-ea"/>
                </a:rPr>
                <a:t>文件系统</a:t>
              </a:r>
              <a:r>
                <a:rPr lang="en-US" altLang="zh-CN" b="1">
                  <a:solidFill>
                    <a:schemeClr val="bg1"/>
                  </a:solidFill>
                  <a:sym typeface="+mn-ea"/>
                </a:rPr>
                <a:t>3</a:t>
              </a:r>
              <a:endParaRPr lang="en-US" altLang="zh-CN" b="1">
                <a:solidFill>
                  <a:schemeClr val="bg1"/>
                </a:solidFill>
                <a:sym typeface="+mn-ea"/>
              </a:endParaRPr>
            </a:p>
          </p:txBody>
        </p:sp>
        <p:sp>
          <p:nvSpPr>
            <p:cNvPr id="7" name="矩形 6"/>
            <p:cNvSpPr/>
            <p:nvPr>
              <p:custDataLst>
                <p:tags r:id="rId6"/>
              </p:custDataLst>
            </p:nvPr>
          </p:nvSpPr>
          <p:spPr>
            <a:xfrm>
              <a:off x="9109" y="8885"/>
              <a:ext cx="2812" cy="46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F: </a:t>
              </a:r>
              <a:r>
                <a:rPr lang="zh-CN" altLang="en-US" b="1">
                  <a:solidFill>
                    <a:schemeClr val="bg1"/>
                  </a:solidFill>
                  <a:sym typeface="+mn-ea"/>
                </a:rPr>
                <a:t>文件系统</a:t>
              </a:r>
              <a:r>
                <a:rPr lang="en-US" altLang="zh-CN" b="1">
                  <a:solidFill>
                    <a:schemeClr val="bg1"/>
                  </a:solidFill>
                  <a:sym typeface="+mn-ea"/>
                </a:rPr>
                <a:t>4</a:t>
              </a:r>
              <a:endParaRPr lang="en-US" altLang="zh-CN" b="1">
                <a:solidFill>
                  <a:schemeClr val="bg1"/>
                </a:solidFill>
                <a:sym typeface="+mn-ea"/>
              </a:endParaRPr>
            </a:p>
          </p:txBody>
        </p:sp>
        <p:cxnSp>
          <p:nvCxnSpPr>
            <p:cNvPr id="109" name="直接箭头连接符 108"/>
            <p:cNvCxnSpPr>
              <a:stCxn id="4" idx="3"/>
              <a:endCxn id="2" idx="1"/>
            </p:cNvCxnSpPr>
            <p:nvPr>
              <p:custDataLst>
                <p:tags r:id="rId7"/>
              </p:custDataLst>
            </p:nvPr>
          </p:nvCxnSpPr>
          <p:spPr>
            <a:xfrm flipV="1">
              <a:off x="7022" y="6952"/>
              <a:ext cx="2087" cy="105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4" idx="3"/>
              <a:endCxn id="5" idx="1"/>
            </p:cNvCxnSpPr>
            <p:nvPr>
              <p:custDataLst>
                <p:tags r:id="rId8"/>
              </p:custDataLst>
            </p:nvPr>
          </p:nvCxnSpPr>
          <p:spPr>
            <a:xfrm flipV="1">
              <a:off x="7022" y="7673"/>
              <a:ext cx="2087" cy="334"/>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4" idx="3"/>
              <a:endCxn id="6" idx="1"/>
            </p:cNvCxnSpPr>
            <p:nvPr>
              <p:custDataLst>
                <p:tags r:id="rId9"/>
              </p:custDataLst>
            </p:nvPr>
          </p:nvCxnSpPr>
          <p:spPr>
            <a:xfrm>
              <a:off x="7022" y="8007"/>
              <a:ext cx="2087" cy="387"/>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4" idx="3"/>
              <a:endCxn id="7" idx="1"/>
            </p:cNvCxnSpPr>
            <p:nvPr>
              <p:custDataLst>
                <p:tags r:id="rId10"/>
              </p:custDataLst>
            </p:nvPr>
          </p:nvCxnSpPr>
          <p:spPr>
            <a:xfrm>
              <a:off x="7022" y="8007"/>
              <a:ext cx="2087" cy="1108"/>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grpSp>
      <p:sp>
        <p:nvSpPr>
          <p:cNvPr id="9" name="矩形 8"/>
          <p:cNvSpPr/>
          <p:nvPr>
            <p:custDataLst>
              <p:tags r:id="rId11"/>
            </p:custDataLst>
          </p:nvPr>
        </p:nvSpPr>
        <p:spPr>
          <a:xfrm>
            <a:off x="785495" y="4817745"/>
            <a:ext cx="1785620" cy="424180"/>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虚拟文件系统</a:t>
            </a:r>
            <a:endParaRPr lang="zh-CN" altLang="en-US" b="1">
              <a:solidFill>
                <a:schemeClr val="bg1"/>
              </a:solidFill>
              <a:sym typeface="+mn-ea"/>
            </a:endParaRPr>
          </a:p>
        </p:txBody>
      </p:sp>
      <p:sp>
        <p:nvSpPr>
          <p:cNvPr id="15" name="矩形 14"/>
          <p:cNvSpPr/>
          <p:nvPr>
            <p:custDataLst>
              <p:tags r:id="rId12"/>
            </p:custDataLst>
          </p:nvPr>
        </p:nvSpPr>
        <p:spPr>
          <a:xfrm>
            <a:off x="3216275" y="4359910"/>
            <a:ext cx="2224405" cy="29210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文件系统</a:t>
            </a:r>
            <a:r>
              <a:rPr lang="en-US" altLang="zh-CN" b="1">
                <a:solidFill>
                  <a:schemeClr val="bg1"/>
                </a:solidFill>
                <a:sym typeface="+mn-ea"/>
              </a:rPr>
              <a:t>1/Folder1</a:t>
            </a:r>
            <a:endParaRPr lang="en-US" altLang="zh-CN" b="1">
              <a:solidFill>
                <a:schemeClr val="bg1"/>
              </a:solidFill>
              <a:sym typeface="+mn-ea"/>
            </a:endParaRPr>
          </a:p>
        </p:txBody>
      </p:sp>
      <p:sp>
        <p:nvSpPr>
          <p:cNvPr id="60" name="矩形 59"/>
          <p:cNvSpPr/>
          <p:nvPr>
            <p:custDataLst>
              <p:tags r:id="rId13"/>
            </p:custDataLst>
          </p:nvPr>
        </p:nvSpPr>
        <p:spPr>
          <a:xfrm>
            <a:off x="6025515" y="4359910"/>
            <a:ext cx="2963545" cy="29210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文件系统</a:t>
            </a:r>
            <a:r>
              <a:rPr lang="en-US" altLang="zh-CN" b="1">
                <a:solidFill>
                  <a:schemeClr val="bg1"/>
                </a:solidFill>
                <a:sym typeface="+mn-ea"/>
              </a:rPr>
              <a:t>2/Folder2/Folder3</a:t>
            </a:r>
            <a:endParaRPr lang="zh-CN" altLang="en-US" b="1">
              <a:solidFill>
                <a:schemeClr val="bg1"/>
              </a:solidFill>
              <a:sym typeface="+mn-ea"/>
            </a:endParaRPr>
          </a:p>
        </p:txBody>
      </p:sp>
      <p:sp>
        <p:nvSpPr>
          <p:cNvPr id="61" name="矩形 60"/>
          <p:cNvSpPr/>
          <p:nvPr>
            <p:custDataLst>
              <p:tags r:id="rId14"/>
            </p:custDataLst>
          </p:nvPr>
        </p:nvSpPr>
        <p:spPr>
          <a:xfrm>
            <a:off x="3216275" y="5400675"/>
            <a:ext cx="2224405" cy="29210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文件系统</a:t>
            </a:r>
            <a:r>
              <a:rPr lang="en-US" altLang="zh-CN" b="1">
                <a:solidFill>
                  <a:schemeClr val="bg1"/>
                </a:solidFill>
                <a:sym typeface="+mn-ea"/>
              </a:rPr>
              <a:t>1/Folder3</a:t>
            </a:r>
            <a:endParaRPr lang="zh-CN" altLang="en-US" b="1">
              <a:solidFill>
                <a:schemeClr val="bg1"/>
              </a:solidFill>
              <a:sym typeface="+mn-ea"/>
            </a:endParaRPr>
          </a:p>
        </p:txBody>
      </p:sp>
      <p:sp>
        <p:nvSpPr>
          <p:cNvPr id="62" name="矩形 61"/>
          <p:cNvSpPr/>
          <p:nvPr>
            <p:custDataLst>
              <p:tags r:id="rId15"/>
            </p:custDataLst>
          </p:nvPr>
        </p:nvSpPr>
        <p:spPr>
          <a:xfrm>
            <a:off x="6025515" y="4883785"/>
            <a:ext cx="2963545" cy="29210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文件系统</a:t>
            </a:r>
            <a:r>
              <a:rPr lang="en-US" altLang="zh-CN" b="1">
                <a:solidFill>
                  <a:schemeClr val="bg1"/>
                </a:solidFill>
                <a:sym typeface="+mn-ea"/>
              </a:rPr>
              <a:t>3</a:t>
            </a:r>
            <a:endParaRPr lang="en-US" altLang="zh-CN" b="1">
              <a:solidFill>
                <a:schemeClr val="bg1"/>
              </a:solidFill>
              <a:sym typeface="+mn-ea"/>
            </a:endParaRPr>
          </a:p>
        </p:txBody>
      </p:sp>
      <p:cxnSp>
        <p:nvCxnSpPr>
          <p:cNvPr id="63" name="直接箭头连接符 62"/>
          <p:cNvCxnSpPr>
            <a:stCxn id="9" idx="3"/>
            <a:endCxn id="15" idx="1"/>
          </p:cNvCxnSpPr>
          <p:nvPr>
            <p:custDataLst>
              <p:tags r:id="rId16"/>
            </p:custDataLst>
          </p:nvPr>
        </p:nvCxnSpPr>
        <p:spPr>
          <a:xfrm flipV="1">
            <a:off x="2571115" y="4505960"/>
            <a:ext cx="645160" cy="52387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15" idx="3"/>
            <a:endCxn id="60" idx="1"/>
          </p:cNvCxnSpPr>
          <p:nvPr>
            <p:custDataLst>
              <p:tags r:id="rId17"/>
            </p:custDataLst>
          </p:nvPr>
        </p:nvCxnSpPr>
        <p:spPr>
          <a:xfrm>
            <a:off x="5440680" y="4505960"/>
            <a:ext cx="584835"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9" idx="3"/>
            <a:endCxn id="67" idx="1"/>
          </p:cNvCxnSpPr>
          <p:nvPr>
            <p:custDataLst>
              <p:tags r:id="rId18"/>
            </p:custDataLst>
          </p:nvPr>
        </p:nvCxnSpPr>
        <p:spPr>
          <a:xfrm>
            <a:off x="2571115" y="5029835"/>
            <a:ext cx="645160"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66"/>
          <p:cNvSpPr/>
          <p:nvPr>
            <p:custDataLst>
              <p:tags r:id="rId19"/>
            </p:custDataLst>
          </p:nvPr>
        </p:nvSpPr>
        <p:spPr>
          <a:xfrm>
            <a:off x="3216275" y="4883785"/>
            <a:ext cx="2224405" cy="29210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文件系统</a:t>
            </a:r>
            <a:r>
              <a:rPr lang="en-US" altLang="zh-CN" b="1">
                <a:solidFill>
                  <a:schemeClr val="bg1"/>
                </a:solidFill>
                <a:sym typeface="+mn-ea"/>
              </a:rPr>
              <a:t>1/Folder2</a:t>
            </a:r>
            <a:endParaRPr lang="en-US" altLang="zh-CN" b="1">
              <a:solidFill>
                <a:schemeClr val="bg1"/>
              </a:solidFill>
              <a:sym typeface="+mn-ea"/>
            </a:endParaRPr>
          </a:p>
        </p:txBody>
      </p:sp>
      <p:cxnSp>
        <p:nvCxnSpPr>
          <p:cNvPr id="68" name="直接箭头连接符 67"/>
          <p:cNvCxnSpPr/>
          <p:nvPr>
            <p:custDataLst>
              <p:tags r:id="rId20"/>
            </p:custDataLst>
          </p:nvPr>
        </p:nvCxnSpPr>
        <p:spPr>
          <a:xfrm>
            <a:off x="5440680" y="5029835"/>
            <a:ext cx="584835"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9" idx="3"/>
            <a:endCxn id="61" idx="1"/>
          </p:cNvCxnSpPr>
          <p:nvPr>
            <p:custDataLst>
              <p:tags r:id="rId21"/>
            </p:custDataLst>
          </p:nvPr>
        </p:nvCxnSpPr>
        <p:spPr>
          <a:xfrm>
            <a:off x="2571115" y="5029835"/>
            <a:ext cx="645160" cy="51689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69"/>
          <p:cNvSpPr/>
          <p:nvPr>
            <p:custDataLst>
              <p:tags r:id="rId22"/>
            </p:custDataLst>
          </p:nvPr>
        </p:nvSpPr>
        <p:spPr>
          <a:xfrm>
            <a:off x="6025515" y="5400675"/>
            <a:ext cx="2963545" cy="29210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文件系统</a:t>
            </a:r>
            <a:r>
              <a:rPr lang="en-US" altLang="zh-CN" b="1">
                <a:solidFill>
                  <a:schemeClr val="bg1"/>
                </a:solidFill>
                <a:sym typeface="+mn-ea"/>
              </a:rPr>
              <a:t>4</a:t>
            </a:r>
            <a:endParaRPr lang="en-US" altLang="zh-CN" b="1">
              <a:solidFill>
                <a:schemeClr val="bg1"/>
              </a:solidFill>
              <a:sym typeface="+mn-ea"/>
            </a:endParaRPr>
          </a:p>
        </p:txBody>
      </p:sp>
      <p:cxnSp>
        <p:nvCxnSpPr>
          <p:cNvPr id="71" name="直接箭头连接符 70"/>
          <p:cNvCxnSpPr/>
          <p:nvPr>
            <p:custDataLst>
              <p:tags r:id="rId23"/>
            </p:custDataLst>
          </p:nvPr>
        </p:nvCxnSpPr>
        <p:spPr>
          <a:xfrm>
            <a:off x="5440680" y="5546725"/>
            <a:ext cx="584835"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Tree>
    <p:custDataLst>
      <p:tags r:id="rId24"/>
    </p:custDataLst>
  </p:cSld>
  <p:clrMapOvr>
    <a:overrideClrMapping bg1="lt1" tx1="dk1" bg2="lt2" tx2="dk2" accent1="accent1" accent2="accent2" accent3="accent3" accent4="accent4" accent5="accent5" accent6="accent6" hlink="hlink" folHlink="folHlink"/>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3.2 文件权限管理</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文件权限管理</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文件系统上有很多文件，其中一些可能保存着敏感信息，如密码、隐私</a:t>
            </a:r>
            <a:r>
              <a:rPr lang="en-US" altLang="zh-CN" sz="2000">
                <a:sym typeface="+mn-ea"/>
              </a:rPr>
              <a:t>	</a:t>
            </a:r>
            <a:r>
              <a:rPr lang="zh-CN" altLang="en-US" sz="2000"/>
              <a:t>等。如何控制不同进程对它们的访问权限？</a:t>
            </a:r>
            <a:endParaRPr lang="zh-CN" altLang="en-US" sz="2000"/>
          </a:p>
          <a:p>
            <a:pPr algn="l">
              <a:buClrTx/>
              <a:buSzTx/>
              <a:buFontTx/>
            </a:pPr>
            <a:endParaRPr lang="en-US" altLang="zh-CN" sz="2000"/>
          </a:p>
          <a:p>
            <a:pPr algn="l">
              <a:buClrTx/>
              <a:buSzTx/>
              <a:buFontTx/>
            </a:pPr>
            <a:r>
              <a:rPr lang="zh-CN" altLang="en-US" sz="2000" b="1">
                <a:solidFill>
                  <a:srgbClr val="9C0B15"/>
                </a:solidFill>
              </a:rPr>
              <a:t>访问控制矩阵	Access Control Matrix，</a:t>
            </a:r>
            <a:r>
              <a:rPr lang="en-US" altLang="zh-CN" sz="2000" b="1">
                <a:solidFill>
                  <a:srgbClr val="9C0B15"/>
                </a:solidFill>
              </a:rPr>
              <a:t>ACM</a:t>
            </a:r>
            <a:endParaRPr lang="zh-CN" altLang="en-US" sz="2000" b="1">
              <a:solidFill>
                <a:srgbClr val="9C0B15"/>
              </a:solidFill>
            </a:endParaRPr>
          </a:p>
          <a:p>
            <a:pPr algn="l">
              <a:buClrTx/>
              <a:buSzTx/>
              <a:buFontTx/>
            </a:pPr>
            <a:r>
              <a:rPr lang="en-US" altLang="zh-CN" sz="2000">
                <a:sym typeface="+mn-ea"/>
              </a:rPr>
              <a:t>	</a:t>
            </a:r>
            <a:r>
              <a:rPr lang="zh-CN" altLang="en-US" sz="2000"/>
              <a:t>记录不同保护域（进程）对文件操作的权限的矩阵。它一般情况下是一</a:t>
            </a:r>
            <a:r>
              <a:rPr lang="zh-CN" altLang="en-US" sz="2000">
                <a:sym typeface="+mn-ea"/>
              </a:rPr>
              <a:t>	</a:t>
            </a:r>
            <a:r>
              <a:rPr lang="zh-CN" altLang="en-US" sz="2000"/>
              <a:t>个稀疏矩阵。</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如何存储这个稀疏矩阵（考虑系统中的进程数量和文件数量）</a:t>
            </a:r>
            <a:r>
              <a:rPr lang="zh-CN" altLang="en-US" sz="2000">
                <a:sym typeface="+mn-ea"/>
              </a:rPr>
              <a:t>？</a:t>
            </a:r>
            <a:endParaRPr lang="zh-CN" altLang="en-US" sz="2000"/>
          </a:p>
        </p:txBody>
      </p:sp>
      <p:graphicFrame>
        <p:nvGraphicFramePr>
          <p:cNvPr id="6" name="表格 5"/>
          <p:cNvGraphicFramePr/>
          <p:nvPr>
            <p:custDataLst>
              <p:tags r:id="rId2"/>
            </p:custDataLst>
          </p:nvPr>
        </p:nvGraphicFramePr>
        <p:xfrm>
          <a:off x="717550" y="3030855"/>
          <a:ext cx="8352155" cy="3003550"/>
        </p:xfrm>
        <a:graphic>
          <a:graphicData uri="http://schemas.openxmlformats.org/drawingml/2006/table">
            <a:tbl>
              <a:tblPr firstRow="1" bandRow="1">
                <a:tableStyleId>{21E4AEA4-8DFA-4A89-87EB-49C32662AFE0}</a:tableStyleId>
              </a:tblPr>
              <a:tblGrid>
                <a:gridCol w="1670685"/>
                <a:gridCol w="1670050"/>
                <a:gridCol w="1670685"/>
                <a:gridCol w="1670050"/>
                <a:gridCol w="1670685"/>
              </a:tblGrid>
              <a:tr h="600710">
                <a:tc>
                  <a:txBody>
                    <a:bodyPr/>
                    <a:p>
                      <a:pPr algn="ctr">
                        <a:buNone/>
                      </a:pPr>
                      <a:r>
                        <a:rPr lang="zh-CN" altLang="en-US" sz="1800">
                          <a:latin typeface="+mn-ea"/>
                          <a:cs typeface="+mn-ea"/>
                        </a:rPr>
                        <a:t>保护域</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rPr>
                        <a:t>文件</a:t>
                      </a:r>
                      <a:r>
                        <a:rPr lang="en-US" altLang="zh-CN" sz="1800">
                          <a:latin typeface="+mn-ea"/>
                          <a:cs typeface="+mn-ea"/>
                        </a:rPr>
                        <a:t>1</a:t>
                      </a:r>
                      <a:endParaRPr lang="en-US" altLang="zh-CN"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sym typeface="+mn-ea"/>
                        </a:rPr>
                        <a:t>文件</a:t>
                      </a:r>
                      <a:r>
                        <a:rPr lang="en-US" altLang="zh-CN" sz="1800">
                          <a:latin typeface="+mn-ea"/>
                          <a:cs typeface="+mn-ea"/>
                          <a:sym typeface="+mn-ea"/>
                        </a:rPr>
                        <a:t>2</a:t>
                      </a:r>
                      <a:endParaRPr lang="en-US" altLang="zh-CN" sz="1800">
                        <a:latin typeface="+mn-ea"/>
                        <a:cs typeface="+mn-ea"/>
                        <a:sym typeface="+mn-ea"/>
                      </a:endParaRPr>
                    </a:p>
                  </a:txBody>
                  <a:tcPr anchor="ctr" anchorCtr="0">
                    <a:solidFill>
                      <a:srgbClr val="9C0B15">
                        <a:alpha val="50000"/>
                      </a:srgbClr>
                    </a:solidFill>
                  </a:tcPr>
                </a:tc>
                <a:tc>
                  <a:txBody>
                    <a:bodyPr/>
                    <a:p>
                      <a:pPr algn="ctr">
                        <a:buNone/>
                      </a:pPr>
                      <a:r>
                        <a:rPr lang="zh-CN" altLang="en-US" sz="1800">
                          <a:latin typeface="+mn-ea"/>
                          <a:cs typeface="+mn-ea"/>
                          <a:sym typeface="+mn-ea"/>
                        </a:rPr>
                        <a:t>文件</a:t>
                      </a:r>
                      <a:r>
                        <a:rPr lang="en-US" altLang="zh-CN" sz="1800">
                          <a:latin typeface="+mn-ea"/>
                          <a:cs typeface="+mn-ea"/>
                          <a:sym typeface="+mn-ea"/>
                        </a:rPr>
                        <a:t>3</a:t>
                      </a:r>
                      <a:endParaRPr lang="en-US" altLang="zh-CN" sz="1800">
                        <a:latin typeface="+mn-ea"/>
                        <a:cs typeface="+mn-ea"/>
                        <a:sym typeface="+mn-ea"/>
                      </a:endParaRPr>
                    </a:p>
                  </a:txBody>
                  <a:tcPr anchor="ctr" anchorCtr="0">
                    <a:solidFill>
                      <a:srgbClr val="9C0B15">
                        <a:alpha val="50000"/>
                      </a:srgbClr>
                    </a:solidFill>
                  </a:tcPr>
                </a:tc>
                <a:tc>
                  <a:txBody>
                    <a:bodyPr/>
                    <a:p>
                      <a:pPr algn="ctr">
                        <a:buNone/>
                      </a:pPr>
                      <a:r>
                        <a:rPr lang="zh-CN" altLang="en-US" sz="1800">
                          <a:latin typeface="+mn-ea"/>
                          <a:cs typeface="+mn-ea"/>
                          <a:sym typeface="+mn-ea"/>
                        </a:rPr>
                        <a:t>文件</a:t>
                      </a:r>
                      <a:r>
                        <a:rPr lang="en-US" altLang="zh-CN" sz="1800">
                          <a:latin typeface="+mn-ea"/>
                          <a:cs typeface="+mn-ea"/>
                          <a:sym typeface="+mn-ea"/>
                        </a:rPr>
                        <a:t>4</a:t>
                      </a:r>
                      <a:endParaRPr lang="en-US" altLang="zh-CN" sz="1800">
                        <a:latin typeface="+mn-ea"/>
                        <a:cs typeface="+mn-ea"/>
                        <a:sym typeface="+mn-ea"/>
                      </a:endParaRPr>
                    </a:p>
                  </a:txBody>
                  <a:tcPr anchor="ctr" anchorCtr="0">
                    <a:solidFill>
                      <a:srgbClr val="9C0B15">
                        <a:alpha val="50000"/>
                      </a:srgbClr>
                    </a:solidFill>
                  </a:tcPr>
                </a:tc>
              </a:tr>
              <a:tr h="600710">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r h="600710">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r h="600710">
                <a:tc>
                  <a:txBody>
                    <a:bodyPr/>
                    <a:p>
                      <a:pPr algn="ctr">
                        <a:buClrTx/>
                        <a:buSzTx/>
                        <a:buFontTx/>
                        <a:buNone/>
                      </a:pPr>
                      <a:r>
                        <a:rPr lang="zh-CN" altLang="en-US" sz="1800">
                          <a:latin typeface="+mn-ea"/>
                          <a:cs typeface="思源黑体 CN Regular" panose="020B0500000000000000" charset="-122"/>
                        </a:rPr>
                        <a:t>进程</a:t>
                      </a:r>
                      <a:r>
                        <a:rPr lang="en-US" sz="1800">
                          <a:latin typeface="+mn-ea"/>
                          <a:cs typeface="思源黑体 CN Regular" panose="020B0500000000000000" charset="-122"/>
                        </a:rPr>
                        <a:t>3</a:t>
                      </a:r>
                      <a:endParaRPr 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600710">
                <a:tc>
                  <a:txBody>
                    <a:bodyPr/>
                    <a:p>
                      <a:pPr algn="ctr">
                        <a:buClrTx/>
                        <a:buSzTx/>
                        <a:buFontTx/>
                        <a:buNone/>
                      </a:pPr>
                      <a:r>
                        <a:rPr lang="zh-CN" altLang="en-US" sz="1800">
                          <a:latin typeface="+mn-ea"/>
                          <a:cs typeface="思源黑体 CN Regular" panose="020B0500000000000000" charset="-122"/>
                        </a:rPr>
                        <a:t>进程</a:t>
                      </a:r>
                      <a:r>
                        <a:rPr lang="en-US" sz="1800">
                          <a:latin typeface="+mn-ea"/>
                          <a:cs typeface="思源黑体 CN Regular" panose="020B0500000000000000" charset="-122"/>
                        </a:rPr>
                        <a:t>4</a:t>
                      </a:r>
                      <a:endParaRPr 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执行</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spTree>
    <p:custDataLst>
      <p:tags r:id="rId3"/>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Effect transition="in" filter="wipe(up)">
                                      <p:cBhvr>
                                        <p:cTn id="7" dur="500"/>
                                        <p:tgtEl>
                                          <p:spTgt spid="13">
                                            <p:txEl>
                                              <p:pRg st="4" end="4"/>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5" end="5"/>
                                            </p:txEl>
                                          </p:spTgt>
                                        </p:tgtEl>
                                        <p:attrNameLst>
                                          <p:attrName>style.visibility</p:attrName>
                                        </p:attrNameLst>
                                      </p:cBhvr>
                                      <p:to>
                                        <p:strVal val="visible"/>
                                      </p:to>
                                    </p:set>
                                    <p:animEffect transition="in" filter="wipe(up)">
                                      <p:cBhvr>
                                        <p:cTn id="10" dur="500"/>
                                        <p:tgtEl>
                                          <p:spTgt spid="13">
                                            <p:txEl>
                                              <p:pRg st="5" end="5"/>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xEl>
                                              <p:pRg st="18" end="18"/>
                                            </p:txEl>
                                          </p:spTgt>
                                        </p:tgtEl>
                                        <p:attrNameLst>
                                          <p:attrName>style.visibility</p:attrName>
                                        </p:attrNameLst>
                                      </p:cBhvr>
                                      <p:to>
                                        <p:strVal val="visible"/>
                                      </p:to>
                                    </p:set>
                                    <p:animEffect transition="in" filter="wipe(up)">
                                      <p:cBhvr>
                                        <p:cTn id="13" dur="500"/>
                                        <p:tgtEl>
                                          <p:spTgt spid="13">
                                            <p:txEl>
                                              <p:pRg st="18" end="18"/>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3.2 文件权限管理</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文件权限管理</a:t>
            </a:r>
            <a:endParaRPr lang="zh-CN" altLang="en-US" sz="2000" b="1">
              <a:solidFill>
                <a:srgbClr val="9C0B15"/>
              </a:solidFill>
            </a:endParaRPr>
          </a:p>
          <a:p>
            <a:pPr algn="l">
              <a:buClrTx/>
              <a:buSzTx/>
              <a:buFontTx/>
            </a:pPr>
            <a:endParaRPr lang="en-US" altLang="zh-CN" sz="2000"/>
          </a:p>
          <a:p>
            <a:pPr algn="l">
              <a:buClrTx/>
              <a:buSzTx/>
              <a:buFontTx/>
            </a:pPr>
            <a:r>
              <a:rPr lang="zh-CN" altLang="en-US" sz="2000" b="1">
                <a:solidFill>
                  <a:srgbClr val="9C0B15"/>
                </a:solidFill>
              </a:rPr>
              <a:t>访问控制矩阵	Access Control </a:t>
            </a:r>
            <a:r>
              <a:rPr lang="en-US" altLang="zh-CN" sz="2000" b="1">
                <a:solidFill>
                  <a:srgbClr val="9C0B15"/>
                </a:solidFill>
              </a:rPr>
              <a:t>List</a:t>
            </a:r>
            <a:r>
              <a:rPr lang="zh-CN" altLang="en-US" sz="2000" b="1">
                <a:solidFill>
                  <a:srgbClr val="9C0B15"/>
                </a:solidFill>
              </a:rPr>
              <a:t>，</a:t>
            </a:r>
            <a:r>
              <a:rPr lang="en-US" altLang="zh-CN" sz="2000" b="1">
                <a:solidFill>
                  <a:srgbClr val="9C0B15"/>
                </a:solidFill>
              </a:rPr>
              <a:t>ACL</a:t>
            </a:r>
            <a:endParaRPr lang="zh-CN" altLang="en-US" sz="2000" b="1">
              <a:solidFill>
                <a:srgbClr val="9C0B15"/>
              </a:solidFill>
            </a:endParaRPr>
          </a:p>
          <a:p>
            <a:pPr algn="l">
              <a:buClrTx/>
              <a:buSzTx/>
              <a:buFontTx/>
            </a:pPr>
            <a:r>
              <a:rPr lang="en-US" altLang="zh-CN" sz="2000">
                <a:sym typeface="+mn-ea"/>
              </a:rPr>
              <a:t>	</a:t>
            </a:r>
            <a:r>
              <a:rPr lang="zh-CN" altLang="en-US" sz="2000">
                <a:solidFill>
                  <a:srgbClr val="9C0B15"/>
                </a:solidFill>
                <a:sym typeface="+mn-ea"/>
              </a:rPr>
              <a:t>按照每个文件</a:t>
            </a:r>
            <a:r>
              <a:rPr lang="zh-CN" altLang="en-US" sz="2000"/>
              <a:t>记录不同保护域（进程）对文件操作的权限的列表，它</a:t>
            </a:r>
            <a:r>
              <a:rPr lang="zh-CN" altLang="en-US" sz="2000">
                <a:solidFill>
                  <a:srgbClr val="9C0B15"/>
                </a:solidFill>
              </a:rPr>
              <a:t>储</a:t>
            </a:r>
            <a:r>
              <a:rPr lang="zh-CN" altLang="en-US" sz="2000">
                <a:solidFill>
                  <a:srgbClr val="9C0B15"/>
                </a:solidFill>
                <a:sym typeface="+mn-ea"/>
              </a:rPr>
              <a:t>	</a:t>
            </a:r>
            <a:r>
              <a:rPr lang="zh-CN" altLang="en-US" sz="2000">
                <a:solidFill>
                  <a:srgbClr val="9C0B15"/>
                </a:solidFill>
              </a:rPr>
              <a:t>存在文件的FCB中</a:t>
            </a:r>
            <a:r>
              <a:rPr lang="zh-CN" altLang="en-US" sz="2000"/>
              <a:t>。进程访问该文件时，就从</a:t>
            </a:r>
            <a:r>
              <a:rPr lang="en-US" altLang="zh-CN" sz="2000"/>
              <a:t>FCB</a:t>
            </a:r>
            <a:r>
              <a:rPr lang="zh-CN" altLang="en-US" sz="2000"/>
              <a:t>中取出该文件的</a:t>
            </a:r>
            <a:r>
              <a:rPr lang="en-US" altLang="zh-CN" sz="2000"/>
              <a:t>ACL</a:t>
            </a:r>
            <a:r>
              <a:rPr lang="zh-CN" altLang="en-US" sz="2000"/>
              <a:t>，对</a:t>
            </a:r>
            <a:r>
              <a:rPr lang="en-US" altLang="zh-CN" sz="2000">
                <a:sym typeface="+mn-ea"/>
              </a:rPr>
              <a:t>	</a:t>
            </a:r>
            <a:r>
              <a:rPr lang="zh-CN" altLang="en-US" sz="2000"/>
              <a:t>比查看进程是否有访问它的权限。</a:t>
            </a:r>
            <a:endParaRPr lang="zh-CN" altLang="en-US" sz="2000"/>
          </a:p>
          <a:p>
            <a:pPr algn="l">
              <a:buClrTx/>
              <a:buSzTx/>
              <a:buFontTx/>
            </a:pPr>
            <a:r>
              <a:rPr lang="en-US" altLang="zh-CN" sz="2000">
                <a:sym typeface="+mn-ea"/>
              </a:rPr>
              <a:t>	</a:t>
            </a:r>
            <a:r>
              <a:rPr lang="zh-CN" altLang="en-US" sz="2000"/>
              <a:t>它可以看做</a:t>
            </a:r>
            <a:r>
              <a:rPr lang="en-US" altLang="zh-CN" sz="2000"/>
              <a:t>ACM</a:t>
            </a:r>
            <a:r>
              <a:rPr lang="zh-CN" altLang="en-US" sz="2000"/>
              <a:t>的</a:t>
            </a:r>
            <a:r>
              <a:rPr lang="zh-CN" altLang="en-US" sz="2000">
                <a:solidFill>
                  <a:srgbClr val="9C0B15"/>
                </a:solidFill>
              </a:rPr>
              <a:t>按列压缩</a:t>
            </a:r>
            <a:r>
              <a:rPr lang="zh-CN" altLang="en-US" sz="2000"/>
              <a:t>。</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在实际系统中，能直接按照进程存储</a:t>
            </a:r>
            <a:r>
              <a:rPr lang="en-US" altLang="zh-CN" sz="2000"/>
              <a:t>ACL</a:t>
            </a:r>
            <a:r>
              <a:rPr lang="zh-CN" altLang="en-US" sz="2000"/>
              <a:t>吗？</a:t>
            </a:r>
            <a:endParaRPr lang="zh-CN" altLang="en-US" sz="2000"/>
          </a:p>
          <a:p>
            <a:pPr algn="l">
              <a:buClrTx/>
              <a:buSzTx/>
              <a:buFontTx/>
            </a:pPr>
            <a:endParaRPr lang="zh-CN" altLang="en-US" sz="2000"/>
          </a:p>
          <a:p>
            <a:pPr algn="l">
              <a:buClrTx/>
              <a:buSzTx/>
              <a:buFontTx/>
            </a:pPr>
            <a:r>
              <a:rPr lang="en-US" altLang="zh-CN" sz="2000">
                <a:sym typeface="+mn-ea"/>
              </a:rPr>
              <a:t>	</a:t>
            </a:r>
            <a:r>
              <a:rPr lang="zh-CN" altLang="en-US" sz="2000" b="1">
                <a:solidFill>
                  <a:srgbClr val="9C0B15"/>
                </a:solidFill>
              </a:rPr>
              <a:t>提示</a:t>
            </a:r>
            <a:r>
              <a:rPr lang="en-US" altLang="zh-CN" sz="2000"/>
              <a:t>	</a:t>
            </a:r>
            <a:r>
              <a:rPr lang="zh-CN" altLang="en-US" sz="2000"/>
              <a:t>系统中的进程是启动应用程序时生成的，不是固定的。</a:t>
            </a:r>
            <a:endParaRPr lang="zh-CN" altLang="en-US" sz="2000"/>
          </a:p>
        </p:txBody>
      </p:sp>
      <p:graphicFrame>
        <p:nvGraphicFramePr>
          <p:cNvPr id="6" name="表格 5"/>
          <p:cNvGraphicFramePr/>
          <p:nvPr>
            <p:custDataLst>
              <p:tags r:id="rId2"/>
            </p:custDataLst>
          </p:nvPr>
        </p:nvGraphicFramePr>
        <p:xfrm>
          <a:off x="531495" y="2559050"/>
          <a:ext cx="1816735" cy="1988820"/>
        </p:xfrm>
        <a:graphic>
          <a:graphicData uri="http://schemas.openxmlformats.org/drawingml/2006/table">
            <a:tbl>
              <a:tblPr firstRow="1" bandRow="1">
                <a:tableStyleId>{21E4AEA4-8DFA-4A89-87EB-49C32662AFE0}</a:tableStyleId>
              </a:tblPr>
              <a:tblGrid>
                <a:gridCol w="1816735"/>
              </a:tblGrid>
              <a:tr h="662940">
                <a:tc>
                  <a:txBody>
                    <a:bodyPr/>
                    <a:p>
                      <a:pPr algn="ctr">
                        <a:buNone/>
                      </a:pPr>
                      <a:r>
                        <a:rPr lang="zh-CN" altLang="en-US" sz="1800">
                          <a:latin typeface="+mn-ea"/>
                          <a:cs typeface="+mn-ea"/>
                        </a:rPr>
                        <a:t>文件</a:t>
                      </a:r>
                      <a:r>
                        <a:rPr lang="en-US" altLang="zh-CN" sz="1800">
                          <a:latin typeface="+mn-ea"/>
                          <a:cs typeface="+mn-ea"/>
                        </a:rPr>
                        <a:t>1 FCB</a:t>
                      </a:r>
                      <a:endParaRPr lang="en-US" altLang="zh-CN" sz="1800">
                        <a:latin typeface="+mn-ea"/>
                        <a:cs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2" name="表格 1"/>
          <p:cNvGraphicFramePr/>
          <p:nvPr>
            <p:custDataLst>
              <p:tags r:id="rId3"/>
            </p:custDataLst>
          </p:nvPr>
        </p:nvGraphicFramePr>
        <p:xfrm>
          <a:off x="2948940" y="2559050"/>
          <a:ext cx="1827530" cy="1988820"/>
        </p:xfrm>
        <a:graphic>
          <a:graphicData uri="http://schemas.openxmlformats.org/drawingml/2006/table">
            <a:tbl>
              <a:tblPr firstRow="1" bandRow="1">
                <a:tableStyleId>{21E4AEA4-8DFA-4A89-87EB-49C32662AFE0}</a:tableStyleId>
              </a:tblPr>
              <a:tblGrid>
                <a:gridCol w="1827530"/>
              </a:tblGrid>
              <a:tr h="662940">
                <a:tc>
                  <a:txBody>
                    <a:bodyPr/>
                    <a:p>
                      <a:pPr algn="ctr">
                        <a:buNone/>
                      </a:pPr>
                      <a:r>
                        <a:rPr lang="zh-CN" altLang="en-US" sz="1800">
                          <a:latin typeface="+mn-ea"/>
                          <a:cs typeface="+mn-ea"/>
                          <a:sym typeface="+mn-ea"/>
                        </a:rPr>
                        <a:t>文件</a:t>
                      </a:r>
                      <a:r>
                        <a:rPr lang="en-US" altLang="zh-CN" sz="1800">
                          <a:latin typeface="+mn-ea"/>
                          <a:cs typeface="+mn-ea"/>
                          <a:sym typeface="+mn-ea"/>
                        </a:rPr>
                        <a:t>2 FCB</a:t>
                      </a:r>
                      <a:endParaRPr lang="en-US" altLang="zh-CN" sz="1800">
                        <a:latin typeface="+mn-ea"/>
                        <a:cs typeface="+mn-ea"/>
                        <a:sym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3</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4</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4" name="表格 3"/>
          <p:cNvGraphicFramePr/>
          <p:nvPr>
            <p:custDataLst>
              <p:tags r:id="rId4"/>
            </p:custDataLst>
          </p:nvPr>
        </p:nvGraphicFramePr>
        <p:xfrm>
          <a:off x="5367020" y="2559050"/>
          <a:ext cx="1827530" cy="1325880"/>
        </p:xfrm>
        <a:graphic>
          <a:graphicData uri="http://schemas.openxmlformats.org/drawingml/2006/table">
            <a:tbl>
              <a:tblPr firstRow="1" bandRow="1">
                <a:tableStyleId>{21E4AEA4-8DFA-4A89-87EB-49C32662AFE0}</a:tableStyleId>
              </a:tblPr>
              <a:tblGrid>
                <a:gridCol w="1827530"/>
              </a:tblGrid>
              <a:tr h="662940">
                <a:tc>
                  <a:txBody>
                    <a:bodyPr/>
                    <a:p>
                      <a:pPr algn="ctr">
                        <a:buNone/>
                      </a:pPr>
                      <a:r>
                        <a:rPr lang="zh-CN" altLang="en-US" sz="1800">
                          <a:latin typeface="+mn-ea"/>
                          <a:cs typeface="+mn-ea"/>
                          <a:sym typeface="+mn-ea"/>
                        </a:rPr>
                        <a:t>文件</a:t>
                      </a:r>
                      <a:r>
                        <a:rPr lang="en-US" altLang="zh-CN" sz="1800">
                          <a:latin typeface="+mn-ea"/>
                          <a:cs typeface="+mn-ea"/>
                          <a:sym typeface="+mn-ea"/>
                        </a:rPr>
                        <a:t>3 FCB</a:t>
                      </a:r>
                      <a:endParaRPr lang="en-US" altLang="zh-CN" sz="1800">
                        <a:latin typeface="+mn-ea"/>
                        <a:cs typeface="+mn-ea"/>
                        <a:sym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3</a:t>
                      </a: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5" name="表格 4"/>
          <p:cNvGraphicFramePr/>
          <p:nvPr>
            <p:custDataLst>
              <p:tags r:id="rId5"/>
            </p:custDataLst>
          </p:nvPr>
        </p:nvGraphicFramePr>
        <p:xfrm>
          <a:off x="7784465" y="2559050"/>
          <a:ext cx="1739265" cy="2651760"/>
        </p:xfrm>
        <a:graphic>
          <a:graphicData uri="http://schemas.openxmlformats.org/drawingml/2006/table">
            <a:tbl>
              <a:tblPr firstRow="1" bandRow="1">
                <a:tableStyleId>{21E4AEA4-8DFA-4A89-87EB-49C32662AFE0}</a:tableStyleId>
              </a:tblPr>
              <a:tblGrid>
                <a:gridCol w="1739265"/>
              </a:tblGrid>
              <a:tr h="662940">
                <a:tc>
                  <a:txBody>
                    <a:bodyPr/>
                    <a:p>
                      <a:pPr algn="ctr">
                        <a:buNone/>
                      </a:pPr>
                      <a:r>
                        <a:rPr lang="zh-CN" altLang="en-US" sz="1800">
                          <a:latin typeface="+mn-ea"/>
                          <a:cs typeface="+mn-ea"/>
                          <a:sym typeface="+mn-ea"/>
                        </a:rPr>
                        <a:t>文件</a:t>
                      </a:r>
                      <a:r>
                        <a:rPr lang="en-US" altLang="zh-CN" sz="1800">
                          <a:latin typeface="+mn-ea"/>
                          <a:cs typeface="+mn-ea"/>
                          <a:sym typeface="+mn-ea"/>
                        </a:rPr>
                        <a:t>4 FCB</a:t>
                      </a:r>
                      <a:endParaRPr lang="en-US" altLang="zh-CN" sz="1800">
                        <a:latin typeface="+mn-ea"/>
                        <a:cs typeface="+mn-ea"/>
                        <a:sym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4</a:t>
                      </a:r>
                      <a:r>
                        <a:rPr lang="zh-CN" altLang="en-US" sz="1800">
                          <a:latin typeface="+mn-ea"/>
                          <a:cs typeface="思源黑体 CN Regular" panose="020B0500000000000000" charset="-122"/>
                        </a:rPr>
                        <a:t>：</a:t>
                      </a:r>
                      <a:r>
                        <a:rPr lang="zh-CN" altLang="en-US" sz="1800">
                          <a:latin typeface="+mn-ea"/>
                          <a:cs typeface="思源黑体 CN Regular" panose="020B0500000000000000" charset="-122"/>
                          <a:sym typeface="+mn-ea"/>
                        </a:rPr>
                        <a:t>执行</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spTree>
    <p:custDataLst>
      <p:tags r:id="rId6"/>
    </p:custData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3.2 文件权限管理</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文件权限管理</a:t>
            </a:r>
            <a:endParaRPr lang="zh-CN" altLang="en-US" sz="2000" b="1">
              <a:solidFill>
                <a:srgbClr val="9C0B15"/>
              </a:solidFill>
            </a:endParaRPr>
          </a:p>
          <a:p>
            <a:pPr algn="l">
              <a:buClrTx/>
              <a:buSzTx/>
              <a:buFontTx/>
            </a:pPr>
            <a:endParaRPr lang="en-US" altLang="zh-CN" sz="2000"/>
          </a:p>
          <a:p>
            <a:pPr algn="l">
              <a:buClrTx/>
              <a:buSzTx/>
              <a:buFontTx/>
            </a:pPr>
            <a:r>
              <a:rPr lang="zh-CN" altLang="en-US" sz="2000" b="1">
                <a:solidFill>
                  <a:srgbClr val="9C0B15"/>
                </a:solidFill>
              </a:rPr>
              <a:t>解决方案	</a:t>
            </a:r>
            <a:r>
              <a:rPr lang="zh-CN" altLang="en-US" sz="2000">
                <a:sym typeface="+mn-ea"/>
              </a:rPr>
              <a:t>进程是用户启动的，那么给每个用户一个权限表就可以了；不</a:t>
            </a:r>
            <a:r>
              <a:rPr lang="zh-CN" altLang="en-US" sz="2000" b="1">
                <a:solidFill>
                  <a:srgbClr val="9C0B15"/>
                </a:solidFill>
                <a:sym typeface="+mn-ea"/>
              </a:rPr>
              <a:t>		</a:t>
            </a:r>
            <a:r>
              <a:rPr lang="zh-CN" altLang="en-US" sz="2000">
                <a:sym typeface="+mn-ea"/>
              </a:rPr>
              <a:t>同用户的进程直接</a:t>
            </a:r>
            <a:r>
              <a:rPr lang="zh-CN" altLang="en-US" sz="2000">
                <a:solidFill>
                  <a:srgbClr val="9C0B15"/>
                </a:solidFill>
                <a:sym typeface="+mn-ea"/>
              </a:rPr>
              <a:t>继承这个用户的权限</a:t>
            </a:r>
            <a:r>
              <a:rPr lang="zh-CN" altLang="en-US" sz="2000"/>
              <a:t>。</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在实际系统中，</a:t>
            </a:r>
            <a:r>
              <a:rPr lang="zh-CN" sz="2000"/>
              <a:t>用户也会被添加和删除。每次添加和删除用户，已有文</a:t>
            </a:r>
            <a:r>
              <a:rPr lang="en-US" altLang="zh-CN" sz="2000">
                <a:sym typeface="+mn-ea"/>
              </a:rPr>
              <a:t>	</a:t>
            </a:r>
            <a:r>
              <a:rPr lang="zh-CN" sz="2000"/>
              <a:t>件的</a:t>
            </a:r>
            <a:r>
              <a:rPr lang="en-US" altLang="zh-CN" sz="2000"/>
              <a:t>ACL</a:t>
            </a:r>
            <a:r>
              <a:rPr lang="zh-CN" altLang="en-US" sz="2000"/>
              <a:t>都需要修改吗？</a:t>
            </a:r>
            <a:endParaRPr lang="zh-CN" altLang="en-US" sz="2000"/>
          </a:p>
          <a:p>
            <a:pPr algn="l">
              <a:buClrTx/>
              <a:buSzTx/>
              <a:buFontTx/>
            </a:pPr>
            <a:endParaRPr lang="zh-CN" altLang="en-US" sz="2000"/>
          </a:p>
          <a:p>
            <a:pPr algn="l">
              <a:buClrTx/>
              <a:buSzTx/>
              <a:buFontTx/>
            </a:pPr>
            <a:r>
              <a:rPr lang="en-US" altLang="zh-CN" sz="2000">
                <a:sym typeface="+mn-ea"/>
              </a:rPr>
              <a:t>	</a:t>
            </a:r>
            <a:r>
              <a:rPr lang="zh-CN" altLang="en-US" sz="2000" b="1">
                <a:solidFill>
                  <a:srgbClr val="9C0B15"/>
                </a:solidFill>
              </a:rPr>
              <a:t>提示</a:t>
            </a:r>
            <a:r>
              <a:rPr lang="en-US" altLang="zh-CN" sz="2000"/>
              <a:t>	</a:t>
            </a:r>
            <a:r>
              <a:rPr lang="zh-CN" altLang="en-US" sz="2000"/>
              <a:t>用户可以按照角色分组。</a:t>
            </a:r>
            <a:endParaRPr lang="zh-CN" altLang="en-US" sz="2000"/>
          </a:p>
        </p:txBody>
      </p:sp>
      <p:graphicFrame>
        <p:nvGraphicFramePr>
          <p:cNvPr id="6" name="表格 5"/>
          <p:cNvGraphicFramePr/>
          <p:nvPr>
            <p:custDataLst>
              <p:tags r:id="rId2"/>
            </p:custDataLst>
          </p:nvPr>
        </p:nvGraphicFramePr>
        <p:xfrm>
          <a:off x="531495" y="2205990"/>
          <a:ext cx="1816735" cy="1988820"/>
        </p:xfrm>
        <a:graphic>
          <a:graphicData uri="http://schemas.openxmlformats.org/drawingml/2006/table">
            <a:tbl>
              <a:tblPr firstRow="1" bandRow="1">
                <a:tableStyleId>{21E4AEA4-8DFA-4A89-87EB-49C32662AFE0}</a:tableStyleId>
              </a:tblPr>
              <a:tblGrid>
                <a:gridCol w="1816735"/>
              </a:tblGrid>
              <a:tr h="662940">
                <a:tc>
                  <a:txBody>
                    <a:bodyPr/>
                    <a:p>
                      <a:pPr algn="ctr">
                        <a:buNone/>
                      </a:pPr>
                      <a:r>
                        <a:rPr lang="zh-CN" altLang="en-US" sz="1800">
                          <a:latin typeface="+mn-ea"/>
                          <a:cs typeface="+mn-ea"/>
                        </a:rPr>
                        <a:t>文件</a:t>
                      </a:r>
                      <a:r>
                        <a:rPr lang="en-US" altLang="zh-CN" sz="1800">
                          <a:latin typeface="+mn-ea"/>
                          <a:cs typeface="+mn-ea"/>
                        </a:rPr>
                        <a:t>1 FCB</a:t>
                      </a:r>
                      <a:endParaRPr lang="en-US" altLang="zh-CN" sz="1800">
                        <a:latin typeface="+mn-ea"/>
                        <a:cs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rPr>
                        <a:t>用户</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用户</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a:t>
                      </a:r>
                      <a:r>
                        <a:rPr lang="zh-CN" altLang="en-US" sz="1800">
                          <a:latin typeface="+mn-ea"/>
                          <a:cs typeface="思源黑体 CN Regular" panose="020B0500000000000000" charset="-122"/>
                          <a:sym typeface="+mn-ea"/>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2" name="表格 1"/>
          <p:cNvGraphicFramePr/>
          <p:nvPr>
            <p:custDataLst>
              <p:tags r:id="rId3"/>
            </p:custDataLst>
          </p:nvPr>
        </p:nvGraphicFramePr>
        <p:xfrm>
          <a:off x="2948940" y="2205990"/>
          <a:ext cx="1827530" cy="1988820"/>
        </p:xfrm>
        <a:graphic>
          <a:graphicData uri="http://schemas.openxmlformats.org/drawingml/2006/table">
            <a:tbl>
              <a:tblPr firstRow="1" bandRow="1">
                <a:tableStyleId>{21E4AEA4-8DFA-4A89-87EB-49C32662AFE0}</a:tableStyleId>
              </a:tblPr>
              <a:tblGrid>
                <a:gridCol w="1827530"/>
              </a:tblGrid>
              <a:tr h="662940">
                <a:tc>
                  <a:txBody>
                    <a:bodyPr/>
                    <a:p>
                      <a:pPr algn="ctr">
                        <a:buNone/>
                      </a:pPr>
                      <a:r>
                        <a:rPr lang="zh-CN" altLang="en-US" sz="1800">
                          <a:latin typeface="+mn-ea"/>
                          <a:cs typeface="+mn-ea"/>
                          <a:sym typeface="+mn-ea"/>
                        </a:rPr>
                        <a:t>文件</a:t>
                      </a:r>
                      <a:r>
                        <a:rPr lang="en-US" altLang="zh-CN" sz="1800">
                          <a:latin typeface="+mn-ea"/>
                          <a:cs typeface="+mn-ea"/>
                          <a:sym typeface="+mn-ea"/>
                        </a:rPr>
                        <a:t>2 FCB</a:t>
                      </a:r>
                      <a:endParaRPr lang="en-US" altLang="zh-CN" sz="1800">
                        <a:latin typeface="+mn-ea"/>
                        <a:cs typeface="+mn-ea"/>
                        <a:sym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用户</a:t>
                      </a:r>
                      <a:r>
                        <a:rPr lang="en-US" altLang="zh-CN" sz="1800">
                          <a:latin typeface="+mn-ea"/>
                          <a:cs typeface="思源黑体 CN Regular" panose="020B0500000000000000" charset="-122"/>
                        </a:rPr>
                        <a:t>3</a:t>
                      </a:r>
                      <a:r>
                        <a:rPr lang="zh-CN" altLang="en-US" sz="1800">
                          <a:latin typeface="+mn-ea"/>
                          <a:cs typeface="思源黑体 CN Regular" panose="020B0500000000000000" charset="-122"/>
                        </a:rPr>
                        <a:t>：</a:t>
                      </a:r>
                      <a:r>
                        <a:rPr lang="zh-CN" altLang="en-US" sz="1800">
                          <a:latin typeface="+mn-ea"/>
                          <a:cs typeface="思源黑体 CN Regular" panose="020B0500000000000000" charset="-122"/>
                          <a:sym typeface="+mn-ea"/>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用户</a:t>
                      </a:r>
                      <a:r>
                        <a:rPr lang="en-US" altLang="zh-CN" sz="1800">
                          <a:latin typeface="+mn-ea"/>
                          <a:cs typeface="思源黑体 CN Regular" panose="020B0500000000000000" charset="-122"/>
                        </a:rPr>
                        <a:t>4</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4" name="表格 3"/>
          <p:cNvGraphicFramePr/>
          <p:nvPr>
            <p:custDataLst>
              <p:tags r:id="rId4"/>
            </p:custDataLst>
          </p:nvPr>
        </p:nvGraphicFramePr>
        <p:xfrm>
          <a:off x="5367020" y="2205990"/>
          <a:ext cx="1827530" cy="1325880"/>
        </p:xfrm>
        <a:graphic>
          <a:graphicData uri="http://schemas.openxmlformats.org/drawingml/2006/table">
            <a:tbl>
              <a:tblPr firstRow="1" bandRow="1">
                <a:tableStyleId>{21E4AEA4-8DFA-4A89-87EB-49C32662AFE0}</a:tableStyleId>
              </a:tblPr>
              <a:tblGrid>
                <a:gridCol w="1827530"/>
              </a:tblGrid>
              <a:tr h="662940">
                <a:tc>
                  <a:txBody>
                    <a:bodyPr/>
                    <a:p>
                      <a:pPr algn="ctr">
                        <a:buNone/>
                      </a:pPr>
                      <a:r>
                        <a:rPr lang="zh-CN" altLang="en-US" sz="1800">
                          <a:latin typeface="+mn-ea"/>
                          <a:cs typeface="+mn-ea"/>
                          <a:sym typeface="+mn-ea"/>
                        </a:rPr>
                        <a:t>文件</a:t>
                      </a:r>
                      <a:r>
                        <a:rPr lang="en-US" altLang="zh-CN" sz="1800">
                          <a:latin typeface="+mn-ea"/>
                          <a:cs typeface="+mn-ea"/>
                          <a:sym typeface="+mn-ea"/>
                        </a:rPr>
                        <a:t>3 FCB</a:t>
                      </a:r>
                      <a:endParaRPr lang="en-US" altLang="zh-CN" sz="1800">
                        <a:latin typeface="+mn-ea"/>
                        <a:cs typeface="+mn-ea"/>
                        <a:sym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用户</a:t>
                      </a:r>
                      <a:r>
                        <a:rPr lang="en-US" altLang="zh-CN" sz="1800">
                          <a:latin typeface="+mn-ea"/>
                          <a:cs typeface="思源黑体 CN Regular" panose="020B0500000000000000" charset="-122"/>
                        </a:rPr>
                        <a:t>3</a:t>
                      </a: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5" name="表格 4"/>
          <p:cNvGraphicFramePr/>
          <p:nvPr>
            <p:custDataLst>
              <p:tags r:id="rId5"/>
            </p:custDataLst>
          </p:nvPr>
        </p:nvGraphicFramePr>
        <p:xfrm>
          <a:off x="7784465" y="2205990"/>
          <a:ext cx="1739265" cy="2651760"/>
        </p:xfrm>
        <a:graphic>
          <a:graphicData uri="http://schemas.openxmlformats.org/drawingml/2006/table">
            <a:tbl>
              <a:tblPr firstRow="1" bandRow="1">
                <a:tableStyleId>{21E4AEA4-8DFA-4A89-87EB-49C32662AFE0}</a:tableStyleId>
              </a:tblPr>
              <a:tblGrid>
                <a:gridCol w="1739265"/>
              </a:tblGrid>
              <a:tr h="662940">
                <a:tc>
                  <a:txBody>
                    <a:bodyPr/>
                    <a:p>
                      <a:pPr algn="ctr">
                        <a:buNone/>
                      </a:pPr>
                      <a:r>
                        <a:rPr lang="zh-CN" altLang="en-US" sz="1800">
                          <a:latin typeface="+mn-ea"/>
                          <a:cs typeface="+mn-ea"/>
                          <a:sym typeface="+mn-ea"/>
                        </a:rPr>
                        <a:t>文件</a:t>
                      </a:r>
                      <a:r>
                        <a:rPr lang="en-US" altLang="zh-CN" sz="1800">
                          <a:latin typeface="+mn-ea"/>
                          <a:cs typeface="+mn-ea"/>
                          <a:sym typeface="+mn-ea"/>
                        </a:rPr>
                        <a:t>4 FCB</a:t>
                      </a:r>
                      <a:endParaRPr lang="en-US" altLang="zh-CN" sz="1800">
                        <a:latin typeface="+mn-ea"/>
                        <a:cs typeface="+mn-ea"/>
                        <a:sym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用户</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用户</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用户</a:t>
                      </a:r>
                      <a:r>
                        <a:rPr lang="en-US" altLang="zh-CN" sz="1800">
                          <a:latin typeface="+mn-ea"/>
                          <a:cs typeface="思源黑体 CN Regular" panose="020B0500000000000000" charset="-122"/>
                        </a:rPr>
                        <a:t>4</a:t>
                      </a:r>
                      <a:r>
                        <a:rPr lang="zh-CN" altLang="en-US" sz="1800">
                          <a:latin typeface="+mn-ea"/>
                          <a:cs typeface="思源黑体 CN Regular" panose="020B0500000000000000" charset="-122"/>
                        </a:rPr>
                        <a:t>：</a:t>
                      </a:r>
                      <a:r>
                        <a:rPr lang="zh-CN" altLang="en-US" sz="1800">
                          <a:latin typeface="+mn-ea"/>
                          <a:cs typeface="思源黑体 CN Regular" panose="020B0500000000000000" charset="-122"/>
                          <a:sym typeface="+mn-ea"/>
                        </a:rPr>
                        <a:t>执行</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spTree>
    <p:custDataLst>
      <p:tags r:id="rId6"/>
    </p:custData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3.2 文件权限管理</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文件权限管理</a:t>
            </a:r>
            <a:endParaRPr lang="zh-CN" altLang="en-US" sz="2000" b="1">
              <a:solidFill>
                <a:srgbClr val="9C0B15"/>
              </a:solidFill>
            </a:endParaRPr>
          </a:p>
          <a:p>
            <a:pPr algn="l">
              <a:buClrTx/>
              <a:buSzTx/>
              <a:buFontTx/>
            </a:pPr>
            <a:endParaRPr lang="en-US" altLang="zh-CN" sz="2000"/>
          </a:p>
          <a:p>
            <a:pPr algn="l">
              <a:buClrTx/>
              <a:buSzTx/>
              <a:buFontTx/>
            </a:pPr>
            <a:r>
              <a:rPr lang="zh-CN" altLang="en-US" sz="2000" b="1">
                <a:solidFill>
                  <a:srgbClr val="9C0B15"/>
                </a:solidFill>
              </a:rPr>
              <a:t>基于角色的访问控制	</a:t>
            </a:r>
            <a:r>
              <a:rPr lang="en-US" altLang="zh-CN" sz="2000" b="1">
                <a:solidFill>
                  <a:srgbClr val="9C0B15"/>
                </a:solidFill>
              </a:rPr>
              <a:t>Role-Based </a:t>
            </a:r>
            <a:r>
              <a:rPr lang="zh-CN" altLang="en-US" sz="2000" b="1">
                <a:solidFill>
                  <a:srgbClr val="9C0B15"/>
                </a:solidFill>
              </a:rPr>
              <a:t>Access Control，</a:t>
            </a:r>
            <a:r>
              <a:rPr lang="en-US" altLang="zh-CN" sz="2000" b="1">
                <a:solidFill>
                  <a:srgbClr val="9C0B15"/>
                </a:solidFill>
              </a:rPr>
              <a:t>RBAC</a:t>
            </a:r>
            <a:endParaRPr lang="zh-CN" altLang="en-US" sz="2000" b="1">
              <a:solidFill>
                <a:srgbClr val="9C0B15"/>
              </a:solidFill>
            </a:endParaRPr>
          </a:p>
          <a:p>
            <a:pPr algn="l">
              <a:buClrTx/>
              <a:buSzTx/>
              <a:buFontTx/>
            </a:pPr>
            <a:r>
              <a:rPr lang="en-US" altLang="zh-CN" sz="2000">
                <a:sym typeface="+mn-ea"/>
              </a:rPr>
              <a:t>	</a:t>
            </a:r>
            <a:r>
              <a:rPr lang="zh-CN" altLang="en-US" sz="2000">
                <a:sym typeface="+mn-ea"/>
              </a:rPr>
              <a:t>按照</a:t>
            </a:r>
            <a:r>
              <a:rPr lang="zh-CN" altLang="en-US" sz="2000">
                <a:solidFill>
                  <a:srgbClr val="9C0B15"/>
                </a:solidFill>
                <a:sym typeface="+mn-ea"/>
              </a:rPr>
              <a:t>角色</a:t>
            </a:r>
            <a:r>
              <a:rPr lang="zh-CN" altLang="en-US" sz="2000">
                <a:sym typeface="+mn-ea"/>
              </a:rPr>
              <a:t>记录</a:t>
            </a:r>
            <a:r>
              <a:rPr lang="zh-CN" altLang="en-US" sz="2000"/>
              <a:t>对文件操作的权限，并同时记录</a:t>
            </a:r>
            <a:r>
              <a:rPr lang="zh-CN" altLang="en-US" sz="2000">
                <a:solidFill>
                  <a:srgbClr val="9C0B15"/>
                </a:solidFill>
              </a:rPr>
              <a:t>每个用户属于哪些角色</a:t>
            </a:r>
            <a:r>
              <a:rPr lang="zh-CN" altLang="en-US" sz="2000"/>
              <a:t>。</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按照用户角色对其启动的全部进程一刀切有什么优缺点？</a:t>
            </a:r>
            <a:endParaRPr lang="zh-CN" altLang="en-US" sz="2000"/>
          </a:p>
          <a:p>
            <a:pPr algn="l">
              <a:buClrTx/>
              <a:buSzTx/>
              <a:buFontTx/>
            </a:pPr>
            <a:endParaRPr lang="zh-CN" altLang="en-US" sz="2000"/>
          </a:p>
          <a:p>
            <a:pPr algn="l">
              <a:buClrTx/>
              <a:buSzTx/>
              <a:buFontTx/>
            </a:pPr>
            <a:r>
              <a:rPr lang="en-US" altLang="zh-CN" sz="2000">
                <a:sym typeface="+mn-ea"/>
              </a:rPr>
              <a:t>	</a:t>
            </a:r>
            <a:r>
              <a:rPr lang="zh-CN" altLang="en-US" sz="2000" b="1">
                <a:solidFill>
                  <a:srgbClr val="9C0B15"/>
                </a:solidFill>
              </a:rPr>
              <a:t>提示</a:t>
            </a:r>
            <a:r>
              <a:rPr lang="en-US" altLang="zh-CN" sz="2000"/>
              <a:t>	</a:t>
            </a:r>
            <a:r>
              <a:rPr lang="zh-CN" altLang="en-US" sz="2000">
                <a:sym typeface="+mn-ea"/>
              </a:rPr>
              <a:t>不同的用户可能会在不同的情况下执行不同的进程。</a:t>
            </a:r>
            <a:endParaRPr lang="zh-CN" altLang="en-US" sz="2000"/>
          </a:p>
        </p:txBody>
      </p:sp>
      <p:graphicFrame>
        <p:nvGraphicFramePr>
          <p:cNvPr id="6" name="表格 5"/>
          <p:cNvGraphicFramePr/>
          <p:nvPr>
            <p:custDataLst>
              <p:tags r:id="rId2"/>
            </p:custDataLst>
          </p:nvPr>
        </p:nvGraphicFramePr>
        <p:xfrm>
          <a:off x="541655" y="3858895"/>
          <a:ext cx="1816735" cy="984250"/>
        </p:xfrm>
        <a:graphic>
          <a:graphicData uri="http://schemas.openxmlformats.org/drawingml/2006/table">
            <a:tbl>
              <a:tblPr firstRow="1" bandRow="1">
                <a:tableStyleId>{21E4AEA4-8DFA-4A89-87EB-49C32662AFE0}</a:tableStyleId>
              </a:tblPr>
              <a:tblGrid>
                <a:gridCol w="1816735"/>
              </a:tblGrid>
              <a:tr h="492125">
                <a:tc>
                  <a:txBody>
                    <a:bodyPr/>
                    <a:p>
                      <a:pPr algn="ctr">
                        <a:buNone/>
                      </a:pPr>
                      <a:r>
                        <a:rPr lang="zh-CN" altLang="en-US" sz="1800">
                          <a:latin typeface="+mn-ea"/>
                          <a:cs typeface="+mn-ea"/>
                        </a:rPr>
                        <a:t>文件</a:t>
                      </a:r>
                      <a:r>
                        <a:rPr lang="en-US" altLang="zh-CN" sz="1800">
                          <a:latin typeface="+mn-ea"/>
                          <a:cs typeface="+mn-ea"/>
                        </a:rPr>
                        <a:t>1 FCB</a:t>
                      </a:r>
                      <a:endParaRPr lang="en-US" altLang="zh-CN" sz="1800">
                        <a:latin typeface="+mn-ea"/>
                        <a:cs typeface="+mn-ea"/>
                      </a:endParaRPr>
                    </a:p>
                  </a:txBody>
                  <a:tcPr anchor="ctr" anchorCtr="0">
                    <a:solidFill>
                      <a:srgbClr val="9C0B15">
                        <a:alpha val="50000"/>
                      </a:srgbClr>
                    </a:solidFill>
                  </a:tcPr>
                </a:tc>
              </a:tr>
              <a:tr h="492125">
                <a:tc>
                  <a:txBody>
                    <a:bodyPr/>
                    <a:p>
                      <a:pPr algn="ctr">
                        <a:buClrTx/>
                        <a:buSzTx/>
                        <a:buFontTx/>
                        <a:buNone/>
                      </a:pPr>
                      <a:r>
                        <a:rPr lang="zh-CN" altLang="en-US" sz="1800">
                          <a:latin typeface="+mn-ea"/>
                          <a:cs typeface="思源黑体 CN Regular" panose="020B0500000000000000" charset="-122"/>
                          <a:sym typeface="+mn-ea"/>
                        </a:rPr>
                        <a:t>角色</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2" name="表格 1"/>
          <p:cNvGraphicFramePr/>
          <p:nvPr>
            <p:custDataLst>
              <p:tags r:id="rId3"/>
            </p:custDataLst>
          </p:nvPr>
        </p:nvGraphicFramePr>
        <p:xfrm>
          <a:off x="2959100" y="3858895"/>
          <a:ext cx="1827530" cy="1476375"/>
        </p:xfrm>
        <a:graphic>
          <a:graphicData uri="http://schemas.openxmlformats.org/drawingml/2006/table">
            <a:tbl>
              <a:tblPr firstRow="1" bandRow="1">
                <a:tableStyleId>{21E4AEA4-8DFA-4A89-87EB-49C32662AFE0}</a:tableStyleId>
              </a:tblPr>
              <a:tblGrid>
                <a:gridCol w="1827530"/>
              </a:tblGrid>
              <a:tr h="492125">
                <a:tc>
                  <a:txBody>
                    <a:bodyPr/>
                    <a:p>
                      <a:pPr algn="ctr">
                        <a:buNone/>
                      </a:pPr>
                      <a:r>
                        <a:rPr lang="zh-CN" altLang="en-US" sz="1800">
                          <a:latin typeface="+mn-ea"/>
                          <a:cs typeface="+mn-ea"/>
                          <a:sym typeface="+mn-ea"/>
                        </a:rPr>
                        <a:t>文件</a:t>
                      </a:r>
                      <a:r>
                        <a:rPr lang="en-US" altLang="zh-CN" sz="1800">
                          <a:latin typeface="+mn-ea"/>
                          <a:cs typeface="+mn-ea"/>
                          <a:sym typeface="+mn-ea"/>
                        </a:rPr>
                        <a:t>2 FCB</a:t>
                      </a:r>
                      <a:endParaRPr lang="en-US" altLang="zh-CN" sz="1800">
                        <a:latin typeface="+mn-ea"/>
                        <a:cs typeface="+mn-ea"/>
                        <a:sym typeface="+mn-ea"/>
                      </a:endParaRPr>
                    </a:p>
                  </a:txBody>
                  <a:tcPr anchor="ctr" anchorCtr="0">
                    <a:solidFill>
                      <a:srgbClr val="9C0B15">
                        <a:alpha val="50000"/>
                      </a:srgbClr>
                    </a:solidFill>
                  </a:tcPr>
                </a:tc>
              </a:tr>
              <a:tr h="492125">
                <a:tc>
                  <a:txBody>
                    <a:bodyPr/>
                    <a:p>
                      <a:pPr algn="ctr">
                        <a:buClrTx/>
                        <a:buSzTx/>
                        <a:buFontTx/>
                        <a:buNone/>
                      </a:pPr>
                      <a:r>
                        <a:rPr lang="zh-CN" altLang="en-US" sz="1800">
                          <a:latin typeface="+mn-ea"/>
                          <a:cs typeface="思源黑体 CN Regular" panose="020B0500000000000000" charset="-122"/>
                        </a:rPr>
                        <a:t>角色</a:t>
                      </a:r>
                      <a:r>
                        <a:rPr lang="en-US" altLang="zh-CN" sz="1800">
                          <a:latin typeface="+mn-ea"/>
                          <a:cs typeface="思源黑体 CN Regular" panose="020B0500000000000000" charset="-122"/>
                        </a:rPr>
                        <a:t>3</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r>
              <a:tr h="492125">
                <a:tc>
                  <a:txBody>
                    <a:bodyPr/>
                    <a:p>
                      <a:pPr algn="ctr">
                        <a:buClrTx/>
                        <a:buSzTx/>
                        <a:buFontTx/>
                        <a:buNone/>
                      </a:pPr>
                      <a:r>
                        <a:rPr lang="zh-CN" altLang="en-US" sz="1800">
                          <a:latin typeface="+mn-ea"/>
                          <a:cs typeface="思源黑体 CN Regular" panose="020B0500000000000000" charset="-122"/>
                        </a:rPr>
                        <a:t>角色</a:t>
                      </a:r>
                      <a:r>
                        <a:rPr lang="en-US" altLang="zh-CN" sz="1800">
                          <a:latin typeface="+mn-ea"/>
                          <a:cs typeface="思源黑体 CN Regular" panose="020B0500000000000000" charset="-122"/>
                        </a:rPr>
                        <a:t>4</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4" name="表格 3"/>
          <p:cNvGraphicFramePr/>
          <p:nvPr>
            <p:custDataLst>
              <p:tags r:id="rId4"/>
            </p:custDataLst>
          </p:nvPr>
        </p:nvGraphicFramePr>
        <p:xfrm>
          <a:off x="5377180" y="3858895"/>
          <a:ext cx="1827530" cy="984250"/>
        </p:xfrm>
        <a:graphic>
          <a:graphicData uri="http://schemas.openxmlformats.org/drawingml/2006/table">
            <a:tbl>
              <a:tblPr firstRow="1" bandRow="1">
                <a:tableStyleId>{21E4AEA4-8DFA-4A89-87EB-49C32662AFE0}</a:tableStyleId>
              </a:tblPr>
              <a:tblGrid>
                <a:gridCol w="1827530"/>
              </a:tblGrid>
              <a:tr h="492125">
                <a:tc>
                  <a:txBody>
                    <a:bodyPr/>
                    <a:p>
                      <a:pPr algn="ctr">
                        <a:buNone/>
                      </a:pPr>
                      <a:r>
                        <a:rPr lang="zh-CN" altLang="en-US" sz="1800">
                          <a:latin typeface="+mn-ea"/>
                          <a:cs typeface="+mn-ea"/>
                          <a:sym typeface="+mn-ea"/>
                        </a:rPr>
                        <a:t>文件</a:t>
                      </a:r>
                      <a:r>
                        <a:rPr lang="en-US" altLang="zh-CN" sz="1800">
                          <a:latin typeface="+mn-ea"/>
                          <a:cs typeface="+mn-ea"/>
                          <a:sym typeface="+mn-ea"/>
                        </a:rPr>
                        <a:t>3 FCB</a:t>
                      </a:r>
                      <a:endParaRPr lang="en-US" altLang="zh-CN" sz="1800">
                        <a:latin typeface="+mn-ea"/>
                        <a:cs typeface="+mn-ea"/>
                        <a:sym typeface="+mn-ea"/>
                      </a:endParaRPr>
                    </a:p>
                  </a:txBody>
                  <a:tcPr anchor="ctr" anchorCtr="0">
                    <a:solidFill>
                      <a:srgbClr val="9C0B15">
                        <a:alpha val="50000"/>
                      </a:srgbClr>
                    </a:solidFill>
                  </a:tcPr>
                </a:tc>
              </a:tr>
              <a:tr h="492125">
                <a:tc>
                  <a:txBody>
                    <a:bodyPr/>
                    <a:p>
                      <a:pPr algn="ctr">
                        <a:buClrTx/>
                        <a:buSzTx/>
                        <a:buFontTx/>
                        <a:buNone/>
                      </a:pPr>
                      <a:r>
                        <a:rPr lang="zh-CN" altLang="en-US" sz="1800">
                          <a:latin typeface="+mn-ea"/>
                          <a:cs typeface="思源黑体 CN Regular" panose="020B0500000000000000" charset="-122"/>
                        </a:rPr>
                        <a:t>角色</a:t>
                      </a:r>
                      <a:r>
                        <a:rPr lang="en-US" altLang="zh-CN" sz="1800">
                          <a:latin typeface="+mn-ea"/>
                          <a:cs typeface="思源黑体 CN Regular" panose="020B0500000000000000" charset="-122"/>
                        </a:rPr>
                        <a:t>3</a:t>
                      </a: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5" name="表格 4"/>
          <p:cNvGraphicFramePr/>
          <p:nvPr>
            <p:custDataLst>
              <p:tags r:id="rId5"/>
            </p:custDataLst>
          </p:nvPr>
        </p:nvGraphicFramePr>
        <p:xfrm>
          <a:off x="7794625" y="3858895"/>
          <a:ext cx="1739265" cy="1476375"/>
        </p:xfrm>
        <a:graphic>
          <a:graphicData uri="http://schemas.openxmlformats.org/drawingml/2006/table">
            <a:tbl>
              <a:tblPr firstRow="1" bandRow="1">
                <a:tableStyleId>{21E4AEA4-8DFA-4A89-87EB-49C32662AFE0}</a:tableStyleId>
              </a:tblPr>
              <a:tblGrid>
                <a:gridCol w="1739265"/>
              </a:tblGrid>
              <a:tr h="492125">
                <a:tc>
                  <a:txBody>
                    <a:bodyPr/>
                    <a:p>
                      <a:pPr algn="ctr">
                        <a:buNone/>
                      </a:pPr>
                      <a:r>
                        <a:rPr lang="zh-CN" altLang="en-US" sz="1800">
                          <a:latin typeface="+mn-ea"/>
                          <a:cs typeface="+mn-ea"/>
                          <a:sym typeface="+mn-ea"/>
                        </a:rPr>
                        <a:t>文件</a:t>
                      </a:r>
                      <a:r>
                        <a:rPr lang="en-US" altLang="zh-CN" sz="1800">
                          <a:latin typeface="+mn-ea"/>
                          <a:cs typeface="+mn-ea"/>
                          <a:sym typeface="+mn-ea"/>
                        </a:rPr>
                        <a:t>4 FCB</a:t>
                      </a:r>
                      <a:endParaRPr lang="en-US" altLang="zh-CN" sz="1800">
                        <a:latin typeface="+mn-ea"/>
                        <a:cs typeface="+mn-ea"/>
                        <a:sym typeface="+mn-ea"/>
                      </a:endParaRPr>
                    </a:p>
                  </a:txBody>
                  <a:tcPr anchor="ctr" anchorCtr="0">
                    <a:solidFill>
                      <a:srgbClr val="9C0B15">
                        <a:alpha val="50000"/>
                      </a:srgbClr>
                    </a:solidFill>
                  </a:tcPr>
                </a:tc>
              </a:tr>
              <a:tr h="492125">
                <a:tc>
                  <a:txBody>
                    <a:bodyPr/>
                    <a:p>
                      <a:pPr algn="ctr">
                        <a:buClrTx/>
                        <a:buSzTx/>
                        <a:buFontTx/>
                        <a:buNone/>
                      </a:pPr>
                      <a:r>
                        <a:rPr lang="zh-CN" altLang="en-US" sz="1800">
                          <a:latin typeface="+mn-ea"/>
                          <a:cs typeface="思源黑体 CN Regular" panose="020B0500000000000000" charset="-122"/>
                          <a:sym typeface="+mn-ea"/>
                        </a:rPr>
                        <a:t>角色</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r h="492125">
                <a:tc>
                  <a:txBody>
                    <a:bodyPr/>
                    <a:p>
                      <a:pPr algn="ctr">
                        <a:buClrTx/>
                        <a:buSzTx/>
                        <a:buFontTx/>
                        <a:buNone/>
                      </a:pPr>
                      <a:r>
                        <a:rPr lang="zh-CN" altLang="en-US" sz="1800">
                          <a:latin typeface="+mn-ea"/>
                          <a:cs typeface="思源黑体 CN Regular" panose="020B0500000000000000" charset="-122"/>
                          <a:sym typeface="+mn-ea"/>
                        </a:rPr>
                        <a:t>角色</a:t>
                      </a:r>
                      <a:r>
                        <a:rPr lang="en-US" altLang="zh-CN" sz="1800">
                          <a:latin typeface="+mn-ea"/>
                          <a:cs typeface="思源黑体 CN Regular" panose="020B0500000000000000" charset="-122"/>
                        </a:rPr>
                        <a:t>4</a:t>
                      </a:r>
                      <a:r>
                        <a:rPr lang="zh-CN" altLang="en-US" sz="1800">
                          <a:latin typeface="+mn-ea"/>
                          <a:cs typeface="思源黑体 CN Regular" panose="020B0500000000000000" charset="-122"/>
                        </a:rPr>
                        <a:t>：</a:t>
                      </a:r>
                      <a:r>
                        <a:rPr lang="zh-CN" altLang="en-US" sz="1800">
                          <a:latin typeface="+mn-ea"/>
                          <a:cs typeface="思源黑体 CN Regular" panose="020B0500000000000000" charset="-122"/>
                          <a:sym typeface="+mn-ea"/>
                        </a:rPr>
                        <a:t>执行</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8" name="表格 7"/>
          <p:cNvGraphicFramePr/>
          <p:nvPr>
            <p:custDataLst>
              <p:tags r:id="rId6"/>
            </p:custDataLst>
          </p:nvPr>
        </p:nvGraphicFramePr>
        <p:xfrm>
          <a:off x="825500" y="1675130"/>
          <a:ext cx="8352155" cy="1894840"/>
        </p:xfrm>
        <a:graphic>
          <a:graphicData uri="http://schemas.openxmlformats.org/drawingml/2006/table">
            <a:tbl>
              <a:tblPr firstRow="1" bandRow="1">
                <a:tableStyleId>{21E4AEA4-8DFA-4A89-87EB-49C32662AFE0}</a:tableStyleId>
              </a:tblPr>
              <a:tblGrid>
                <a:gridCol w="1670685"/>
                <a:gridCol w="6681470"/>
              </a:tblGrid>
              <a:tr h="473710">
                <a:tc>
                  <a:txBody>
                    <a:bodyPr/>
                    <a:p>
                      <a:pPr algn="ctr">
                        <a:buNone/>
                      </a:pPr>
                      <a:r>
                        <a:rPr lang="zh-CN" altLang="en-US" sz="1800">
                          <a:latin typeface="+mn-ea"/>
                          <a:cs typeface="+mn-ea"/>
                        </a:rPr>
                        <a:t>角色</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rPr>
                        <a:t>用户</a:t>
                      </a:r>
                      <a:endParaRPr lang="en-US" altLang="zh-CN" sz="1800">
                        <a:latin typeface="+mn-ea"/>
                        <a:cs typeface="+mn-ea"/>
                        <a:sym typeface="+mn-ea"/>
                      </a:endParaRPr>
                    </a:p>
                  </a:txBody>
                  <a:tcPr anchor="ctr" anchorCtr="0">
                    <a:solidFill>
                      <a:srgbClr val="9C0B15">
                        <a:alpha val="50000"/>
                      </a:srgbClr>
                    </a:solidFill>
                  </a:tcPr>
                </a:tc>
              </a:tr>
              <a:tr h="473710">
                <a:tc>
                  <a:txBody>
                    <a:bodyPr/>
                    <a:p>
                      <a:pPr algn="ctr">
                        <a:buClrTx/>
                        <a:buSzTx/>
                        <a:buFontTx/>
                        <a:buNone/>
                      </a:pPr>
                      <a:r>
                        <a:rPr lang="zh-CN" altLang="en-US" sz="1800">
                          <a:latin typeface="+mn-ea"/>
                          <a:cs typeface="思源黑体 CN Regular" panose="020B0500000000000000" charset="-122"/>
                        </a:rPr>
                        <a:t>角色</a:t>
                      </a:r>
                      <a:r>
                        <a:rPr lang="en-US" altLang="zh-CN" sz="1800">
                          <a:latin typeface="+mn-ea"/>
                          <a:cs typeface="思源黑体 CN Regular" panose="020B0500000000000000" charset="-122"/>
                        </a:rPr>
                        <a:t>1</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用户</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，用户</a:t>
                      </a:r>
                      <a:r>
                        <a:rPr lang="en-US" altLang="zh-CN" sz="1800">
                          <a:latin typeface="+mn-ea"/>
                          <a:cs typeface="思源黑体 CN Regular" panose="020B0500000000000000" charset="-122"/>
                        </a:rPr>
                        <a:t>2</a:t>
                      </a:r>
                      <a:endParaRPr lang="en-US" altLang="zh-CN" sz="1800">
                        <a:latin typeface="+mn-ea"/>
                        <a:cs typeface="思源黑体 CN Regular" panose="020B0500000000000000" charset="-122"/>
                      </a:endParaRPr>
                    </a:p>
                  </a:txBody>
                  <a:tcPr anchor="ctr" anchorCtr="0">
                    <a:solidFill>
                      <a:srgbClr val="9C0B15">
                        <a:alpha val="25000"/>
                      </a:srgbClr>
                    </a:solidFill>
                  </a:tcPr>
                </a:tc>
              </a:tr>
              <a:tr h="473710">
                <a:tc>
                  <a:txBody>
                    <a:bodyPr/>
                    <a:p>
                      <a:pPr algn="ctr">
                        <a:buClrTx/>
                        <a:buSzTx/>
                        <a:buFontTx/>
                        <a:buNone/>
                      </a:pPr>
                      <a:r>
                        <a:rPr lang="zh-CN" altLang="en-US" sz="1800">
                          <a:latin typeface="+mn-ea"/>
                          <a:cs typeface="思源黑体 CN Regular" panose="020B0500000000000000" charset="-122"/>
                        </a:rPr>
                        <a:t>角色</a:t>
                      </a:r>
                      <a:r>
                        <a:rPr lang="en-US" altLang="zh-CN" sz="1800">
                          <a:latin typeface="+mn-ea"/>
                          <a:cs typeface="思源黑体 CN Regular" panose="020B0500000000000000" charset="-122"/>
                        </a:rPr>
                        <a:t>3</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用户</a:t>
                      </a:r>
                      <a:r>
                        <a:rPr lang="en-US" altLang="zh-CN" sz="1800">
                          <a:latin typeface="+mn-ea"/>
                          <a:cs typeface="思源黑体 CN Regular" panose="020B0500000000000000" charset="-122"/>
                        </a:rPr>
                        <a:t>3</a:t>
                      </a:r>
                      <a:endParaRPr lang="en-US" altLang="zh-CN" sz="1800">
                        <a:latin typeface="+mn-ea"/>
                        <a:cs typeface="思源黑体 CN Regular" panose="020B0500000000000000" charset="-122"/>
                      </a:endParaRPr>
                    </a:p>
                  </a:txBody>
                  <a:tcPr anchor="ctr" anchorCtr="0">
                    <a:solidFill>
                      <a:srgbClr val="9C0B15">
                        <a:alpha val="25000"/>
                      </a:srgbClr>
                    </a:solidFill>
                  </a:tcPr>
                </a:tc>
              </a:tr>
              <a:tr h="473710">
                <a:tc>
                  <a:txBody>
                    <a:bodyPr/>
                    <a:p>
                      <a:pPr algn="ctr">
                        <a:buClrTx/>
                        <a:buSzTx/>
                        <a:buFontTx/>
                        <a:buNone/>
                      </a:pPr>
                      <a:r>
                        <a:rPr lang="zh-CN" altLang="en-US" sz="1800">
                          <a:latin typeface="+mn-ea"/>
                          <a:cs typeface="思源黑体 CN Regular" panose="020B0500000000000000" charset="-122"/>
                        </a:rPr>
                        <a:t>角色</a:t>
                      </a:r>
                      <a:r>
                        <a:rPr lang="en-US" altLang="zh-CN" sz="1800">
                          <a:latin typeface="+mn-ea"/>
                          <a:cs typeface="思源黑体 CN Regular" panose="020B0500000000000000" charset="-122"/>
                        </a:rPr>
                        <a:t>4</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a:latin typeface="微软雅黑" panose="020B0503020204020204" charset="-122"/>
                        </a:rPr>
                        <a:t>用户</a:t>
                      </a:r>
                      <a:r>
                        <a:rPr lang="en-US" altLang="zh-CN">
                          <a:latin typeface="微软雅黑" panose="020B0503020204020204" charset="-122"/>
                        </a:rPr>
                        <a:t>4</a:t>
                      </a:r>
                      <a:endParaRPr lang="en-US" altLang="zh-CN" sz="1800">
                        <a:latin typeface="微软雅黑" panose="020B0503020204020204" charset="-122"/>
                        <a:cs typeface="思源黑体 CN Regular" panose="020B0500000000000000" charset="-122"/>
                      </a:endParaRPr>
                    </a:p>
                  </a:txBody>
                  <a:tcPr anchor="ctr" anchorCtr="0">
                    <a:solidFill>
                      <a:srgbClr val="9C0B15">
                        <a:alpha val="25000"/>
                      </a:srgbClr>
                    </a:solidFill>
                  </a:tcPr>
                </a:tc>
              </a:tr>
            </a:tbl>
          </a:graphicData>
        </a:graphic>
      </p:graphicFrame>
    </p:spTree>
    <p:custDataLst>
      <p:tags r:id="rId7"/>
    </p:custData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3.2 文件权限管理</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800850"/>
          </a:xfrm>
          <a:prstGeom prst="rect">
            <a:avLst/>
          </a:prstGeom>
          <a:noFill/>
        </p:spPr>
        <p:txBody>
          <a:bodyPr wrap="square" rtlCol="0">
            <a:spAutoFit/>
          </a:bodyPr>
          <a:p>
            <a:pPr algn="ctr">
              <a:buClrTx/>
              <a:buSzTx/>
              <a:buFontTx/>
            </a:pPr>
            <a:r>
              <a:rPr lang="zh-CN" altLang="en-US" sz="2000" b="1">
                <a:solidFill>
                  <a:srgbClr val="9C0B15"/>
                </a:solidFill>
              </a:rPr>
              <a:t>文件权限管理</a:t>
            </a:r>
            <a:endParaRPr lang="zh-CN" altLang="en-US" sz="2000" b="1">
              <a:solidFill>
                <a:srgbClr val="9C0B15"/>
              </a:solidFill>
            </a:endParaRPr>
          </a:p>
          <a:p>
            <a:pPr algn="l">
              <a:buClrTx/>
              <a:buSzTx/>
              <a:buFontTx/>
            </a:pPr>
            <a:endParaRPr lang="en-US" altLang="zh-CN" sz="2000"/>
          </a:p>
          <a:p>
            <a:pPr algn="l">
              <a:buClrTx/>
              <a:buSzTx/>
              <a:buFontTx/>
            </a:pPr>
            <a:r>
              <a:rPr lang="zh-CN" altLang="en-US" sz="2000" b="1">
                <a:solidFill>
                  <a:srgbClr val="9C0B15"/>
                </a:solidFill>
              </a:rPr>
              <a:t>基于属性的访问控制	</a:t>
            </a:r>
            <a:r>
              <a:rPr lang="en-US" altLang="zh-CN" sz="2000" b="1">
                <a:solidFill>
                  <a:srgbClr val="9C0B15"/>
                </a:solidFill>
              </a:rPr>
              <a:t>Attribute-Based </a:t>
            </a:r>
            <a:r>
              <a:rPr lang="zh-CN" altLang="en-US" sz="2000" b="1">
                <a:solidFill>
                  <a:srgbClr val="9C0B15"/>
                </a:solidFill>
              </a:rPr>
              <a:t>Access Control，</a:t>
            </a:r>
            <a:r>
              <a:rPr lang="en-US" altLang="zh-CN" sz="2000" b="1">
                <a:solidFill>
                  <a:srgbClr val="9C0B15"/>
                </a:solidFill>
              </a:rPr>
              <a:t>ABAC</a:t>
            </a:r>
            <a:endParaRPr lang="zh-CN" altLang="en-US" sz="2000" b="1">
              <a:solidFill>
                <a:srgbClr val="9C0B15"/>
              </a:solidFill>
            </a:endParaRPr>
          </a:p>
          <a:p>
            <a:pPr algn="l">
              <a:buClrTx/>
              <a:buSzTx/>
              <a:buFontTx/>
            </a:pPr>
            <a:r>
              <a:rPr lang="en-US" altLang="zh-CN" sz="2000">
                <a:sym typeface="+mn-ea"/>
              </a:rPr>
              <a:t>	RBAC</a:t>
            </a:r>
            <a:r>
              <a:rPr lang="zh-CN" altLang="en-US" sz="2000">
                <a:sym typeface="+mn-ea"/>
              </a:rPr>
              <a:t>的升级版，按照</a:t>
            </a:r>
            <a:r>
              <a:rPr lang="zh-CN" altLang="en-US" sz="2000">
                <a:solidFill>
                  <a:srgbClr val="9C0B15"/>
                </a:solidFill>
                <a:sym typeface="+mn-ea"/>
              </a:rPr>
              <a:t>角色、活动、操作、环境</a:t>
            </a:r>
            <a:r>
              <a:rPr lang="zh-CN" altLang="en-US" sz="2000">
                <a:sym typeface="+mn-ea"/>
              </a:rPr>
              <a:t>等的一系列属性决定</a:t>
            </a:r>
            <a:r>
              <a:rPr lang="zh-CN" altLang="en-US" sz="2000"/>
              <a:t>对文</a:t>
            </a:r>
            <a:r>
              <a:rPr lang="zh-CN" altLang="en-US" sz="2000">
                <a:solidFill>
                  <a:srgbClr val="9C0B15"/>
                </a:solidFill>
                <a:sym typeface="+mn-ea"/>
              </a:rPr>
              <a:t>	</a:t>
            </a:r>
            <a:r>
              <a:rPr lang="zh-CN" altLang="en-US" sz="2000"/>
              <a:t>件操作的权限，</a:t>
            </a:r>
            <a:r>
              <a:rPr lang="en-US" altLang="zh-CN" sz="2000">
                <a:sym typeface="+mn-ea"/>
              </a:rPr>
              <a:t>	</a:t>
            </a:r>
            <a:r>
              <a:rPr lang="zh-CN" altLang="en-US" sz="2000">
                <a:sym typeface="+mn-ea"/>
              </a:rPr>
              <a:t>可以</a:t>
            </a:r>
            <a:r>
              <a:rPr lang="zh-CN" altLang="en-US" sz="2000"/>
              <a:t>一事一议。由于角色和情况太多，因此要</a:t>
            </a:r>
            <a:r>
              <a:rPr lang="zh-CN" altLang="en-US" sz="2000">
                <a:solidFill>
                  <a:srgbClr val="9C0B15"/>
                </a:solidFill>
              </a:rPr>
              <a:t>使用专门</a:t>
            </a:r>
            <a:r>
              <a:rPr lang="zh-CN" altLang="en-US" sz="2000">
                <a:solidFill>
                  <a:srgbClr val="9C0B15"/>
                </a:solidFill>
                <a:sym typeface="+mn-ea"/>
              </a:rPr>
              <a:t>	</a:t>
            </a:r>
            <a:r>
              <a:rPr lang="zh-CN" altLang="en-US" sz="2000">
                <a:solidFill>
                  <a:srgbClr val="9C0B15"/>
                </a:solidFill>
              </a:rPr>
              <a:t>的语言（</a:t>
            </a:r>
            <a:r>
              <a:rPr lang="en-US" altLang="zh-CN" sz="2000">
                <a:solidFill>
                  <a:srgbClr val="9C0B15"/>
                </a:solidFill>
              </a:rPr>
              <a:t>XACML</a:t>
            </a:r>
            <a:r>
              <a:rPr lang="zh-CN" altLang="en-US" sz="2000">
                <a:solidFill>
                  <a:srgbClr val="9C0B15"/>
                </a:solidFill>
              </a:rPr>
              <a:t>）来描述这种权限控制，而且为了修改方便必须将其集</a:t>
            </a:r>
            <a:r>
              <a:rPr lang="zh-CN" altLang="en-US" sz="2000">
                <a:solidFill>
                  <a:srgbClr val="9C0B15"/>
                </a:solidFill>
                <a:sym typeface="+mn-ea"/>
              </a:rPr>
              <a:t>	</a:t>
            </a:r>
            <a:r>
              <a:rPr lang="zh-CN" altLang="en-US" sz="2000">
                <a:solidFill>
                  <a:srgbClr val="9C0B15"/>
                </a:solidFill>
              </a:rPr>
              <a:t>中存储（</a:t>
            </a:r>
            <a:r>
              <a:rPr lang="en-US" altLang="zh-CN" sz="2000">
                <a:solidFill>
                  <a:srgbClr val="9C0B15"/>
                </a:solidFill>
              </a:rPr>
              <a:t>RBAC</a:t>
            </a:r>
            <a:r>
              <a:rPr lang="zh-CN" altLang="en-US" sz="2000">
                <a:solidFill>
                  <a:srgbClr val="9C0B15"/>
                </a:solidFill>
              </a:rPr>
              <a:t>也可以集中存储）</a:t>
            </a:r>
            <a:r>
              <a:rPr lang="zh-CN" altLang="en-US" sz="2000"/>
              <a:t>。</a:t>
            </a:r>
            <a:endParaRPr lang="zh-CN" altLang="en-US" sz="2000"/>
          </a:p>
          <a:p>
            <a:pPr algn="l">
              <a:buClrTx/>
              <a:buSzTx/>
              <a:buFontTx/>
            </a:pPr>
            <a:endParaRPr lang="zh-CN" altLang="en-US" sz="2000"/>
          </a:p>
          <a:p>
            <a:pPr algn="l">
              <a:buClrTx/>
              <a:buSzTx/>
              <a:buFontTx/>
            </a:pPr>
            <a:r>
              <a:rPr lang="zh-CN" altLang="en-US" sz="2000">
                <a:solidFill>
                  <a:srgbClr val="9C0B15"/>
                </a:solidFill>
                <a:sym typeface="+mn-ea"/>
              </a:rPr>
              <a:t>	</a:t>
            </a:r>
            <a:r>
              <a:rPr lang="zh-CN" altLang="en-US" sz="1600" b="1">
                <a:solidFill>
                  <a:srgbClr val="C00000"/>
                </a:solidFill>
                <a:sym typeface="+mn-ea"/>
              </a:rPr>
              <a:t>&lt;规则&gt;</a:t>
            </a:r>
            <a:endParaRPr lang="zh-CN" altLang="en-US" sz="1600" b="1">
              <a:solidFill>
                <a:srgbClr val="C00000"/>
              </a:solidFill>
              <a:sym typeface="+mn-ea"/>
            </a:endParaRPr>
          </a:p>
          <a:p>
            <a:pPr algn="l">
              <a:buClrTx/>
              <a:buSzTx/>
              <a:buFontTx/>
            </a:pPr>
            <a:r>
              <a:rPr lang="zh-CN" altLang="en-US" sz="1600" b="1">
                <a:sym typeface="+mn-ea"/>
              </a:rPr>
              <a:t>		</a:t>
            </a:r>
            <a:r>
              <a:rPr lang="zh-CN" altLang="en-US" sz="1600" b="1">
                <a:solidFill>
                  <a:schemeClr val="accent2"/>
                </a:solidFill>
              </a:rPr>
              <a:t>&lt;</a:t>
            </a:r>
            <a:r>
              <a:rPr lang="zh-CN" altLang="en-US" sz="1600" b="1">
                <a:solidFill>
                  <a:schemeClr val="accent2"/>
                </a:solidFill>
                <a:sym typeface="+mn-ea"/>
              </a:rPr>
              <a:t>任一满足</a:t>
            </a:r>
            <a:r>
              <a:rPr lang="zh-CN" altLang="en-US" sz="1600" b="1">
                <a:solidFill>
                  <a:schemeClr val="accent2"/>
                </a:solidFill>
              </a:rPr>
              <a:t>&gt;</a:t>
            </a:r>
            <a:endParaRPr lang="zh-CN" altLang="en-US" sz="1600" b="1"/>
          </a:p>
          <a:p>
            <a:pPr algn="l">
              <a:buClrTx/>
              <a:buSzTx/>
              <a:buFontTx/>
            </a:pPr>
            <a:r>
              <a:rPr lang="zh-CN" altLang="en-US" sz="1600" b="1">
                <a:sym typeface="+mn-ea"/>
              </a:rPr>
              <a:t>			</a:t>
            </a:r>
            <a:r>
              <a:rPr lang="zh-CN" altLang="en-US" sz="1600" b="1">
                <a:solidFill>
                  <a:srgbClr val="00B050"/>
                </a:solidFill>
                <a:sym typeface="+mn-ea"/>
              </a:rPr>
              <a:t>&lt;全部满足&gt;</a:t>
            </a:r>
            <a:endParaRPr lang="zh-CN" altLang="en-US" sz="1600" b="1"/>
          </a:p>
          <a:p>
            <a:pPr algn="l">
              <a:buClrTx/>
              <a:buSzTx/>
              <a:buFontTx/>
            </a:pPr>
            <a:r>
              <a:rPr lang="zh-CN" altLang="en-US" sz="1600" b="1">
                <a:sym typeface="+mn-ea"/>
              </a:rPr>
              <a:t>				</a:t>
            </a:r>
            <a:r>
              <a:rPr lang="zh-CN" altLang="en-US" sz="1600" b="1">
                <a:solidFill>
                  <a:srgbClr val="00B0F0"/>
                </a:solidFill>
                <a:sym typeface="+mn-ea"/>
              </a:rPr>
              <a:t>&lt;</a:t>
            </a:r>
            <a:r>
              <a:rPr lang="zh-CN" altLang="en-US" sz="1600" b="1">
                <a:solidFill>
                  <a:srgbClr val="00B0F0"/>
                </a:solidFill>
              </a:rPr>
              <a:t>角色&gt;</a:t>
            </a:r>
            <a:r>
              <a:rPr lang="zh-CN" altLang="en-US" sz="1600" b="1"/>
              <a:t> 角色1，角色2 </a:t>
            </a:r>
            <a:r>
              <a:rPr lang="zh-CN" altLang="en-US" sz="1600" b="1">
                <a:solidFill>
                  <a:srgbClr val="00B0F0"/>
                </a:solidFill>
                <a:sym typeface="+mn-ea"/>
              </a:rPr>
              <a:t>&lt;/</a:t>
            </a:r>
            <a:r>
              <a:rPr lang="zh-CN" altLang="en-US" sz="1600" b="1">
                <a:solidFill>
                  <a:srgbClr val="00B0F0"/>
                </a:solidFill>
                <a:sym typeface="+mn-ea"/>
              </a:rPr>
              <a:t>角色&gt;</a:t>
            </a:r>
            <a:endParaRPr lang="zh-CN" altLang="en-US" sz="1600" b="1"/>
          </a:p>
          <a:p>
            <a:pPr algn="l">
              <a:buClrTx/>
              <a:buSzTx/>
              <a:buFontTx/>
            </a:pPr>
            <a:r>
              <a:rPr lang="zh-CN" altLang="en-US" sz="1600" b="1">
                <a:sym typeface="+mn-ea"/>
              </a:rPr>
              <a:t>				</a:t>
            </a:r>
            <a:r>
              <a:rPr lang="zh-CN" altLang="en-US" sz="1600" b="1">
                <a:solidFill>
                  <a:srgbClr val="00B0F0"/>
                </a:solidFill>
                <a:sym typeface="+mn-ea"/>
              </a:rPr>
              <a:t>&lt;</a:t>
            </a:r>
            <a:r>
              <a:rPr lang="zh-CN" altLang="en-US" sz="1600" b="1">
                <a:solidFill>
                  <a:srgbClr val="00B0F0"/>
                </a:solidFill>
              </a:rPr>
              <a:t>活动</a:t>
            </a:r>
            <a:r>
              <a:rPr lang="zh-CN" altLang="en-US" sz="1600" b="1">
                <a:solidFill>
                  <a:srgbClr val="00B0F0"/>
                </a:solidFill>
                <a:sym typeface="+mn-ea"/>
              </a:rPr>
              <a:t>&gt;</a:t>
            </a:r>
            <a:r>
              <a:rPr lang="zh-CN" altLang="en-US" sz="1600" b="1"/>
              <a:t> 数据库管理 </a:t>
            </a:r>
            <a:r>
              <a:rPr lang="zh-CN" altLang="en-US" sz="1600" b="1">
                <a:solidFill>
                  <a:srgbClr val="00B0F0"/>
                </a:solidFill>
                <a:sym typeface="+mn-ea"/>
              </a:rPr>
              <a:t>&lt;/</a:t>
            </a:r>
            <a:r>
              <a:rPr lang="zh-CN" altLang="en-US" sz="1600" b="1">
                <a:solidFill>
                  <a:srgbClr val="00B0F0"/>
                </a:solidFill>
                <a:sym typeface="+mn-ea"/>
              </a:rPr>
              <a:t>活动</a:t>
            </a:r>
            <a:r>
              <a:rPr lang="zh-CN" altLang="en-US" sz="1600" b="1">
                <a:solidFill>
                  <a:srgbClr val="00B0F0"/>
                </a:solidFill>
                <a:sym typeface="+mn-ea"/>
              </a:rPr>
              <a:t>&gt;</a:t>
            </a:r>
            <a:endParaRPr lang="zh-CN" altLang="en-US" sz="1600" b="1">
              <a:sym typeface="+mn-ea"/>
            </a:endParaRPr>
          </a:p>
          <a:p>
            <a:pPr algn="l">
              <a:buClrTx/>
              <a:buSzTx/>
              <a:buFontTx/>
            </a:pPr>
            <a:r>
              <a:rPr lang="zh-CN" altLang="en-US" sz="1600" b="1">
                <a:sym typeface="+mn-ea"/>
              </a:rPr>
              <a:t>				</a:t>
            </a:r>
            <a:r>
              <a:rPr lang="zh-CN" altLang="en-US" sz="1600" b="1">
                <a:solidFill>
                  <a:srgbClr val="00B0F0"/>
                </a:solidFill>
                <a:sym typeface="+mn-ea"/>
              </a:rPr>
              <a:t>&lt;文</a:t>
            </a:r>
            <a:r>
              <a:rPr lang="zh-CN" altLang="en-US" sz="1600" b="1">
                <a:solidFill>
                  <a:srgbClr val="00B0F0"/>
                </a:solidFill>
                <a:sym typeface="+mn-ea"/>
              </a:rPr>
              <a:t>件&gt;</a:t>
            </a:r>
            <a:r>
              <a:rPr lang="zh-CN" altLang="en-US" sz="1600" b="1">
                <a:sym typeface="+mn-ea"/>
              </a:rPr>
              <a:t> 文件1，文件2 </a:t>
            </a:r>
            <a:r>
              <a:rPr lang="zh-CN" altLang="en-US" sz="1600" b="1">
                <a:solidFill>
                  <a:srgbClr val="00B0F0"/>
                </a:solidFill>
                <a:sym typeface="+mn-ea"/>
              </a:rPr>
              <a:t>&lt;/文件&gt;</a:t>
            </a:r>
            <a:endParaRPr lang="zh-CN" altLang="en-US" sz="1600" b="1">
              <a:sym typeface="+mn-ea"/>
            </a:endParaRPr>
          </a:p>
          <a:p>
            <a:pPr algn="l">
              <a:buClrTx/>
              <a:buSzTx/>
              <a:buFontTx/>
            </a:pPr>
            <a:r>
              <a:rPr lang="zh-CN" altLang="en-US" sz="1600" b="1">
                <a:sym typeface="+mn-ea"/>
              </a:rPr>
              <a:t>				</a:t>
            </a:r>
            <a:r>
              <a:rPr lang="zh-CN" altLang="en-US" sz="1600" b="1">
                <a:solidFill>
                  <a:srgbClr val="00B0F0"/>
                </a:solidFill>
                <a:sym typeface="+mn-ea"/>
              </a:rPr>
              <a:t>&lt;操作&gt;</a:t>
            </a:r>
            <a:r>
              <a:rPr lang="zh-CN" altLang="en-US" sz="1600" b="1">
                <a:sym typeface="+mn-ea"/>
              </a:rPr>
              <a:t> 读，写</a:t>
            </a:r>
            <a:r>
              <a:rPr lang="en-US" altLang="zh-CN" sz="1600" b="1">
                <a:sym typeface="+mn-ea"/>
              </a:rPr>
              <a:t> </a:t>
            </a:r>
            <a:r>
              <a:rPr lang="zh-CN" altLang="en-US" sz="1600" b="1">
                <a:solidFill>
                  <a:srgbClr val="00B0F0"/>
                </a:solidFill>
                <a:sym typeface="+mn-ea"/>
              </a:rPr>
              <a:t>&lt;/操作&gt;</a:t>
            </a:r>
            <a:endParaRPr lang="zh-CN" altLang="en-US" sz="1600" b="1">
              <a:sym typeface="+mn-ea"/>
            </a:endParaRPr>
          </a:p>
          <a:p>
            <a:pPr algn="l">
              <a:buClrTx/>
              <a:buSzTx/>
              <a:buFontTx/>
            </a:pPr>
            <a:r>
              <a:rPr lang="zh-CN" altLang="en-US" sz="1600" b="1">
                <a:sym typeface="+mn-ea"/>
              </a:rPr>
              <a:t>				</a:t>
            </a:r>
            <a:r>
              <a:rPr lang="zh-CN" altLang="en-US" sz="1600" b="1">
                <a:solidFill>
                  <a:srgbClr val="00B0F0"/>
                </a:solidFill>
                <a:sym typeface="+mn-ea"/>
              </a:rPr>
              <a:t>&lt;时间&gt;</a:t>
            </a:r>
            <a:r>
              <a:rPr lang="zh-CN" altLang="en-US" sz="1600" b="1">
                <a:sym typeface="+mn-ea"/>
              </a:rPr>
              <a:t> 工作日早8点-晚6点 </a:t>
            </a:r>
            <a:r>
              <a:rPr lang="zh-CN" altLang="en-US" sz="1600" b="1">
                <a:solidFill>
                  <a:srgbClr val="00B0F0"/>
                </a:solidFill>
                <a:sym typeface="+mn-ea"/>
              </a:rPr>
              <a:t>&lt;/时间&gt;</a:t>
            </a:r>
            <a:endParaRPr lang="zh-CN" altLang="en-US" sz="1600" b="1">
              <a:sym typeface="+mn-ea"/>
            </a:endParaRPr>
          </a:p>
          <a:p>
            <a:pPr algn="l">
              <a:buClrTx/>
              <a:buSzTx/>
              <a:buFontTx/>
            </a:pPr>
            <a:r>
              <a:rPr lang="zh-CN" altLang="en-US" sz="1600" b="1">
                <a:sym typeface="+mn-ea"/>
              </a:rPr>
              <a:t>			</a:t>
            </a:r>
            <a:r>
              <a:rPr lang="zh-CN" altLang="en-US" sz="1600" b="1">
                <a:solidFill>
                  <a:srgbClr val="00B050"/>
                </a:solidFill>
                <a:sym typeface="+mn-ea"/>
              </a:rPr>
              <a:t>&lt;/全部满足&gt;</a:t>
            </a:r>
            <a:endParaRPr lang="zh-CN" altLang="en-US" sz="1600" b="1">
              <a:sym typeface="+mn-ea"/>
            </a:endParaRPr>
          </a:p>
          <a:p>
            <a:pPr algn="l">
              <a:buClrTx/>
              <a:buSzTx/>
              <a:buFontTx/>
            </a:pPr>
            <a:r>
              <a:rPr lang="zh-CN" altLang="en-US" sz="1600" b="1">
                <a:sym typeface="+mn-ea"/>
              </a:rPr>
              <a:t>			</a:t>
            </a:r>
            <a:r>
              <a:rPr lang="zh-CN" altLang="en-US" sz="1600" b="1">
                <a:solidFill>
                  <a:srgbClr val="00B050"/>
                </a:solidFill>
                <a:sym typeface="+mn-ea"/>
              </a:rPr>
              <a:t>&lt;/全部满足&gt;</a:t>
            </a:r>
            <a:endParaRPr lang="zh-CN" altLang="en-US" sz="1600" b="1"/>
          </a:p>
          <a:p>
            <a:pPr algn="l">
              <a:buClrTx/>
              <a:buSzTx/>
              <a:buFontTx/>
            </a:pPr>
            <a:r>
              <a:rPr lang="zh-CN" altLang="en-US" sz="1600" b="1">
                <a:sym typeface="+mn-ea"/>
              </a:rPr>
              <a:t>				</a:t>
            </a:r>
            <a:r>
              <a:rPr lang="zh-CN" altLang="en-US" sz="1600" b="1">
                <a:solidFill>
                  <a:srgbClr val="00B0F0"/>
                </a:solidFill>
                <a:sym typeface="+mn-ea"/>
              </a:rPr>
              <a:t>&lt;</a:t>
            </a:r>
            <a:r>
              <a:rPr lang="zh-CN" altLang="en-US" sz="1600" b="1">
                <a:solidFill>
                  <a:srgbClr val="00B0F0"/>
                </a:solidFill>
                <a:sym typeface="+mn-ea"/>
              </a:rPr>
              <a:t>角色&gt;</a:t>
            </a:r>
            <a:r>
              <a:rPr lang="zh-CN" altLang="en-US" sz="1600" b="1">
                <a:sym typeface="+mn-ea"/>
              </a:rPr>
              <a:t> 角色3 </a:t>
            </a:r>
            <a:r>
              <a:rPr lang="zh-CN" altLang="en-US" sz="1600" b="1">
                <a:solidFill>
                  <a:srgbClr val="00B0F0"/>
                </a:solidFill>
                <a:sym typeface="+mn-ea"/>
              </a:rPr>
              <a:t>&lt;/角色&gt;</a:t>
            </a:r>
            <a:endParaRPr lang="zh-CN" altLang="en-US" sz="1600" b="1"/>
          </a:p>
          <a:p>
            <a:pPr algn="l">
              <a:buClrTx/>
              <a:buSzTx/>
              <a:buFontTx/>
            </a:pPr>
            <a:r>
              <a:rPr lang="zh-CN" altLang="en-US" sz="1600" b="1">
                <a:sym typeface="+mn-ea"/>
              </a:rPr>
              <a:t>				</a:t>
            </a:r>
            <a:r>
              <a:rPr lang="zh-CN" altLang="en-US" sz="1600" b="1">
                <a:solidFill>
                  <a:srgbClr val="00B0F0"/>
                </a:solidFill>
                <a:sym typeface="+mn-ea"/>
              </a:rPr>
              <a:t>&lt;文件&gt;</a:t>
            </a:r>
            <a:r>
              <a:rPr lang="zh-CN" altLang="en-US" sz="1600" b="1">
                <a:sym typeface="+mn-ea"/>
              </a:rPr>
              <a:t> 文件1，文件2 </a:t>
            </a:r>
            <a:r>
              <a:rPr lang="zh-CN" altLang="en-US" sz="1600" b="1">
                <a:solidFill>
                  <a:srgbClr val="00B0F0"/>
                </a:solidFill>
                <a:sym typeface="+mn-ea"/>
              </a:rPr>
              <a:t>&lt;/文件&gt;</a:t>
            </a:r>
            <a:endParaRPr lang="zh-CN" altLang="en-US" sz="1600" b="1">
              <a:sym typeface="+mn-ea"/>
            </a:endParaRPr>
          </a:p>
          <a:p>
            <a:pPr algn="l">
              <a:buClrTx/>
              <a:buSzTx/>
              <a:buFontTx/>
            </a:pPr>
            <a:r>
              <a:rPr lang="zh-CN" altLang="en-US" sz="1600" b="1">
                <a:sym typeface="+mn-ea"/>
              </a:rPr>
              <a:t>				</a:t>
            </a:r>
            <a:r>
              <a:rPr lang="zh-CN" altLang="en-US" sz="1600" b="1">
                <a:solidFill>
                  <a:srgbClr val="00B0F0"/>
                </a:solidFill>
                <a:sym typeface="+mn-ea"/>
              </a:rPr>
              <a:t>&lt;操作&gt;</a:t>
            </a:r>
            <a:r>
              <a:rPr lang="zh-CN" altLang="en-US" sz="1600" b="1">
                <a:sym typeface="+mn-ea"/>
              </a:rPr>
              <a:t> 读</a:t>
            </a:r>
            <a:r>
              <a:rPr lang="zh-CN" altLang="en-US" sz="1600" b="1">
                <a:solidFill>
                  <a:srgbClr val="00B0F0"/>
                </a:solidFill>
                <a:sym typeface="+mn-ea"/>
              </a:rPr>
              <a:t> &lt;/操作&gt;</a:t>
            </a:r>
            <a:endParaRPr lang="zh-CN" altLang="en-US" sz="1600" b="1">
              <a:sym typeface="+mn-ea"/>
            </a:endParaRPr>
          </a:p>
          <a:p>
            <a:pPr algn="l">
              <a:buClrTx/>
              <a:buSzTx/>
              <a:buFontTx/>
            </a:pPr>
            <a:r>
              <a:rPr lang="zh-CN" altLang="en-US" sz="1600" b="1">
                <a:sym typeface="+mn-ea"/>
              </a:rPr>
              <a:t>			</a:t>
            </a:r>
            <a:r>
              <a:rPr lang="zh-CN" altLang="en-US" sz="1600" b="1">
                <a:solidFill>
                  <a:srgbClr val="00B050"/>
                </a:solidFill>
                <a:sym typeface="+mn-ea"/>
              </a:rPr>
              <a:t>&lt;全部满足&gt;</a:t>
            </a:r>
            <a:endParaRPr lang="zh-CN" altLang="en-US" sz="1600" b="1">
              <a:sym typeface="+mn-ea"/>
            </a:endParaRPr>
          </a:p>
          <a:p>
            <a:pPr algn="l">
              <a:buClrTx/>
              <a:buSzTx/>
              <a:buFontTx/>
            </a:pPr>
            <a:r>
              <a:rPr lang="zh-CN" altLang="en-US" sz="1600" b="1">
                <a:sym typeface="+mn-ea"/>
              </a:rPr>
              <a:t>		</a:t>
            </a:r>
            <a:r>
              <a:rPr lang="zh-CN" altLang="en-US" sz="1600" b="1">
                <a:solidFill>
                  <a:schemeClr val="accent2"/>
                </a:solidFill>
                <a:sym typeface="+mn-ea"/>
              </a:rPr>
              <a:t>&lt;/</a:t>
            </a:r>
            <a:r>
              <a:rPr lang="zh-CN" altLang="en-US" sz="1600" b="1">
                <a:solidFill>
                  <a:schemeClr val="accent2"/>
                </a:solidFill>
                <a:sym typeface="+mn-ea"/>
              </a:rPr>
              <a:t>任一满足</a:t>
            </a:r>
            <a:r>
              <a:rPr lang="zh-CN" altLang="en-US" sz="1600" b="1">
                <a:solidFill>
                  <a:schemeClr val="accent2"/>
                </a:solidFill>
                <a:sym typeface="+mn-ea"/>
              </a:rPr>
              <a:t>&gt;</a:t>
            </a:r>
            <a:endParaRPr lang="zh-CN" altLang="en-US" sz="1600" b="1">
              <a:sym typeface="+mn-ea"/>
            </a:endParaRPr>
          </a:p>
          <a:p>
            <a:pPr algn="l">
              <a:buClrTx/>
              <a:buSzTx/>
              <a:buFontTx/>
            </a:pPr>
            <a:r>
              <a:rPr lang="zh-CN" altLang="en-US" sz="1600" b="1">
                <a:sym typeface="+mn-ea"/>
              </a:rPr>
              <a:t>	</a:t>
            </a:r>
            <a:r>
              <a:rPr lang="zh-CN" altLang="en-US" sz="1600" b="1">
                <a:solidFill>
                  <a:srgbClr val="C00000"/>
                </a:solidFill>
                <a:sym typeface="+mn-ea"/>
              </a:rPr>
              <a:t>&lt;规则&gt;</a:t>
            </a:r>
            <a:endParaRPr lang="zh-CN" altLang="en-US" sz="1600" b="1"/>
          </a:p>
          <a:p>
            <a:pPr algn="l">
              <a:buClrTx/>
              <a:buSzTx/>
              <a:buFontTx/>
            </a:pPr>
            <a:endParaRPr lang="en-US" altLang="zh-CN" sz="1600" b="1"/>
          </a:p>
        </p:txBody>
      </p:sp>
    </p:spTree>
    <p:custDataLst>
      <p:tags r:id="rId2"/>
    </p:custData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3.2 文件权限管理</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708775"/>
          </a:xfrm>
          <a:prstGeom prst="rect">
            <a:avLst/>
          </a:prstGeom>
          <a:noFill/>
        </p:spPr>
        <p:txBody>
          <a:bodyPr wrap="square" rtlCol="0">
            <a:spAutoFit/>
          </a:bodyPr>
          <a:p>
            <a:pPr algn="ctr">
              <a:buClrTx/>
              <a:buSzTx/>
              <a:buFontTx/>
            </a:pPr>
            <a:r>
              <a:rPr lang="zh-CN" altLang="en-US" sz="2000" b="1">
                <a:solidFill>
                  <a:srgbClr val="9C0B15"/>
                </a:solidFill>
              </a:rPr>
              <a:t>文件权限管理</a:t>
            </a:r>
            <a:endParaRPr lang="zh-CN" altLang="en-US" sz="2000" b="1">
              <a:solidFill>
                <a:srgbClr val="9C0B15"/>
              </a:solidFill>
            </a:endParaRPr>
          </a:p>
          <a:p>
            <a:pPr algn="l">
              <a:buClrTx/>
              <a:buSzTx/>
              <a:buFontTx/>
            </a:pPr>
            <a:endParaRPr lang="en-US" altLang="zh-CN" sz="2000"/>
          </a:p>
          <a:p>
            <a:pPr algn="l">
              <a:buClrTx/>
              <a:buSzTx/>
              <a:buFontTx/>
            </a:pPr>
            <a:r>
              <a:rPr lang="zh-CN" altLang="en-US" sz="2000" b="1">
                <a:solidFill>
                  <a:srgbClr val="9C0B15"/>
                </a:solidFill>
              </a:rPr>
              <a:t>基于策略的访问控制	</a:t>
            </a:r>
            <a:r>
              <a:rPr lang="en-US" altLang="zh-CN" sz="2000" b="1">
                <a:solidFill>
                  <a:srgbClr val="9C0B15"/>
                </a:solidFill>
              </a:rPr>
              <a:t>Policy-Based </a:t>
            </a:r>
            <a:r>
              <a:rPr lang="zh-CN" altLang="en-US" sz="2000" b="1">
                <a:solidFill>
                  <a:srgbClr val="9C0B15"/>
                </a:solidFill>
              </a:rPr>
              <a:t>Access Control，</a:t>
            </a:r>
            <a:r>
              <a:rPr lang="en-US" altLang="zh-CN" sz="2000" b="1">
                <a:solidFill>
                  <a:srgbClr val="9C0B15"/>
                </a:solidFill>
              </a:rPr>
              <a:t>PBAC</a:t>
            </a:r>
            <a:endParaRPr lang="zh-CN" altLang="en-US" sz="2000" b="1">
              <a:solidFill>
                <a:srgbClr val="9C0B15"/>
              </a:solidFill>
            </a:endParaRPr>
          </a:p>
          <a:p>
            <a:pPr algn="l">
              <a:buClrTx/>
              <a:buSzTx/>
              <a:buFontTx/>
            </a:pPr>
            <a:r>
              <a:rPr lang="en-US" altLang="zh-CN" sz="2000">
                <a:sym typeface="+mn-ea"/>
              </a:rPr>
              <a:t>	</a:t>
            </a:r>
            <a:r>
              <a:rPr lang="zh-CN" altLang="en-US" sz="2000">
                <a:solidFill>
                  <a:srgbClr val="9C0B15"/>
                </a:solidFill>
                <a:sym typeface="+mn-ea"/>
              </a:rPr>
              <a:t>ABAC的另一种称呼，强调使用脚本而非描述列表来控制权限</a:t>
            </a:r>
            <a:r>
              <a:rPr lang="zh-CN" altLang="en-US" sz="2000"/>
              <a:t>。每个访问</a:t>
            </a:r>
            <a:r>
              <a:rPr lang="en-US" altLang="zh-CN" sz="2000">
                <a:sym typeface="+mn-ea"/>
              </a:rPr>
              <a:t>	</a:t>
            </a:r>
            <a:r>
              <a:rPr lang="zh-CN" altLang="en-US" sz="2000"/>
              <a:t>请求都被送入含有策略的脚本程序，并由程序来输出判别结果。</a:t>
            </a:r>
            <a:r>
              <a:rPr lang="zh-CN" altLang="en-US" sz="2000">
                <a:solidFill>
                  <a:srgbClr val="9C0B15"/>
                </a:solidFill>
              </a:rPr>
              <a:t>比XML</a:t>
            </a:r>
            <a:r>
              <a:rPr lang="zh-CN" altLang="en-US" sz="2000">
                <a:solidFill>
                  <a:srgbClr val="9C0B15"/>
                </a:solidFill>
                <a:sym typeface="+mn-ea"/>
              </a:rPr>
              <a:t>	</a:t>
            </a:r>
            <a:r>
              <a:rPr lang="zh-CN" altLang="en-US" sz="2000">
                <a:solidFill>
                  <a:srgbClr val="9C0B15"/>
                </a:solidFill>
              </a:rPr>
              <a:t>更直观、更符合人类习惯</a:t>
            </a:r>
            <a:r>
              <a:rPr lang="zh-CN" altLang="en-US" sz="2000"/>
              <a:t>，且可不受格式限制加入任意判断逻辑。</a:t>
            </a:r>
            <a:endParaRPr lang="zh-CN" altLang="en-US" sz="2000"/>
          </a:p>
          <a:p>
            <a:pPr algn="l">
              <a:buClrTx/>
              <a:buSzTx/>
              <a:buFontTx/>
            </a:pPr>
            <a:endParaRPr lang="zh-CN" altLang="en-US" sz="2000"/>
          </a:p>
          <a:p>
            <a:pPr algn="l">
              <a:buClrTx/>
              <a:buSzTx/>
              <a:buFontTx/>
            </a:pPr>
            <a:r>
              <a:rPr lang="en-US" altLang="zh-CN">
                <a:sym typeface="+mn-ea"/>
              </a:rPr>
              <a:t>	</a:t>
            </a:r>
            <a:r>
              <a:rPr lang="zh-CN" altLang="en-US" b="1">
                <a:solidFill>
                  <a:schemeClr val="accent2"/>
                </a:solidFill>
                <a:sym typeface="+mn-ea"/>
              </a:rPr>
              <a:t>初始化</a:t>
            </a:r>
            <a:r>
              <a:rPr lang="en-US" altLang="zh-CN">
                <a:sym typeface="+mn-ea"/>
              </a:rPr>
              <a:t> </a:t>
            </a:r>
            <a:r>
              <a:rPr lang="zh-CN" altLang="en-US" b="1">
                <a:solidFill>
                  <a:srgbClr val="C00000"/>
                </a:solidFill>
                <a:sym typeface="+mn-ea"/>
              </a:rPr>
              <a:t>结果 = 拒绝；</a:t>
            </a:r>
            <a:endParaRPr lang="zh-CN" altLang="en-US" b="1"/>
          </a:p>
          <a:p>
            <a:pPr algn="l">
              <a:buClrTx/>
              <a:buSzTx/>
              <a:buFontTx/>
            </a:pPr>
            <a:r>
              <a:rPr lang="zh-CN" altLang="en-US" b="1">
                <a:sym typeface="+mn-ea"/>
              </a:rPr>
              <a:t>	</a:t>
            </a:r>
            <a:r>
              <a:rPr lang="zh-CN" altLang="en-US" b="1">
                <a:solidFill>
                  <a:schemeClr val="accent2"/>
                </a:solidFill>
                <a:sym typeface="+mn-ea"/>
              </a:rPr>
              <a:t>如果</a:t>
            </a:r>
            <a:r>
              <a:rPr lang="zh-CN" altLang="en-US" b="1">
                <a:sym typeface="+mn-ea"/>
              </a:rPr>
              <a:t> </a:t>
            </a:r>
            <a:r>
              <a:rPr lang="zh-CN" altLang="en-US" b="1">
                <a:solidFill>
                  <a:srgbClr val="00B050"/>
                </a:solidFill>
                <a:sym typeface="+mn-ea"/>
              </a:rPr>
              <a:t>文件</a:t>
            </a:r>
            <a:r>
              <a:rPr lang="zh-CN" altLang="en-US" b="1">
                <a:sym typeface="+mn-ea"/>
              </a:rPr>
              <a:t> </a:t>
            </a:r>
            <a:r>
              <a:rPr lang="zh-CN" altLang="en-US" b="1">
                <a:solidFill>
                  <a:schemeClr val="accent2"/>
                </a:solidFill>
                <a:sym typeface="+mn-ea"/>
              </a:rPr>
              <a:t>==</a:t>
            </a:r>
            <a:r>
              <a:rPr lang="zh-CN" altLang="en-US" b="1">
                <a:sym typeface="+mn-ea"/>
              </a:rPr>
              <a:t> </a:t>
            </a:r>
            <a:r>
              <a:rPr lang="zh-CN" altLang="en-US" b="1">
                <a:solidFill>
                  <a:srgbClr val="00B0F0"/>
                </a:solidFill>
                <a:sym typeface="+mn-ea"/>
              </a:rPr>
              <a:t>文件1，文件2</a:t>
            </a:r>
            <a:endParaRPr lang="zh-CN" altLang="en-US" b="1"/>
          </a:p>
          <a:p>
            <a:pPr algn="l">
              <a:buClrTx/>
              <a:buSzTx/>
              <a:buFontTx/>
            </a:pPr>
            <a:r>
              <a:rPr lang="zh-CN" altLang="en-US" b="1">
                <a:sym typeface="+mn-ea"/>
              </a:rPr>
              <a:t>	</a:t>
            </a:r>
            <a:r>
              <a:rPr lang="zh-CN" altLang="en-US" b="1">
                <a:solidFill>
                  <a:schemeClr val="accent2"/>
                </a:solidFill>
                <a:sym typeface="+mn-ea"/>
              </a:rPr>
              <a:t>{</a:t>
            </a:r>
            <a:endParaRPr lang="zh-CN" altLang="en-US" b="1"/>
          </a:p>
          <a:p>
            <a:pPr algn="l">
              <a:buClrTx/>
              <a:buSzTx/>
              <a:buFontTx/>
            </a:pPr>
            <a:r>
              <a:rPr lang="zh-CN" altLang="en-US" b="1">
                <a:sym typeface="+mn-ea"/>
              </a:rPr>
              <a:t>		</a:t>
            </a:r>
            <a:r>
              <a:rPr lang="zh-CN" altLang="en-US" b="1">
                <a:solidFill>
                  <a:schemeClr val="accent2"/>
                </a:solidFill>
                <a:sym typeface="+mn-ea"/>
              </a:rPr>
              <a:t>如果</a:t>
            </a:r>
            <a:r>
              <a:rPr lang="zh-CN" altLang="en-US" b="1">
                <a:sym typeface="+mn-ea"/>
              </a:rPr>
              <a:t> </a:t>
            </a:r>
            <a:r>
              <a:rPr lang="zh-CN" altLang="en-US" b="1">
                <a:solidFill>
                  <a:srgbClr val="00B050"/>
                </a:solidFill>
                <a:sym typeface="+mn-ea"/>
              </a:rPr>
              <a:t>角色</a:t>
            </a:r>
            <a:r>
              <a:rPr lang="zh-CN" altLang="en-US" b="1">
                <a:sym typeface="+mn-ea"/>
              </a:rPr>
              <a:t> </a:t>
            </a:r>
            <a:r>
              <a:rPr lang="zh-CN" altLang="en-US" b="1">
                <a:solidFill>
                  <a:schemeClr val="accent2"/>
                </a:solidFill>
                <a:sym typeface="+mn-ea"/>
              </a:rPr>
              <a:t>==</a:t>
            </a:r>
            <a:r>
              <a:rPr lang="zh-CN" altLang="en-US" b="1">
                <a:sym typeface="+mn-ea"/>
              </a:rPr>
              <a:t> </a:t>
            </a:r>
            <a:r>
              <a:rPr lang="zh-CN" altLang="en-US" b="1">
                <a:solidFill>
                  <a:srgbClr val="00B0F0"/>
                </a:solidFill>
                <a:sym typeface="+mn-ea"/>
              </a:rPr>
              <a:t>角色1，角色2</a:t>
            </a:r>
            <a:endParaRPr lang="zh-CN" altLang="en-US" b="1"/>
          </a:p>
          <a:p>
            <a:pPr algn="l">
              <a:buClrTx/>
              <a:buSzTx/>
              <a:buFontTx/>
            </a:pPr>
            <a:r>
              <a:rPr lang="zh-CN" altLang="en-US" b="1">
                <a:sym typeface="+mn-ea"/>
              </a:rPr>
              <a:t>		</a:t>
            </a:r>
            <a:r>
              <a:rPr lang="zh-CN" altLang="en-US" b="1">
                <a:solidFill>
                  <a:schemeClr val="accent2"/>
                </a:solidFill>
                <a:sym typeface="+mn-ea"/>
              </a:rPr>
              <a:t>{</a:t>
            </a:r>
            <a:endParaRPr lang="zh-CN" altLang="en-US" b="1"/>
          </a:p>
          <a:p>
            <a:pPr algn="l">
              <a:buClrTx/>
              <a:buSzTx/>
              <a:buFontTx/>
            </a:pPr>
            <a:r>
              <a:rPr lang="zh-CN" altLang="en-US" b="1">
                <a:sym typeface="+mn-ea"/>
              </a:rPr>
              <a:t>			</a:t>
            </a:r>
            <a:r>
              <a:rPr lang="zh-CN" altLang="en-US" b="1">
                <a:solidFill>
                  <a:schemeClr val="accent2"/>
                </a:solidFill>
                <a:sym typeface="+mn-ea"/>
              </a:rPr>
              <a:t>如果</a:t>
            </a:r>
            <a:r>
              <a:rPr lang="zh-CN" altLang="en-US" b="1">
                <a:sym typeface="+mn-ea"/>
              </a:rPr>
              <a:t> </a:t>
            </a:r>
            <a:r>
              <a:rPr lang="zh-CN" altLang="en-US" b="1">
                <a:solidFill>
                  <a:srgbClr val="00B050"/>
                </a:solidFill>
                <a:sym typeface="+mn-ea"/>
              </a:rPr>
              <a:t>活动</a:t>
            </a:r>
            <a:r>
              <a:rPr lang="zh-CN" altLang="en-US" b="1">
                <a:sym typeface="+mn-ea"/>
              </a:rPr>
              <a:t> </a:t>
            </a:r>
            <a:r>
              <a:rPr lang="zh-CN" altLang="en-US" b="1">
                <a:solidFill>
                  <a:schemeClr val="accent2"/>
                </a:solidFill>
                <a:sym typeface="+mn-ea"/>
              </a:rPr>
              <a:t>== </a:t>
            </a:r>
            <a:r>
              <a:rPr lang="zh-CN" altLang="en-US" b="1">
                <a:solidFill>
                  <a:srgbClr val="00B0F0"/>
                </a:solidFill>
                <a:sym typeface="+mn-ea"/>
              </a:rPr>
              <a:t>数据库管理</a:t>
            </a:r>
            <a:r>
              <a:rPr lang="zh-CN" altLang="en-US" b="1">
                <a:sym typeface="+mn-ea"/>
              </a:rPr>
              <a:t> </a:t>
            </a:r>
            <a:r>
              <a:rPr lang="zh-CN" altLang="en-US" b="1">
                <a:solidFill>
                  <a:schemeClr val="accent2"/>
                </a:solidFill>
                <a:sym typeface="+mn-ea"/>
              </a:rPr>
              <a:t>且</a:t>
            </a:r>
            <a:r>
              <a:rPr lang="zh-CN" altLang="en-US" b="1">
                <a:sym typeface="+mn-ea"/>
              </a:rPr>
              <a:t> </a:t>
            </a:r>
            <a:r>
              <a:rPr lang="zh-CN" altLang="en-US" b="1">
                <a:solidFill>
                  <a:srgbClr val="00B050"/>
                </a:solidFill>
                <a:sym typeface="+mn-ea"/>
              </a:rPr>
              <a:t>操作</a:t>
            </a:r>
            <a:r>
              <a:rPr lang="zh-CN" altLang="en-US" b="1">
                <a:sym typeface="+mn-ea"/>
              </a:rPr>
              <a:t> </a:t>
            </a:r>
            <a:r>
              <a:rPr lang="zh-CN" altLang="en-US" b="1">
                <a:solidFill>
                  <a:schemeClr val="accent2"/>
                </a:solidFill>
                <a:sym typeface="+mn-ea"/>
              </a:rPr>
              <a:t>==</a:t>
            </a:r>
            <a:r>
              <a:rPr lang="zh-CN" altLang="en-US" b="1">
                <a:sym typeface="+mn-ea"/>
              </a:rPr>
              <a:t> </a:t>
            </a:r>
            <a:r>
              <a:rPr lang="zh-CN" altLang="en-US" b="1">
                <a:solidFill>
                  <a:srgbClr val="00B0F0"/>
                </a:solidFill>
                <a:sym typeface="+mn-ea"/>
              </a:rPr>
              <a:t>读，写</a:t>
            </a:r>
            <a:endParaRPr lang="zh-CN" altLang="en-US" b="1"/>
          </a:p>
          <a:p>
            <a:pPr algn="l">
              <a:buClrTx/>
              <a:buSzTx/>
              <a:buFontTx/>
            </a:pPr>
            <a:r>
              <a:rPr lang="zh-CN" altLang="en-US" b="1">
                <a:sym typeface="+mn-ea"/>
              </a:rPr>
              <a:t>			</a:t>
            </a:r>
            <a:r>
              <a:rPr lang="zh-CN" altLang="en-US" b="1">
                <a:solidFill>
                  <a:schemeClr val="accent2"/>
                </a:solidFill>
                <a:sym typeface="+mn-ea"/>
              </a:rPr>
              <a:t>{</a:t>
            </a:r>
            <a:endParaRPr lang="zh-CN" altLang="en-US" b="1"/>
          </a:p>
          <a:p>
            <a:pPr algn="l">
              <a:buClrTx/>
              <a:buSzTx/>
              <a:buFontTx/>
            </a:pPr>
            <a:r>
              <a:rPr lang="zh-CN" altLang="en-US" b="1">
                <a:sym typeface="+mn-ea"/>
              </a:rPr>
              <a:t>				</a:t>
            </a:r>
            <a:r>
              <a:rPr lang="zh-CN" altLang="en-US" b="1">
                <a:solidFill>
                  <a:schemeClr val="accent2"/>
                </a:solidFill>
                <a:sym typeface="+mn-ea"/>
              </a:rPr>
              <a:t>如果</a:t>
            </a:r>
            <a:r>
              <a:rPr lang="zh-CN" altLang="en-US" b="1">
                <a:sym typeface="+mn-ea"/>
              </a:rPr>
              <a:t> </a:t>
            </a:r>
            <a:r>
              <a:rPr lang="zh-CN" altLang="en-US" b="1">
                <a:solidFill>
                  <a:srgbClr val="00B050"/>
                </a:solidFill>
                <a:sym typeface="+mn-ea"/>
              </a:rPr>
              <a:t>时间</a:t>
            </a:r>
            <a:r>
              <a:rPr lang="zh-CN" altLang="en-US" b="1">
                <a:sym typeface="+mn-ea"/>
              </a:rPr>
              <a:t> </a:t>
            </a:r>
            <a:r>
              <a:rPr lang="zh-CN" altLang="en-US" b="1">
                <a:solidFill>
                  <a:schemeClr val="accent2"/>
                </a:solidFill>
                <a:sym typeface="+mn-ea"/>
              </a:rPr>
              <a:t>==</a:t>
            </a:r>
            <a:r>
              <a:rPr lang="zh-CN" altLang="en-US" b="1">
                <a:sym typeface="+mn-ea"/>
              </a:rPr>
              <a:t> </a:t>
            </a:r>
            <a:r>
              <a:rPr lang="zh-CN" altLang="en-US" b="1">
                <a:solidFill>
                  <a:srgbClr val="00B0F0"/>
                </a:solidFill>
                <a:sym typeface="+mn-ea"/>
              </a:rPr>
              <a:t>工作日早8点-晚6点</a:t>
            </a:r>
            <a:endParaRPr lang="zh-CN" altLang="en-US" b="1"/>
          </a:p>
          <a:p>
            <a:pPr algn="l">
              <a:buClrTx/>
              <a:buSzTx/>
              <a:buFontTx/>
            </a:pPr>
            <a:r>
              <a:rPr lang="zh-CN" altLang="en-US" b="1">
                <a:sym typeface="+mn-ea"/>
              </a:rPr>
              <a:t>					</a:t>
            </a:r>
            <a:r>
              <a:rPr lang="zh-CN" altLang="en-US" b="1">
                <a:solidFill>
                  <a:schemeClr val="accent2"/>
                </a:solidFill>
                <a:sym typeface="+mn-ea"/>
              </a:rPr>
              <a:t>返回</a:t>
            </a:r>
            <a:r>
              <a:rPr lang="en-US" altLang="zh-CN" b="1">
                <a:sym typeface="+mn-ea"/>
              </a:rPr>
              <a:t> </a:t>
            </a:r>
            <a:r>
              <a:rPr lang="zh-CN" altLang="en-US" b="1">
                <a:solidFill>
                  <a:srgbClr val="C00000"/>
                </a:solidFill>
                <a:sym typeface="+mn-ea"/>
              </a:rPr>
              <a:t>结果 = 允许；</a:t>
            </a:r>
            <a:endParaRPr lang="zh-CN" altLang="en-US" b="1"/>
          </a:p>
          <a:p>
            <a:pPr algn="l">
              <a:buClrTx/>
              <a:buSzTx/>
              <a:buFontTx/>
            </a:pPr>
            <a:r>
              <a:rPr lang="zh-CN" altLang="en-US" b="1">
                <a:sym typeface="+mn-ea"/>
              </a:rPr>
              <a:t>			</a:t>
            </a:r>
            <a:r>
              <a:rPr lang="zh-CN" altLang="en-US" b="1">
                <a:solidFill>
                  <a:schemeClr val="accent2"/>
                </a:solidFill>
                <a:sym typeface="+mn-ea"/>
              </a:rPr>
              <a:t>}</a:t>
            </a:r>
            <a:endParaRPr lang="zh-CN" altLang="en-US" b="1"/>
          </a:p>
          <a:p>
            <a:pPr algn="l">
              <a:buClrTx/>
              <a:buSzTx/>
              <a:buFontTx/>
            </a:pPr>
            <a:r>
              <a:rPr lang="zh-CN" altLang="en-US" b="1">
                <a:sym typeface="+mn-ea"/>
              </a:rPr>
              <a:t>		</a:t>
            </a:r>
            <a:r>
              <a:rPr lang="zh-CN" altLang="en-US" b="1">
                <a:solidFill>
                  <a:schemeClr val="accent2"/>
                </a:solidFill>
                <a:sym typeface="+mn-ea"/>
              </a:rPr>
              <a:t>}</a:t>
            </a:r>
            <a:endParaRPr lang="zh-CN" altLang="en-US" b="1"/>
          </a:p>
          <a:p>
            <a:pPr algn="l">
              <a:buClrTx/>
              <a:buSzTx/>
              <a:buFontTx/>
            </a:pPr>
            <a:r>
              <a:rPr lang="zh-CN" altLang="en-US" b="1">
                <a:sym typeface="+mn-ea"/>
              </a:rPr>
              <a:t>	</a:t>
            </a:r>
            <a:r>
              <a:rPr lang="zh-CN" altLang="en-US" b="1">
                <a:solidFill>
                  <a:schemeClr val="accent2"/>
                </a:solidFill>
                <a:sym typeface="+mn-ea"/>
              </a:rPr>
              <a:t>}</a:t>
            </a:r>
            <a:endParaRPr lang="zh-CN" altLang="en-US" b="1"/>
          </a:p>
          <a:p>
            <a:pPr algn="l">
              <a:buClrTx/>
              <a:buSzTx/>
              <a:buFontTx/>
            </a:pPr>
            <a:r>
              <a:rPr lang="zh-CN" altLang="en-US" b="1">
                <a:sym typeface="+mn-ea"/>
              </a:rPr>
              <a:t>	</a:t>
            </a:r>
            <a:r>
              <a:rPr lang="zh-CN" altLang="en-US" b="1">
                <a:solidFill>
                  <a:schemeClr val="accent2"/>
                </a:solidFill>
                <a:sym typeface="+mn-ea"/>
              </a:rPr>
              <a:t>否则如果</a:t>
            </a:r>
            <a:r>
              <a:rPr lang="zh-CN" altLang="en-US" b="1">
                <a:sym typeface="+mn-ea"/>
              </a:rPr>
              <a:t> </a:t>
            </a:r>
            <a:r>
              <a:rPr lang="zh-CN" altLang="en-US" b="1">
                <a:solidFill>
                  <a:srgbClr val="00B050"/>
                </a:solidFill>
                <a:sym typeface="+mn-ea"/>
              </a:rPr>
              <a:t>角色</a:t>
            </a:r>
            <a:r>
              <a:rPr lang="zh-CN" altLang="en-US" b="1">
                <a:sym typeface="+mn-ea"/>
              </a:rPr>
              <a:t> </a:t>
            </a:r>
            <a:r>
              <a:rPr lang="zh-CN" altLang="en-US" b="1">
                <a:solidFill>
                  <a:schemeClr val="accent2"/>
                </a:solidFill>
                <a:sym typeface="+mn-ea"/>
              </a:rPr>
              <a:t>==</a:t>
            </a:r>
            <a:r>
              <a:rPr lang="zh-CN" altLang="en-US" b="1">
                <a:sym typeface="+mn-ea"/>
              </a:rPr>
              <a:t> </a:t>
            </a:r>
            <a:r>
              <a:rPr lang="zh-CN" altLang="en-US" b="1">
                <a:solidFill>
                  <a:srgbClr val="00B0F0"/>
                </a:solidFill>
                <a:sym typeface="+mn-ea"/>
              </a:rPr>
              <a:t>角色3</a:t>
            </a:r>
            <a:r>
              <a:rPr lang="zh-CN" altLang="en-US" b="1">
                <a:sym typeface="+mn-ea"/>
              </a:rPr>
              <a:t> </a:t>
            </a:r>
            <a:r>
              <a:rPr lang="zh-CN" altLang="en-US" b="1">
                <a:solidFill>
                  <a:schemeClr val="accent2"/>
                </a:solidFill>
                <a:sym typeface="+mn-ea"/>
              </a:rPr>
              <a:t>且</a:t>
            </a:r>
            <a:r>
              <a:rPr lang="zh-CN" altLang="en-US" b="1">
                <a:sym typeface="+mn-ea"/>
              </a:rPr>
              <a:t> </a:t>
            </a:r>
            <a:r>
              <a:rPr lang="zh-CN" altLang="en-US" b="1">
                <a:solidFill>
                  <a:srgbClr val="00B050"/>
                </a:solidFill>
                <a:sym typeface="+mn-ea"/>
              </a:rPr>
              <a:t>操作</a:t>
            </a:r>
            <a:r>
              <a:rPr lang="zh-CN" altLang="en-US" b="1">
                <a:sym typeface="+mn-ea"/>
              </a:rPr>
              <a:t> </a:t>
            </a:r>
            <a:r>
              <a:rPr lang="zh-CN" altLang="en-US" b="1">
                <a:solidFill>
                  <a:schemeClr val="accent2"/>
                </a:solidFill>
                <a:sym typeface="+mn-ea"/>
              </a:rPr>
              <a:t>==</a:t>
            </a:r>
            <a:r>
              <a:rPr lang="zh-CN" altLang="en-US" b="1">
                <a:sym typeface="+mn-ea"/>
              </a:rPr>
              <a:t> </a:t>
            </a:r>
            <a:r>
              <a:rPr lang="zh-CN" altLang="en-US" b="1">
                <a:solidFill>
                  <a:srgbClr val="00B0F0"/>
                </a:solidFill>
                <a:sym typeface="+mn-ea"/>
              </a:rPr>
              <a:t>读</a:t>
            </a:r>
            <a:endParaRPr lang="zh-CN" altLang="en-US" b="1">
              <a:sym typeface="+mn-ea"/>
            </a:endParaRPr>
          </a:p>
          <a:p>
            <a:pPr algn="l">
              <a:buClrTx/>
              <a:buSzTx/>
              <a:buFontTx/>
            </a:pPr>
            <a:r>
              <a:rPr lang="zh-CN" altLang="en-US" b="1">
                <a:sym typeface="+mn-ea"/>
              </a:rPr>
              <a:t>		</a:t>
            </a:r>
            <a:r>
              <a:rPr lang="zh-CN" altLang="en-US" b="1">
                <a:solidFill>
                  <a:schemeClr val="accent2"/>
                </a:solidFill>
                <a:sym typeface="+mn-ea"/>
              </a:rPr>
              <a:t>返回</a:t>
            </a:r>
            <a:r>
              <a:rPr lang="en-US" altLang="zh-CN" b="1">
                <a:sym typeface="+mn-ea"/>
              </a:rPr>
              <a:t> </a:t>
            </a:r>
            <a:r>
              <a:rPr lang="zh-CN" altLang="en-US" b="1">
                <a:solidFill>
                  <a:srgbClr val="C00000"/>
                </a:solidFill>
                <a:sym typeface="+mn-ea"/>
              </a:rPr>
              <a:t>结果 = 允许；</a:t>
            </a: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r>
              <a:rPr lang="zh-CN" altLang="en-US" sz="2000" b="1">
                <a:solidFill>
                  <a:srgbClr val="9C0B15"/>
                </a:solidFill>
                <a:sym typeface="+mn-ea"/>
              </a:rPr>
              <a:t>问题</a:t>
            </a:r>
            <a:r>
              <a:rPr lang="en-US" altLang="zh-CN" b="1">
                <a:solidFill>
                  <a:srgbClr val="C00000"/>
                </a:solidFill>
                <a:sym typeface="+mn-ea"/>
              </a:rPr>
              <a:t>	</a:t>
            </a:r>
            <a:r>
              <a:rPr lang="zh-CN" altLang="en-US" sz="2000">
                <a:sym typeface="+mn-ea"/>
              </a:rPr>
              <a:t>要在运行中动态撤销和设置权限，需频繁编辑XML或脚本。怎么规避？</a:t>
            </a:r>
            <a:endParaRPr lang="zh-CN" altLang="en-US" sz="2000">
              <a:sym typeface="+mn-ea"/>
            </a:endParaRPr>
          </a:p>
        </p:txBody>
      </p:sp>
    </p:spTree>
    <p:custDataLst>
      <p:tags r:id="rId2"/>
    </p:custData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3.2 文件权限管理</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462395"/>
          </a:xfrm>
          <a:prstGeom prst="rect">
            <a:avLst/>
          </a:prstGeom>
          <a:noFill/>
        </p:spPr>
        <p:txBody>
          <a:bodyPr wrap="square" rtlCol="0">
            <a:spAutoFit/>
          </a:bodyPr>
          <a:p>
            <a:pPr algn="ctr">
              <a:buClrTx/>
              <a:buSzTx/>
              <a:buFontTx/>
            </a:pPr>
            <a:r>
              <a:rPr lang="zh-CN" altLang="en-US" sz="2000" b="1">
                <a:solidFill>
                  <a:srgbClr val="9C0B15"/>
                </a:solidFill>
              </a:rPr>
              <a:t>文件权限管理</a:t>
            </a:r>
            <a:endParaRPr lang="zh-CN" altLang="en-US" sz="2000" b="1">
              <a:solidFill>
                <a:srgbClr val="9C0B15"/>
              </a:solidFill>
            </a:endParaRPr>
          </a:p>
          <a:p>
            <a:pPr algn="l">
              <a:buClrTx/>
              <a:buSzTx/>
              <a:buFontTx/>
            </a:pPr>
            <a:endParaRPr lang="en-US" altLang="zh-CN" sz="2000"/>
          </a:p>
          <a:p>
            <a:pPr algn="l">
              <a:buClrTx/>
              <a:buSzTx/>
              <a:buFontTx/>
            </a:pPr>
            <a:r>
              <a:rPr lang="zh-CN" altLang="en-US" sz="2000" b="1">
                <a:solidFill>
                  <a:srgbClr val="9C0B15"/>
                </a:solidFill>
              </a:rPr>
              <a:t>基于权能的访问控制	</a:t>
            </a:r>
            <a:r>
              <a:rPr lang="en-US" altLang="zh-CN" sz="2000" b="1">
                <a:solidFill>
                  <a:srgbClr val="9C0B15"/>
                </a:solidFill>
              </a:rPr>
              <a:t>Capability-Based </a:t>
            </a:r>
            <a:r>
              <a:rPr lang="zh-CN" altLang="en-US" sz="2000" b="1">
                <a:solidFill>
                  <a:srgbClr val="9C0B15"/>
                </a:solidFill>
              </a:rPr>
              <a:t>Access Control，</a:t>
            </a:r>
            <a:r>
              <a:rPr lang="en-US" altLang="zh-CN" sz="2000" b="1">
                <a:solidFill>
                  <a:srgbClr val="9C0B15"/>
                </a:solidFill>
              </a:rPr>
              <a:t>C</a:t>
            </a:r>
            <a:r>
              <a:rPr lang="en-US" altLang="zh-CN" sz="2000" b="1">
                <a:solidFill>
                  <a:srgbClr val="9C0B15"/>
                </a:solidFill>
              </a:rPr>
              <a:t>BAC</a:t>
            </a:r>
            <a:endParaRPr lang="zh-CN" altLang="en-US" sz="2000" b="1">
              <a:solidFill>
                <a:srgbClr val="9C0B15"/>
              </a:solidFill>
            </a:endParaRPr>
          </a:p>
          <a:p>
            <a:pPr algn="l">
              <a:buClrTx/>
              <a:buSzTx/>
              <a:buFontTx/>
            </a:pPr>
            <a:r>
              <a:rPr lang="en-US" altLang="zh-CN" sz="2000">
                <a:sym typeface="+mn-ea"/>
              </a:rPr>
              <a:t>	</a:t>
            </a:r>
            <a:r>
              <a:rPr lang="zh-CN" altLang="en-US" sz="2000">
                <a:sym typeface="+mn-ea"/>
              </a:rPr>
              <a:t>不将访问权限和文件结合，而是将其</a:t>
            </a:r>
            <a:r>
              <a:rPr lang="zh-CN" altLang="en-US" sz="2000">
                <a:solidFill>
                  <a:srgbClr val="9C0B15"/>
                </a:solidFill>
                <a:sym typeface="+mn-ea"/>
              </a:rPr>
              <a:t>和具体的进程结合</a:t>
            </a:r>
            <a:r>
              <a:rPr lang="zh-CN" altLang="en-US" sz="2000"/>
              <a:t>。每个进程都保</a:t>
            </a:r>
            <a:r>
              <a:rPr lang="en-US" altLang="zh-CN" sz="2000">
                <a:sym typeface="+mn-ea"/>
              </a:rPr>
              <a:t>	</a:t>
            </a:r>
            <a:r>
              <a:rPr lang="zh-CN" altLang="en-US" sz="2000"/>
              <a:t>存自己的</a:t>
            </a:r>
            <a:r>
              <a:rPr lang="zh-CN" altLang="en-US" sz="2000">
                <a:solidFill>
                  <a:srgbClr val="9C0B15"/>
                </a:solidFill>
              </a:rPr>
              <a:t>权能表（Capability Table，CT），</a:t>
            </a:r>
            <a:r>
              <a:rPr lang="zh-CN" altLang="en-US" sz="2000"/>
              <a:t>其中每个权能都记载它可以对</a:t>
            </a:r>
            <a:r>
              <a:rPr lang="zh-CN" altLang="en-US" sz="2000">
                <a:sym typeface="+mn-ea"/>
              </a:rPr>
              <a:t>	某个</a:t>
            </a:r>
            <a:r>
              <a:rPr lang="zh-CN" altLang="en-US" sz="2000"/>
              <a:t>文件做某些访问操作。它可以看做是</a:t>
            </a:r>
            <a:r>
              <a:rPr lang="en-US" altLang="zh-CN" sz="2000"/>
              <a:t>ACM</a:t>
            </a:r>
            <a:r>
              <a:rPr lang="zh-CN" altLang="en-US" sz="2000"/>
              <a:t>的</a:t>
            </a:r>
            <a:r>
              <a:rPr lang="zh-CN" altLang="en-US" sz="2000">
                <a:solidFill>
                  <a:srgbClr val="9C0B15"/>
                </a:solidFill>
              </a:rPr>
              <a:t>按行压缩</a:t>
            </a:r>
            <a:r>
              <a:rPr lang="zh-CN" altLang="en-US" sz="2000"/>
              <a:t>。</a:t>
            </a:r>
            <a:endParaRPr lang="zh-CN" altLang="en-US" sz="2000"/>
          </a:p>
          <a:p>
            <a:pPr algn="l">
              <a:buClrTx/>
              <a:buSzTx/>
              <a:buFontTx/>
            </a:pPr>
            <a:r>
              <a:rPr lang="zh-CN" altLang="en-US" sz="2000">
                <a:sym typeface="+mn-ea"/>
              </a:rPr>
              <a:t>	在进程启动时，其权能表为空，</a:t>
            </a:r>
            <a:r>
              <a:rPr lang="zh-CN" altLang="en-US" sz="2000">
                <a:solidFill>
                  <a:srgbClr val="9C0B15"/>
                </a:solidFill>
                <a:sym typeface="+mn-ea"/>
              </a:rPr>
              <a:t>必须等待上级下发权能</a:t>
            </a:r>
            <a:r>
              <a:rPr lang="zh-CN" altLang="en-US" sz="2000">
                <a:sym typeface="+mn-ea"/>
              </a:rPr>
              <a:t>；</a:t>
            </a:r>
            <a:r>
              <a:rPr lang="zh-CN" altLang="en-US" sz="2000">
                <a:sym typeface="+mn-ea"/>
              </a:rPr>
              <a:t>权能可以在进</a:t>
            </a:r>
            <a:r>
              <a:rPr lang="zh-CN" altLang="en-US" sz="2000">
                <a:sym typeface="+mn-ea"/>
              </a:rPr>
              <a:t>	</a:t>
            </a:r>
            <a:r>
              <a:rPr lang="zh-CN" altLang="en-US" sz="2000">
                <a:sym typeface="+mn-ea"/>
              </a:rPr>
              <a:t>程运行的过程中由其管理者</a:t>
            </a:r>
            <a:r>
              <a:rPr lang="zh-CN" altLang="en-US" sz="2000">
                <a:solidFill>
                  <a:srgbClr val="9C0B15"/>
                </a:solidFill>
                <a:sym typeface="+mn-ea"/>
              </a:rPr>
              <a:t>授予和撤销</a:t>
            </a:r>
            <a:r>
              <a:rPr lang="zh-CN" altLang="en-US" sz="2000">
                <a:sym typeface="+mn-ea"/>
              </a:rPr>
              <a:t>，这就解决了动态性的问题。</a:t>
            </a:r>
            <a:endParaRPr lang="zh-CN" altLang="en-US" sz="2000">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r>
              <a:rPr lang="zh-CN" altLang="en-US" sz="2000" b="1">
                <a:solidFill>
                  <a:srgbClr val="9C0B15"/>
                </a:solidFill>
                <a:sym typeface="+mn-ea"/>
              </a:rPr>
              <a:t>问题</a:t>
            </a:r>
            <a:r>
              <a:rPr lang="en-US" altLang="zh-CN" b="1">
                <a:solidFill>
                  <a:srgbClr val="C00000"/>
                </a:solidFill>
                <a:sym typeface="+mn-ea"/>
              </a:rPr>
              <a:t>	</a:t>
            </a:r>
            <a:r>
              <a:rPr lang="zh-CN" altLang="en-US" sz="2000">
                <a:sym typeface="+mn-ea"/>
              </a:rPr>
              <a:t>不论是</a:t>
            </a:r>
            <a:r>
              <a:rPr lang="en-US" altLang="zh-CN" sz="2000">
                <a:sym typeface="+mn-ea"/>
              </a:rPr>
              <a:t>RBAC</a:t>
            </a:r>
            <a:r>
              <a:rPr lang="zh-CN" altLang="en-US" sz="2000">
                <a:sym typeface="+mn-ea"/>
              </a:rPr>
              <a:t>、</a:t>
            </a:r>
            <a:r>
              <a:rPr lang="en-US" altLang="zh-CN" sz="2000">
                <a:sym typeface="+mn-ea"/>
              </a:rPr>
              <a:t>ABAC</a:t>
            </a:r>
            <a:r>
              <a:rPr lang="zh-CN" altLang="en-US" sz="2000">
                <a:sym typeface="+mn-ea"/>
              </a:rPr>
              <a:t>、</a:t>
            </a:r>
            <a:r>
              <a:rPr lang="en-US" altLang="zh-CN" sz="2000">
                <a:sym typeface="+mn-ea"/>
              </a:rPr>
              <a:t>PBAC</a:t>
            </a:r>
            <a:r>
              <a:rPr lang="zh-CN" altLang="en-US" sz="2000">
                <a:sym typeface="+mn-ea"/>
              </a:rPr>
              <a:t>或</a:t>
            </a:r>
            <a:r>
              <a:rPr lang="en-US" altLang="zh-CN" sz="2000">
                <a:sym typeface="+mn-ea"/>
              </a:rPr>
              <a:t>CBAC</a:t>
            </a:r>
            <a:r>
              <a:rPr lang="zh-CN" altLang="en-US" sz="2000">
                <a:sym typeface="+mn-ea"/>
              </a:rPr>
              <a:t>，谁来编辑</a:t>
            </a:r>
            <a:r>
              <a:rPr lang="en-US" altLang="zh-CN" sz="2000">
                <a:sym typeface="+mn-ea"/>
              </a:rPr>
              <a:t>ACL</a:t>
            </a:r>
            <a:r>
              <a:rPr lang="zh-CN" altLang="en-US" sz="2000">
                <a:sym typeface="+mn-ea"/>
              </a:rPr>
              <a:t>或</a:t>
            </a:r>
            <a:r>
              <a:rPr lang="en-US" altLang="zh-CN" sz="2000">
                <a:sym typeface="+mn-ea"/>
              </a:rPr>
              <a:t>CT</a:t>
            </a:r>
            <a:r>
              <a:rPr lang="zh-CN" altLang="en-US" sz="2000">
                <a:sym typeface="+mn-ea"/>
              </a:rPr>
              <a:t>？</a:t>
            </a:r>
            <a:endParaRPr lang="zh-CN" altLang="en-US" sz="2000">
              <a:sym typeface="+mn-ea"/>
            </a:endParaRPr>
          </a:p>
        </p:txBody>
      </p:sp>
      <p:graphicFrame>
        <p:nvGraphicFramePr>
          <p:cNvPr id="2" name="表格 1"/>
          <p:cNvGraphicFramePr/>
          <p:nvPr>
            <p:custDataLst>
              <p:tags r:id="rId2"/>
            </p:custDataLst>
          </p:nvPr>
        </p:nvGraphicFramePr>
        <p:xfrm>
          <a:off x="531495" y="3010535"/>
          <a:ext cx="1816735" cy="1988820"/>
        </p:xfrm>
        <a:graphic>
          <a:graphicData uri="http://schemas.openxmlformats.org/drawingml/2006/table">
            <a:tbl>
              <a:tblPr firstRow="1" bandRow="1">
                <a:tableStyleId>{21E4AEA4-8DFA-4A89-87EB-49C32662AFE0}</a:tableStyleId>
              </a:tblPr>
              <a:tblGrid>
                <a:gridCol w="1816735"/>
              </a:tblGrid>
              <a:tr h="662940">
                <a:tc>
                  <a:txBody>
                    <a:bodyPr/>
                    <a:p>
                      <a:pPr algn="ctr">
                        <a:buNone/>
                      </a:pPr>
                      <a:r>
                        <a:rPr lang="zh-CN" altLang="en-US" sz="1800">
                          <a:latin typeface="+mn-ea"/>
                          <a:cs typeface="+mn-ea"/>
                        </a:rPr>
                        <a:t>进程</a:t>
                      </a:r>
                      <a:r>
                        <a:rPr lang="en-US" altLang="zh-CN" sz="1800">
                          <a:latin typeface="+mn-ea"/>
                          <a:cs typeface="+mn-ea"/>
                        </a:rPr>
                        <a:t>1 PCB</a:t>
                      </a:r>
                      <a:endParaRPr lang="en-US" altLang="zh-CN" sz="1800">
                        <a:latin typeface="+mn-ea"/>
                        <a:cs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rPr>
                        <a:t>文件</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rPr>
                        <a:t>文件</a:t>
                      </a:r>
                      <a:r>
                        <a:rPr lang="en-US" altLang="zh-CN" sz="1800">
                          <a:latin typeface="+mn-ea"/>
                          <a:cs typeface="思源黑体 CN Regular" panose="020B0500000000000000" charset="-122"/>
                        </a:rPr>
                        <a:t>4</a:t>
                      </a:r>
                      <a:r>
                        <a:rPr lang="zh-CN" altLang="en-US" sz="1800">
                          <a:latin typeface="+mn-ea"/>
                          <a:cs typeface="思源黑体 CN Regular" panose="020B0500000000000000" charset="-122"/>
                        </a:rPr>
                        <a:t>：</a:t>
                      </a:r>
                      <a:r>
                        <a:rPr lang="zh-CN" altLang="en-US" sz="1800">
                          <a:latin typeface="+mn-ea"/>
                          <a:cs typeface="思源黑体 CN Regular" panose="020B0500000000000000" charset="-122"/>
                          <a:sym typeface="+mn-ea"/>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4" name="表格 3"/>
          <p:cNvGraphicFramePr/>
          <p:nvPr>
            <p:custDataLst>
              <p:tags r:id="rId3"/>
            </p:custDataLst>
          </p:nvPr>
        </p:nvGraphicFramePr>
        <p:xfrm>
          <a:off x="2948940" y="3010535"/>
          <a:ext cx="1827530" cy="1988820"/>
        </p:xfrm>
        <a:graphic>
          <a:graphicData uri="http://schemas.openxmlformats.org/drawingml/2006/table">
            <a:tbl>
              <a:tblPr firstRow="1" bandRow="1">
                <a:tableStyleId>{21E4AEA4-8DFA-4A89-87EB-49C32662AFE0}</a:tableStyleId>
              </a:tblPr>
              <a:tblGrid>
                <a:gridCol w="1827530"/>
              </a:tblGrid>
              <a:tr h="662940">
                <a:tc>
                  <a:txBody>
                    <a:bodyPr/>
                    <a:p>
                      <a:pPr algn="ctr">
                        <a:buNone/>
                      </a:pPr>
                      <a:r>
                        <a:rPr lang="zh-CN" altLang="en-US" sz="1800">
                          <a:latin typeface="+mn-ea"/>
                          <a:cs typeface="+mn-ea"/>
                          <a:sym typeface="+mn-ea"/>
                        </a:rPr>
                        <a:t>进程</a:t>
                      </a:r>
                      <a:r>
                        <a:rPr lang="en-US" altLang="zh-CN" sz="1800">
                          <a:latin typeface="+mn-ea"/>
                          <a:cs typeface="+mn-ea"/>
                          <a:sym typeface="+mn-ea"/>
                        </a:rPr>
                        <a:t>2 PCB</a:t>
                      </a:r>
                      <a:endParaRPr lang="en-US" altLang="zh-CN" sz="1800">
                        <a:latin typeface="+mn-ea"/>
                        <a:cs typeface="+mn-ea"/>
                        <a:sym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文件</a:t>
                      </a:r>
                      <a:r>
                        <a:rPr lang="en-US" altLang="zh-CN" sz="1800">
                          <a:latin typeface="+mn-ea"/>
                          <a:cs typeface="思源黑体 CN Regular" panose="020B0500000000000000" charset="-122"/>
                          <a:sym typeface="+mn-ea"/>
                        </a:rPr>
                        <a:t>1</a:t>
                      </a:r>
                      <a:r>
                        <a:rPr lang="zh-CN" altLang="en-US" sz="1800">
                          <a:latin typeface="+mn-ea"/>
                          <a:cs typeface="思源黑体 CN Regular" panose="020B0500000000000000" charset="-122"/>
                          <a:sym typeface="+mn-ea"/>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rPr>
                        <a:t>文件</a:t>
                      </a:r>
                      <a:r>
                        <a:rPr lang="en-US" altLang="zh-CN" sz="1800">
                          <a:latin typeface="+mn-ea"/>
                          <a:cs typeface="思源黑体 CN Regular" panose="020B0500000000000000" charset="-122"/>
                        </a:rPr>
                        <a:t>4</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5" name="表格 4"/>
          <p:cNvGraphicFramePr/>
          <p:nvPr>
            <p:custDataLst>
              <p:tags r:id="rId4"/>
            </p:custDataLst>
          </p:nvPr>
        </p:nvGraphicFramePr>
        <p:xfrm>
          <a:off x="5367020" y="3010535"/>
          <a:ext cx="1827530" cy="1325880"/>
        </p:xfrm>
        <a:graphic>
          <a:graphicData uri="http://schemas.openxmlformats.org/drawingml/2006/table">
            <a:tbl>
              <a:tblPr firstRow="1" bandRow="1">
                <a:tableStyleId>{21E4AEA4-8DFA-4A89-87EB-49C32662AFE0}</a:tableStyleId>
              </a:tblPr>
              <a:tblGrid>
                <a:gridCol w="1827530"/>
              </a:tblGrid>
              <a:tr h="662940">
                <a:tc>
                  <a:txBody>
                    <a:bodyPr/>
                    <a:p>
                      <a:pPr algn="ctr">
                        <a:buNone/>
                      </a:pPr>
                      <a:r>
                        <a:rPr lang="zh-CN" altLang="en-US" sz="1800">
                          <a:latin typeface="+mn-ea"/>
                          <a:cs typeface="+mn-ea"/>
                          <a:sym typeface="+mn-ea"/>
                        </a:rPr>
                        <a:t>进程</a:t>
                      </a:r>
                      <a:r>
                        <a:rPr lang="en-US" altLang="zh-CN" sz="1800">
                          <a:latin typeface="+mn-ea"/>
                          <a:cs typeface="+mn-ea"/>
                          <a:sym typeface="+mn-ea"/>
                        </a:rPr>
                        <a:t>3 PCB</a:t>
                      </a:r>
                      <a:endParaRPr lang="en-US" altLang="zh-CN" sz="1800">
                        <a:latin typeface="+mn-ea"/>
                        <a:cs typeface="+mn-ea"/>
                        <a:sym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用户</a:t>
                      </a:r>
                      <a:r>
                        <a:rPr lang="en-US" altLang="zh-CN" sz="1800">
                          <a:latin typeface="+mn-ea"/>
                          <a:cs typeface="思源黑体 CN Regular" panose="020B0500000000000000" charset="-122"/>
                        </a:rPr>
                        <a:t>3</a:t>
                      </a: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7" name="表格 6"/>
          <p:cNvGraphicFramePr/>
          <p:nvPr>
            <p:custDataLst>
              <p:tags r:id="rId5"/>
            </p:custDataLst>
          </p:nvPr>
        </p:nvGraphicFramePr>
        <p:xfrm>
          <a:off x="7784465" y="3010535"/>
          <a:ext cx="1739265" cy="2651760"/>
        </p:xfrm>
        <a:graphic>
          <a:graphicData uri="http://schemas.openxmlformats.org/drawingml/2006/table">
            <a:tbl>
              <a:tblPr firstRow="1" bandRow="1">
                <a:tableStyleId>{21E4AEA4-8DFA-4A89-87EB-49C32662AFE0}</a:tableStyleId>
              </a:tblPr>
              <a:tblGrid>
                <a:gridCol w="1739265"/>
              </a:tblGrid>
              <a:tr h="662940">
                <a:tc>
                  <a:txBody>
                    <a:bodyPr/>
                    <a:p>
                      <a:pPr algn="ctr">
                        <a:buNone/>
                      </a:pPr>
                      <a:r>
                        <a:rPr lang="zh-CN" altLang="en-US" sz="1800">
                          <a:latin typeface="+mn-ea"/>
                          <a:cs typeface="+mn-ea"/>
                          <a:sym typeface="+mn-ea"/>
                        </a:rPr>
                        <a:t>进程</a:t>
                      </a:r>
                      <a:r>
                        <a:rPr lang="en-US" altLang="zh-CN" sz="1800">
                          <a:latin typeface="+mn-ea"/>
                          <a:cs typeface="+mn-ea"/>
                          <a:sym typeface="+mn-ea"/>
                        </a:rPr>
                        <a:t>4 PCB</a:t>
                      </a:r>
                      <a:endParaRPr lang="en-US" altLang="zh-CN" sz="1800">
                        <a:latin typeface="+mn-ea"/>
                        <a:cs typeface="+mn-ea"/>
                        <a:sym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用户</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用户</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用户</a:t>
                      </a:r>
                      <a:r>
                        <a:rPr lang="en-US" altLang="zh-CN" sz="1800">
                          <a:latin typeface="+mn-ea"/>
                          <a:cs typeface="思源黑体 CN Regular" panose="020B0500000000000000" charset="-122"/>
                        </a:rPr>
                        <a:t>4</a:t>
                      </a:r>
                      <a:r>
                        <a:rPr lang="zh-CN" altLang="en-US" sz="1800">
                          <a:latin typeface="+mn-ea"/>
                          <a:cs typeface="思源黑体 CN Regular" panose="020B0500000000000000" charset="-122"/>
                        </a:rPr>
                        <a:t>：</a:t>
                      </a:r>
                      <a:r>
                        <a:rPr lang="zh-CN" altLang="en-US" sz="1800">
                          <a:latin typeface="+mn-ea"/>
                          <a:cs typeface="思源黑体 CN Regular" panose="020B0500000000000000" charset="-122"/>
                          <a:sym typeface="+mn-ea"/>
                        </a:rPr>
                        <a:t>执行</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spTree>
    <p:custDataLst>
      <p:tags r:id="rId6"/>
    </p:custData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3.2 文件权限管理</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文件权限管理</a:t>
            </a:r>
            <a:endParaRPr lang="zh-CN" altLang="en-US" sz="2000" b="1">
              <a:solidFill>
                <a:srgbClr val="9C0B15"/>
              </a:solidFill>
            </a:endParaRPr>
          </a:p>
          <a:p>
            <a:pPr algn="l">
              <a:buClrTx/>
              <a:buSzTx/>
              <a:buFontTx/>
            </a:pPr>
            <a:endParaRPr lang="en-US" altLang="zh-CN" sz="2000"/>
          </a:p>
          <a:p>
            <a:pPr algn="l">
              <a:buClrTx/>
              <a:buSzTx/>
              <a:buFontTx/>
            </a:pPr>
            <a:r>
              <a:rPr lang="zh-CN" altLang="en-US" sz="2000" b="1">
                <a:solidFill>
                  <a:srgbClr val="9C0B15"/>
                </a:solidFill>
              </a:rPr>
              <a:t>自主访问控制	</a:t>
            </a:r>
            <a:r>
              <a:rPr lang="en-US" altLang="zh-CN" sz="2000" b="1">
                <a:solidFill>
                  <a:srgbClr val="9C0B15"/>
                </a:solidFill>
              </a:rPr>
              <a:t>Discretionary </a:t>
            </a:r>
            <a:r>
              <a:rPr lang="zh-CN" altLang="en-US" sz="2000" b="1">
                <a:solidFill>
                  <a:srgbClr val="9C0B15"/>
                </a:solidFill>
              </a:rPr>
              <a:t>Access Control，</a:t>
            </a:r>
            <a:r>
              <a:rPr lang="en-US" altLang="zh-CN" sz="2000" b="1">
                <a:solidFill>
                  <a:srgbClr val="9C0B15"/>
                </a:solidFill>
              </a:rPr>
              <a:t>DAC</a:t>
            </a:r>
            <a:endParaRPr lang="zh-CN" altLang="en-US" sz="2000" b="1">
              <a:solidFill>
                <a:srgbClr val="9C0B15"/>
              </a:solidFill>
            </a:endParaRPr>
          </a:p>
          <a:p>
            <a:pPr algn="l">
              <a:buClrTx/>
              <a:buSzTx/>
              <a:buFontTx/>
            </a:pPr>
            <a:r>
              <a:rPr lang="en-US" altLang="zh-CN" sz="2000">
                <a:sym typeface="+mn-ea"/>
              </a:rPr>
              <a:t>	</a:t>
            </a:r>
            <a:r>
              <a:rPr lang="zh-CN" altLang="en-US" sz="2000">
                <a:sym typeface="+mn-ea"/>
              </a:rPr>
              <a:t>每个文件有一个</a:t>
            </a:r>
            <a:r>
              <a:rPr lang="en-US" altLang="zh-CN" sz="2000">
                <a:sym typeface="+mn-ea"/>
              </a:rPr>
              <a:t>“</a:t>
            </a:r>
            <a:r>
              <a:rPr lang="zh-CN" altLang="en-US" sz="2000">
                <a:sym typeface="+mn-ea"/>
              </a:rPr>
              <a:t>所有者</a:t>
            </a:r>
            <a:r>
              <a:rPr lang="en-US" altLang="zh-CN" sz="2000">
                <a:sym typeface="+mn-ea"/>
              </a:rPr>
              <a:t>”</a:t>
            </a:r>
            <a:r>
              <a:rPr lang="zh-CN" altLang="en-US" sz="2000">
                <a:sym typeface="+mn-ea"/>
              </a:rPr>
              <a:t>，该文件的权限可以</a:t>
            </a:r>
            <a:r>
              <a:rPr lang="zh-CN" altLang="en-US" sz="2000">
                <a:solidFill>
                  <a:srgbClr val="9C0B15"/>
                </a:solidFill>
                <a:sym typeface="+mn-ea"/>
              </a:rPr>
              <a:t>由其“所有者”负责编辑</a:t>
            </a:r>
            <a:r>
              <a:rPr lang="zh-CN" altLang="en-US" sz="2000"/>
              <a:t>。</a:t>
            </a:r>
            <a:r>
              <a:rPr lang="en-US" altLang="zh-CN" sz="2000">
                <a:sym typeface="+mn-ea"/>
              </a:rPr>
              <a:t>	</a:t>
            </a:r>
            <a:r>
              <a:rPr lang="zh-CN" altLang="en-US" sz="2000"/>
              <a:t>对于</a:t>
            </a:r>
            <a:r>
              <a:rPr lang="en-US" altLang="zh-CN" sz="2000"/>
              <a:t>RBAC</a:t>
            </a:r>
            <a:r>
              <a:rPr lang="zh-CN" altLang="en-US" sz="2000"/>
              <a:t>、</a:t>
            </a:r>
            <a:r>
              <a:rPr lang="en-US" altLang="zh-CN" sz="2000"/>
              <a:t>ABAC</a:t>
            </a:r>
            <a:r>
              <a:rPr lang="zh-CN" altLang="en-US" sz="2000"/>
              <a:t>和</a:t>
            </a:r>
            <a:r>
              <a:rPr lang="en-US" altLang="zh-CN" sz="2000"/>
              <a:t>PBAC</a:t>
            </a:r>
            <a:r>
              <a:rPr lang="zh-CN" altLang="en-US" sz="2000"/>
              <a:t>，所有者负责编辑它拥有的文件的</a:t>
            </a:r>
            <a:r>
              <a:rPr lang="en-US" altLang="zh-CN" sz="2000"/>
              <a:t>ACL</a:t>
            </a:r>
            <a:r>
              <a:rPr lang="zh-CN" altLang="en-US" sz="2000"/>
              <a:t>、</a:t>
            </a:r>
            <a:r>
              <a:rPr lang="en-US" altLang="zh-CN" sz="2000"/>
              <a:t>XML</a:t>
            </a:r>
            <a:r>
              <a:rPr lang="zh-CN" altLang="en-US" sz="2000"/>
              <a:t>或</a:t>
            </a:r>
            <a:r>
              <a:rPr lang="en-US" altLang="zh-CN" sz="2000">
                <a:sym typeface="+mn-ea"/>
              </a:rPr>
              <a:t>	</a:t>
            </a:r>
            <a:r>
              <a:rPr lang="zh-CN" altLang="en-US" sz="2000"/>
              <a:t>权限控制脚本；对于</a:t>
            </a:r>
            <a:r>
              <a:rPr lang="en-US" altLang="zh-CN" sz="2000"/>
              <a:t>CBAC</a:t>
            </a:r>
            <a:r>
              <a:rPr lang="zh-CN" altLang="en-US" sz="2000"/>
              <a:t>，所有者负责将其文件的访问权能添加到进程</a:t>
            </a:r>
            <a:r>
              <a:rPr lang="en-US" altLang="zh-CN" sz="2000">
                <a:sym typeface="+mn-ea"/>
              </a:rPr>
              <a:t>	</a:t>
            </a:r>
            <a:r>
              <a:rPr lang="zh-CN" altLang="en-US" sz="2000"/>
              <a:t>的</a:t>
            </a:r>
            <a:r>
              <a:rPr lang="en-US" altLang="zh-CN" sz="2000"/>
              <a:t>CT</a:t>
            </a:r>
            <a:r>
              <a:rPr lang="zh-CN" altLang="en-US" sz="2000"/>
              <a:t>中。</a:t>
            </a:r>
            <a:endParaRPr lang="zh-CN" altLang="en-US" sz="2000"/>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r>
              <a:rPr lang="zh-CN" altLang="en-US" sz="2000" b="1">
                <a:solidFill>
                  <a:srgbClr val="9C0B15"/>
                </a:solidFill>
                <a:sym typeface="+mn-ea"/>
              </a:rPr>
              <a:t>强制访问控制	</a:t>
            </a:r>
            <a:r>
              <a:rPr lang="zh-CN" altLang="en-US" sz="2000" b="1">
                <a:solidFill>
                  <a:srgbClr val="9C0B15"/>
                </a:solidFill>
                <a:sym typeface="+mn-ea"/>
              </a:rPr>
              <a:t>Mandatory Access Control，</a:t>
            </a:r>
            <a:r>
              <a:rPr lang="zh-CN" altLang="en-US" sz="2000" b="1">
                <a:solidFill>
                  <a:srgbClr val="9C0B15"/>
                </a:solidFill>
                <a:sym typeface="+mn-ea"/>
              </a:rPr>
              <a:t>MAC</a:t>
            </a:r>
            <a:endParaRPr lang="zh-CN" altLang="en-US" sz="2000" b="1">
              <a:solidFill>
                <a:srgbClr val="9C0B15"/>
              </a:solidFill>
              <a:sym typeface="+mn-ea"/>
            </a:endParaRPr>
          </a:p>
          <a:p>
            <a:pPr algn="l">
              <a:buClrTx/>
              <a:buSzTx/>
              <a:buFontTx/>
            </a:pPr>
            <a:r>
              <a:rPr lang="zh-CN" altLang="en-US" sz="2000" b="1">
                <a:solidFill>
                  <a:srgbClr val="9C0B15"/>
                </a:solidFill>
                <a:sym typeface="+mn-ea"/>
              </a:rPr>
              <a:t>	</a:t>
            </a:r>
            <a:r>
              <a:rPr lang="zh-CN" altLang="en-US" sz="2000">
                <a:sym typeface="+mn-ea"/>
              </a:rPr>
              <a:t>由系统中的一个或一组管理员统一编辑全部或分别编辑部分文件的权限。</a:t>
            </a:r>
            <a:r>
              <a:rPr lang="zh-CN" altLang="en-US" sz="2000" b="1">
                <a:solidFill>
                  <a:srgbClr val="9C0B15"/>
                </a:solidFill>
                <a:sym typeface="+mn-ea"/>
              </a:rPr>
              <a:t>	</a:t>
            </a:r>
            <a:r>
              <a:rPr lang="zh-CN" altLang="en-US" sz="2000">
                <a:sym typeface="+mn-ea"/>
              </a:rPr>
              <a:t>无论是</a:t>
            </a:r>
            <a:r>
              <a:rPr lang="en-US" altLang="zh-CN" sz="2000">
                <a:sym typeface="+mn-ea"/>
              </a:rPr>
              <a:t>ACL</a:t>
            </a:r>
            <a:r>
              <a:rPr lang="zh-CN" altLang="en-US" sz="2000">
                <a:sym typeface="+mn-ea"/>
              </a:rPr>
              <a:t>、</a:t>
            </a:r>
            <a:r>
              <a:rPr lang="en-US" altLang="zh-CN" sz="2000">
                <a:sym typeface="+mn-ea"/>
              </a:rPr>
              <a:t>XML</a:t>
            </a:r>
            <a:r>
              <a:rPr lang="zh-CN" altLang="en-US" sz="2000">
                <a:sym typeface="+mn-ea"/>
              </a:rPr>
              <a:t>还是</a:t>
            </a:r>
            <a:r>
              <a:rPr lang="en-US" altLang="zh-CN" sz="2000">
                <a:sym typeface="+mn-ea"/>
              </a:rPr>
              <a:t>CT</a:t>
            </a:r>
            <a:r>
              <a:rPr lang="zh-CN" altLang="en-US" sz="2000">
                <a:sym typeface="+mn-ea"/>
              </a:rPr>
              <a:t>都由系统管理员集中操作，对文件的访问控制权</a:t>
            </a:r>
            <a:r>
              <a:rPr lang="zh-CN" altLang="en-US" sz="2000" b="1">
                <a:solidFill>
                  <a:srgbClr val="9C0B15"/>
                </a:solidFill>
                <a:sym typeface="+mn-ea"/>
              </a:rPr>
              <a:t>	</a:t>
            </a:r>
            <a:r>
              <a:rPr lang="zh-CN" altLang="en-US" sz="2000">
                <a:sym typeface="+mn-ea"/>
              </a:rPr>
              <a:t>更集中。</a:t>
            </a: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r>
              <a:rPr lang="zh-CN" altLang="en-US" sz="2000" b="1">
                <a:solidFill>
                  <a:srgbClr val="9C0B15"/>
                </a:solidFill>
                <a:sym typeface="+mn-ea"/>
              </a:rPr>
              <a:t>问题一	</a:t>
            </a:r>
            <a:r>
              <a:rPr lang="zh-CN" altLang="en-US" sz="2000">
                <a:sym typeface="+mn-ea"/>
              </a:rPr>
              <a:t>DAC和MAC各有哪些优缺点？</a:t>
            </a:r>
            <a:endParaRPr lang="zh-CN" altLang="en-US" sz="2000">
              <a:sym typeface="+mn-ea"/>
            </a:endParaRPr>
          </a:p>
          <a:p>
            <a:pPr algn="l">
              <a:buClrTx/>
              <a:buSzTx/>
              <a:buFontTx/>
            </a:pPr>
            <a:r>
              <a:rPr lang="en-US" altLang="zh-CN" sz="2000">
                <a:sym typeface="+mn-ea"/>
              </a:rPr>
              <a:t>	</a:t>
            </a:r>
            <a:r>
              <a:rPr lang="en-US" altLang="zh-CN" sz="2000">
                <a:sym typeface="+mn-ea"/>
              </a:rPr>
              <a:t>DAC</a:t>
            </a:r>
            <a:r>
              <a:rPr lang="zh-CN" altLang="en-US" sz="2000">
                <a:sym typeface="+mn-ea"/>
              </a:rPr>
              <a:t>更灵活，适合用于宽松的资源共享环境；</a:t>
            </a:r>
            <a:r>
              <a:rPr lang="en-US" altLang="zh-CN" sz="2000">
                <a:sym typeface="+mn-ea"/>
              </a:rPr>
              <a:t>MAC</a:t>
            </a:r>
            <a:r>
              <a:rPr lang="zh-CN" altLang="en-US" sz="2000">
                <a:sym typeface="+mn-ea"/>
              </a:rPr>
              <a:t>则更严肃，适合企事</a:t>
            </a:r>
            <a:r>
              <a:rPr lang="en-US" altLang="zh-CN" sz="2000">
                <a:sym typeface="+mn-ea"/>
              </a:rPr>
              <a:t>	</a:t>
            </a:r>
            <a:r>
              <a:rPr lang="zh-CN" altLang="en-US" sz="2000">
                <a:sym typeface="+mn-ea"/>
              </a:rPr>
              <a:t>业单位等需要严格控制信息流转的环境。</a:t>
            </a:r>
            <a:endParaRPr lang="zh-CN" altLang="en-US" sz="2000">
              <a:sym typeface="+mn-ea"/>
            </a:endParaRPr>
          </a:p>
          <a:p>
            <a:pPr algn="l">
              <a:buClrTx/>
              <a:buSzTx/>
              <a:buFontTx/>
            </a:pPr>
            <a:endParaRPr lang="zh-CN" altLang="en-US" sz="2000">
              <a:sym typeface="+mn-ea"/>
            </a:endParaRPr>
          </a:p>
          <a:p>
            <a:pPr algn="l">
              <a:buClrTx/>
              <a:buSzTx/>
              <a:buFontTx/>
            </a:pPr>
            <a:r>
              <a:rPr lang="zh-CN" altLang="en-US" sz="2000" b="1">
                <a:solidFill>
                  <a:srgbClr val="9C0B15"/>
                </a:solidFill>
                <a:sym typeface="+mn-ea"/>
              </a:rPr>
              <a:t>问题二</a:t>
            </a:r>
            <a:r>
              <a:rPr lang="en-US" altLang="zh-CN" sz="2000">
                <a:sym typeface="+mn-ea"/>
              </a:rPr>
              <a:t>	</a:t>
            </a:r>
            <a:r>
              <a:rPr lang="zh-CN" altLang="en-US" sz="2000">
                <a:sym typeface="+mn-ea"/>
              </a:rPr>
              <a:t>系统中除了文件之外，还有其他设备等等。这些成分的权限管理能否也</a:t>
            </a:r>
            <a:r>
              <a:rPr lang="en-US" altLang="zh-CN" sz="2000">
                <a:sym typeface="+mn-ea"/>
              </a:rPr>
              <a:t>	</a:t>
            </a:r>
            <a:r>
              <a:rPr lang="zh-CN" altLang="en-US" sz="2000">
                <a:sym typeface="+mn-ea"/>
              </a:rPr>
              <a:t>参照文件进行？</a:t>
            </a:r>
            <a:endParaRPr lang="zh-CN" altLang="en-US" sz="2000">
              <a:sym typeface="+mn-ea"/>
            </a:endParaRPr>
          </a:p>
        </p:txBody>
      </p:sp>
    </p:spTree>
    <p:custDataLst>
      <p:tags r:id="rId2"/>
    </p:custData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1.2 外存的刻画</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r>
              <a:rPr lang="zh-CN" altLang="en-US" sz="2000" b="1">
                <a:solidFill>
                  <a:srgbClr val="9C0B15"/>
                </a:solidFill>
                <a:cs typeface="+mn-lt"/>
              </a:rPr>
              <a:t>外存的刻画</a:t>
            </a:r>
            <a:endParaRPr lang="zh-CN" altLang="en-US" sz="2000">
              <a:cs typeface="+mn-lt"/>
            </a:endParaRPr>
          </a:p>
          <a:p>
            <a:pPr algn="l">
              <a:buClrTx/>
              <a:buSzTx/>
              <a:buFontTx/>
            </a:pPr>
            <a:endParaRPr lang="zh-CN" altLang="en-US" sz="2000">
              <a:cs typeface="+mn-lt"/>
            </a:endParaRPr>
          </a:p>
          <a:p>
            <a:pPr>
              <a:buClrTx/>
              <a:buSzTx/>
              <a:buFontTx/>
            </a:pPr>
            <a:r>
              <a:rPr lang="zh-CN" altLang="en-US" sz="2000" b="1">
                <a:solidFill>
                  <a:srgbClr val="9C0B15"/>
                </a:solidFill>
                <a:cs typeface="+mn-lt"/>
                <a:sym typeface="+mn-ea"/>
              </a:rPr>
              <a:t>可覆写性</a:t>
            </a:r>
            <a:r>
              <a:rPr lang="en-US" altLang="zh-CN" sz="2000">
                <a:cs typeface="+mn-lt"/>
                <a:sym typeface="+mn-ea"/>
              </a:rPr>
              <a:t>	</a:t>
            </a:r>
            <a:r>
              <a:rPr lang="zh-CN" altLang="en-US" sz="2000">
                <a:cs typeface="+mn-lt"/>
                <a:sym typeface="+mn-ea"/>
              </a:rPr>
              <a:t>部分外存介质可以反复擦写，但是却</a:t>
            </a:r>
            <a:r>
              <a:rPr lang="zh-CN" altLang="en-US" sz="2000">
                <a:solidFill>
                  <a:srgbClr val="9C0B15"/>
                </a:solidFill>
                <a:cs typeface="+mn-lt"/>
                <a:sym typeface="+mn-ea"/>
              </a:rPr>
              <a:t>无法直接在已经写有内容</a:t>
            </a:r>
            <a:r>
              <a:rPr lang="zh-CN" altLang="en-US" sz="2000" b="1">
                <a:solidFill>
                  <a:srgbClr val="9C0B15"/>
                </a:solidFill>
                <a:cs typeface="+mn-lt"/>
                <a:sym typeface="+mn-ea"/>
              </a:rPr>
              <a:t>Overwritability</a:t>
            </a:r>
            <a:r>
              <a:rPr lang="en-US" altLang="zh-CN" sz="2000">
                <a:cs typeface="+mn-lt"/>
                <a:sym typeface="+mn-ea"/>
              </a:rPr>
              <a:t>	</a:t>
            </a:r>
            <a:r>
              <a:rPr lang="zh-CN" altLang="en-US" sz="2000">
                <a:solidFill>
                  <a:srgbClr val="9C0B15"/>
                </a:solidFill>
                <a:cs typeface="+mn-lt"/>
                <a:sym typeface="+mn-ea"/>
              </a:rPr>
              <a:t>的介质上直接覆盖写入新内容</a:t>
            </a:r>
            <a:r>
              <a:rPr lang="zh-CN" altLang="en-US" sz="2000">
                <a:cs typeface="+mn-lt"/>
                <a:sym typeface="+mn-ea"/>
              </a:rPr>
              <a:t>。要复用已经写入过的介质，必</a:t>
            </a:r>
            <a:r>
              <a:rPr lang="en-US" altLang="zh-CN" sz="2000">
                <a:cs typeface="+mn-lt"/>
                <a:sym typeface="+mn-ea"/>
              </a:rPr>
              <a:t>		</a:t>
            </a:r>
            <a:r>
              <a:rPr lang="zh-CN" altLang="en-US" sz="2000">
                <a:cs typeface="+mn-lt"/>
                <a:sym typeface="+mn-ea"/>
              </a:rPr>
              <a:t>须要执行</a:t>
            </a:r>
            <a:r>
              <a:rPr lang="zh-CN" altLang="en-US" sz="2000">
                <a:solidFill>
                  <a:srgbClr val="9C0B15"/>
                </a:solidFill>
                <a:cs typeface="+mn-lt"/>
                <a:sym typeface="+mn-ea"/>
              </a:rPr>
              <a:t>擦除操作，该操作会清空一整片介质上的旧内容</a:t>
            </a:r>
            <a:r>
              <a:rPr lang="zh-CN" altLang="en-US" sz="2000">
                <a:cs typeface="+mn-lt"/>
                <a:sym typeface="+mn-ea"/>
              </a:rPr>
              <a:t>，然</a:t>
            </a:r>
            <a:r>
              <a:rPr lang="en-US" altLang="zh-CN" sz="2000">
                <a:cs typeface="+mn-lt"/>
                <a:sym typeface="+mn-ea"/>
              </a:rPr>
              <a:t>		</a:t>
            </a:r>
            <a:r>
              <a:rPr lang="zh-CN" altLang="en-US" sz="2000">
                <a:cs typeface="+mn-lt"/>
                <a:sym typeface="+mn-ea"/>
              </a:rPr>
              <a:t>后这片介质才能接受新的写入。</a:t>
            </a:r>
            <a:endParaRPr lang="zh-CN" altLang="en-US" sz="2000">
              <a:cs typeface="+mn-lt"/>
            </a:endParaRPr>
          </a:p>
          <a:p>
            <a:pPr>
              <a:buClrTx/>
              <a:buSzTx/>
              <a:buFontTx/>
            </a:pPr>
            <a:endParaRPr lang="zh-CN" altLang="en-US" sz="2000">
              <a:cs typeface="+mn-lt"/>
            </a:endParaRPr>
          </a:p>
          <a:p>
            <a:pPr>
              <a:buClrTx/>
              <a:buSzTx/>
              <a:buFontTx/>
            </a:pPr>
            <a:r>
              <a:rPr lang="zh-CN" altLang="en-US" sz="2000" b="1">
                <a:solidFill>
                  <a:srgbClr val="9C0B15"/>
                </a:solidFill>
                <a:cs typeface="+mn-lt"/>
                <a:sym typeface="+mn-ea"/>
              </a:rPr>
              <a:t>访问粒度</a:t>
            </a:r>
            <a:r>
              <a:rPr lang="en-US" altLang="zh-CN" sz="2000">
                <a:cs typeface="+mn-lt"/>
                <a:sym typeface="+mn-ea"/>
              </a:rPr>
              <a:t>	</a:t>
            </a:r>
            <a:r>
              <a:rPr lang="zh-CN" altLang="en-US" sz="2000">
                <a:cs typeface="+mn-lt"/>
                <a:sym typeface="+mn-ea"/>
              </a:rPr>
              <a:t>外存的读（</a:t>
            </a:r>
            <a:r>
              <a:rPr lang="en-US" altLang="zh-CN" sz="2000">
                <a:cs typeface="+mn-lt"/>
                <a:sym typeface="+mn-ea"/>
              </a:rPr>
              <a:t>Read</a:t>
            </a:r>
            <a:r>
              <a:rPr lang="zh-CN" altLang="en-US" sz="2000">
                <a:cs typeface="+mn-lt"/>
                <a:sym typeface="+mn-ea"/>
              </a:rPr>
              <a:t>）、写（</a:t>
            </a:r>
            <a:r>
              <a:rPr lang="en-US" altLang="zh-CN" sz="2000">
                <a:cs typeface="+mn-lt"/>
                <a:sym typeface="+mn-ea"/>
              </a:rPr>
              <a:t>Write/Program</a:t>
            </a:r>
            <a:r>
              <a:rPr lang="zh-CN" altLang="en-US" sz="2000">
                <a:cs typeface="+mn-lt"/>
                <a:sym typeface="+mn-ea"/>
              </a:rPr>
              <a:t>）和擦除（</a:t>
            </a:r>
            <a:r>
              <a:rPr lang="en-US" altLang="zh-CN" sz="2000">
                <a:cs typeface="+mn-lt"/>
                <a:sym typeface="+mn-ea"/>
              </a:rPr>
              <a:t>Erase</a:t>
            </a:r>
            <a:r>
              <a:rPr lang="zh-CN" altLang="en-US" sz="2000">
                <a:cs typeface="+mn-lt"/>
                <a:sym typeface="+mn-ea"/>
              </a:rPr>
              <a:t>）粒度</a:t>
            </a:r>
            <a:r>
              <a:rPr lang="zh-CN" altLang="en-US" sz="2000" b="1">
                <a:solidFill>
                  <a:srgbClr val="9C0B15"/>
                </a:solidFill>
                <a:cs typeface="+mn-lt"/>
                <a:sym typeface="+mn-ea"/>
              </a:rPr>
              <a:t>Access</a:t>
            </a:r>
            <a:r>
              <a:rPr lang="en-US" altLang="zh-CN" sz="2000">
                <a:cs typeface="+mn-lt"/>
                <a:sym typeface="+mn-ea"/>
              </a:rPr>
              <a:t>		</a:t>
            </a:r>
            <a:r>
              <a:rPr lang="zh-CN" altLang="en-US" sz="2000">
                <a:cs typeface="+mn-lt"/>
                <a:sym typeface="+mn-ea"/>
              </a:rPr>
              <a:t>是</a:t>
            </a:r>
            <a:r>
              <a:rPr lang="zh-CN" altLang="en-US" sz="2000">
                <a:solidFill>
                  <a:srgbClr val="9C0B15"/>
                </a:solidFill>
                <a:cs typeface="+mn-lt"/>
                <a:sym typeface="+mn-ea"/>
              </a:rPr>
              <a:t>相互独立的三个参数</a:t>
            </a:r>
            <a:r>
              <a:rPr lang="zh-CN" altLang="en-US" sz="2000">
                <a:cs typeface="+mn-lt"/>
                <a:sym typeface="+mn-ea"/>
              </a:rPr>
              <a:t>，它们都可以是字节或（大小不等的）</a:t>
            </a:r>
            <a:r>
              <a:rPr lang="zh-CN" altLang="en-US" sz="2000" b="1">
                <a:solidFill>
                  <a:srgbClr val="9C0B15"/>
                </a:solidFill>
                <a:cs typeface="+mn-lt"/>
                <a:sym typeface="+mn-ea"/>
              </a:rPr>
              <a:t>Granularity</a:t>
            </a:r>
            <a:r>
              <a:rPr lang="en-US" altLang="zh-CN" sz="2000">
                <a:cs typeface="+mn-lt"/>
                <a:sym typeface="+mn-ea"/>
              </a:rPr>
              <a:t>	</a:t>
            </a:r>
            <a:r>
              <a:rPr lang="zh-CN" altLang="en-US" sz="2000">
                <a:cs typeface="+mn-lt"/>
                <a:sym typeface="+mn-ea"/>
              </a:rPr>
              <a:t>块。比如，完全可能存在某种外存介质，它可以接受以字节读</a:t>
            </a:r>
            <a:r>
              <a:rPr lang="en-US" altLang="zh-CN" sz="2000">
                <a:cs typeface="+mn-lt"/>
                <a:sym typeface="+mn-ea"/>
              </a:rPr>
              <a:t>		</a:t>
            </a:r>
            <a:r>
              <a:rPr lang="zh-CN" altLang="en-US" sz="2000">
                <a:cs typeface="+mn-lt"/>
                <a:sym typeface="+mn-ea"/>
              </a:rPr>
              <a:t>取，但必须按块写入，而擦除时则只接受全盘擦除。</a:t>
            </a:r>
            <a:endParaRPr lang="zh-CN" altLang="en-US" sz="2000">
              <a:cs typeface="+mn-lt"/>
            </a:endParaRPr>
          </a:p>
          <a:p>
            <a:pPr>
              <a:buClrTx/>
              <a:buSzTx/>
              <a:buFontTx/>
            </a:pPr>
            <a:endParaRPr lang="zh-CN" altLang="en-US" sz="2000">
              <a:cs typeface="+mn-lt"/>
            </a:endParaRPr>
          </a:p>
          <a:p>
            <a:pPr>
              <a:buClrTx/>
              <a:buSzTx/>
              <a:buFontTx/>
            </a:pPr>
            <a:r>
              <a:rPr lang="zh-CN" altLang="en-US" sz="2000" b="1">
                <a:solidFill>
                  <a:srgbClr val="9C0B15"/>
                </a:solidFill>
                <a:cs typeface="+mn-lt"/>
                <a:sym typeface="+mn-ea"/>
              </a:rPr>
              <a:t>访问寿命</a:t>
            </a:r>
            <a:r>
              <a:rPr lang="en-US" altLang="zh-CN" sz="2000">
                <a:cs typeface="+mn-lt"/>
                <a:sym typeface="+mn-ea"/>
              </a:rPr>
              <a:t>	</a:t>
            </a:r>
            <a:r>
              <a:rPr lang="zh-CN" altLang="en-US" sz="2000">
                <a:cs typeface="+mn-lt"/>
                <a:sym typeface="+mn-ea"/>
              </a:rPr>
              <a:t>外存的读、写和擦除寿命也是相互独立的三个参数。它们都标</a:t>
            </a:r>
            <a:r>
              <a:rPr lang="zh-CN" altLang="en-US" sz="2000" b="1">
                <a:solidFill>
                  <a:srgbClr val="9C0B15"/>
                </a:solidFill>
                <a:cs typeface="+mn-lt"/>
                <a:sym typeface="+mn-ea"/>
              </a:rPr>
              <a:t>Access</a:t>
            </a:r>
            <a:r>
              <a:rPr lang="en-US" altLang="zh-CN" sz="2000">
                <a:cs typeface="+mn-lt"/>
                <a:sym typeface="+mn-ea"/>
              </a:rPr>
              <a:t>		</a:t>
            </a:r>
            <a:r>
              <a:rPr lang="zh-CN" altLang="en-US" sz="2000">
                <a:cs typeface="+mn-lt"/>
                <a:sym typeface="+mn-ea"/>
              </a:rPr>
              <a:t>志着</a:t>
            </a:r>
            <a:r>
              <a:rPr lang="zh-CN" altLang="en-US" sz="2000">
                <a:solidFill>
                  <a:srgbClr val="9C0B15"/>
                </a:solidFill>
                <a:cs typeface="+mn-lt"/>
                <a:sym typeface="+mn-ea"/>
              </a:rPr>
              <a:t>对其存储单元进行多少次相应操作后存储单元即告报废</a:t>
            </a:r>
            <a:r>
              <a:rPr lang="zh-CN" altLang="en-US" sz="2000">
                <a:cs typeface="+mn-lt"/>
                <a:sym typeface="+mn-ea"/>
              </a:rPr>
              <a:t>。</a:t>
            </a:r>
            <a:endParaRPr lang="zh-CN" altLang="en-US" sz="2000">
              <a:cs typeface="+mn-lt"/>
              <a:sym typeface="+mn-ea"/>
            </a:endParaRPr>
          </a:p>
          <a:p>
            <a:pPr>
              <a:buClrTx/>
              <a:buSzTx/>
              <a:buFontTx/>
            </a:pPr>
            <a:r>
              <a:rPr lang="zh-CN" altLang="en-US" sz="2000" b="1">
                <a:solidFill>
                  <a:srgbClr val="9C0B15"/>
                </a:solidFill>
                <a:cs typeface="+mn-lt"/>
                <a:sym typeface="+mn-ea"/>
              </a:rPr>
              <a:t>Life</a:t>
            </a:r>
            <a:r>
              <a:rPr lang="en-US" altLang="zh-CN" sz="2000" b="1">
                <a:solidFill>
                  <a:srgbClr val="9C0B15"/>
                </a:solidFill>
                <a:cs typeface="+mn-lt"/>
                <a:sym typeface="+mn-ea"/>
              </a:rPr>
              <a:t>/Endurance</a:t>
            </a:r>
            <a:r>
              <a:rPr lang="en-US" altLang="zh-CN" sz="2000">
                <a:cs typeface="+mn-lt"/>
                <a:sym typeface="+mn-ea"/>
              </a:rPr>
              <a:t>	</a:t>
            </a:r>
            <a:r>
              <a:rPr lang="zh-CN" altLang="en-US" sz="2000">
                <a:cs typeface="+mn-lt"/>
                <a:sym typeface="+mn-ea"/>
              </a:rPr>
              <a:t>绝大多数外存介质的读寿命都是无限长的，但其</a:t>
            </a:r>
            <a:r>
              <a:rPr lang="zh-CN" altLang="en-US" sz="2000">
                <a:solidFill>
                  <a:srgbClr val="9C0B15"/>
                </a:solidFill>
                <a:cs typeface="+mn-lt"/>
                <a:sym typeface="+mn-ea"/>
              </a:rPr>
              <a:t>写寿命和擦除</a:t>
            </a:r>
            <a:r>
              <a:rPr lang="zh-CN" altLang="en-US" sz="2000" b="1">
                <a:solidFill>
                  <a:srgbClr val="9C0B15"/>
                </a:solidFill>
                <a:cs typeface="+mn-lt"/>
                <a:sym typeface="+mn-ea"/>
              </a:rPr>
              <a:t>（耐久性）</a:t>
            </a:r>
            <a:r>
              <a:rPr lang="zh-CN" altLang="en-US" sz="2000">
                <a:solidFill>
                  <a:srgbClr val="9C0B15"/>
                </a:solidFill>
                <a:cs typeface="+mn-lt"/>
                <a:sym typeface="+mn-ea"/>
              </a:rPr>
              <a:t>	寿命则是有限的</a:t>
            </a:r>
            <a:r>
              <a:rPr lang="zh-CN" altLang="en-US" sz="2000">
                <a:cs typeface="+mn-lt"/>
                <a:sym typeface="+mn-ea"/>
              </a:rPr>
              <a:t>。一次写入</a:t>
            </a:r>
            <a:r>
              <a:rPr lang="en-US" altLang="zh-CN" sz="2000">
                <a:cs typeface="+mn-lt"/>
                <a:sym typeface="+mn-ea"/>
              </a:rPr>
              <a:t>/</a:t>
            </a:r>
            <a:r>
              <a:rPr lang="zh-CN" altLang="en-US" sz="2000">
                <a:cs typeface="+mn-lt"/>
                <a:sym typeface="+mn-ea"/>
              </a:rPr>
              <a:t>擦除操作称为一个循环，又称一次</a:t>
            </a:r>
            <a:r>
              <a:rPr lang="en-US" altLang="zh-CN" sz="2000">
                <a:cs typeface="+mn-lt"/>
                <a:sym typeface="+mn-ea"/>
              </a:rPr>
              <a:t>		P/E</a:t>
            </a:r>
            <a:r>
              <a:rPr lang="zh-CN" altLang="en-US" sz="2000">
                <a:cs typeface="+mn-lt"/>
                <a:sym typeface="+mn-ea"/>
              </a:rPr>
              <a:t>。我们</a:t>
            </a:r>
            <a:r>
              <a:rPr lang="zh-CN" altLang="en-US" sz="2000">
                <a:solidFill>
                  <a:srgbClr val="9C0B15"/>
                </a:solidFill>
                <a:cs typeface="+mn-lt"/>
                <a:sym typeface="+mn-ea"/>
              </a:rPr>
              <a:t>经常用P/E数</a:t>
            </a:r>
            <a:r>
              <a:rPr lang="zh-CN" altLang="en-US" sz="2000">
                <a:cs typeface="+mn-lt"/>
                <a:sym typeface="+mn-ea"/>
              </a:rPr>
              <a:t>来衡量外存介质的寿命。</a:t>
            </a:r>
            <a:endParaRPr lang="en-US" altLang="zh-CN" sz="2000">
              <a:cs typeface="+mn-lt"/>
              <a:sym typeface="+mn-ea"/>
            </a:endParaRPr>
          </a:p>
          <a:p>
            <a:pPr>
              <a:buClrTx/>
              <a:buSzTx/>
              <a:buFontTx/>
            </a:pPr>
            <a:endParaRPr lang="zh-CN" altLang="en-US" sz="2000">
              <a:cs typeface="+mn-lt"/>
              <a:sym typeface="+mn-ea"/>
            </a:endParaRPr>
          </a:p>
          <a:p>
            <a:pPr>
              <a:buClrTx/>
              <a:buSzTx/>
              <a:buFontTx/>
            </a:pPr>
            <a:r>
              <a:rPr lang="zh-CN" altLang="en-US" sz="2000" b="1">
                <a:solidFill>
                  <a:srgbClr val="9C0B15"/>
                </a:solidFill>
                <a:cs typeface="+mn-lt"/>
                <a:sym typeface="+mn-ea"/>
              </a:rPr>
              <a:t>访问延迟</a:t>
            </a:r>
            <a:r>
              <a:rPr lang="en-US" altLang="zh-CN" sz="2000">
                <a:cs typeface="+mn-lt"/>
                <a:sym typeface="+mn-ea"/>
              </a:rPr>
              <a:t>	</a:t>
            </a:r>
            <a:r>
              <a:rPr lang="zh-CN" altLang="en-US" sz="2000">
                <a:cs typeface="+mn-lt"/>
                <a:sym typeface="+mn-ea"/>
              </a:rPr>
              <a:t>因外存介质的物理组织较为复杂，</a:t>
            </a:r>
            <a:r>
              <a:rPr lang="zh-CN" altLang="en-US" sz="2000">
                <a:solidFill>
                  <a:srgbClr val="9C0B15"/>
                </a:solidFill>
                <a:cs typeface="+mn-lt"/>
                <a:sym typeface="+mn-ea"/>
              </a:rPr>
              <a:t>其不同地址存储单元的访问</a:t>
            </a:r>
            <a:r>
              <a:rPr lang="zh-CN" altLang="en-US" sz="2000" b="1">
                <a:solidFill>
                  <a:srgbClr val="9C0B15"/>
                </a:solidFill>
                <a:cs typeface="+mn-lt"/>
                <a:sym typeface="+mn-ea"/>
              </a:rPr>
              <a:t>Access</a:t>
            </a:r>
            <a:r>
              <a:rPr lang="en-US" altLang="zh-CN" sz="2000">
                <a:cs typeface="+mn-lt"/>
                <a:sym typeface="+mn-ea"/>
              </a:rPr>
              <a:t>		</a:t>
            </a:r>
            <a:r>
              <a:rPr lang="zh-CN" altLang="en-US" sz="2000">
                <a:solidFill>
                  <a:srgbClr val="9C0B15"/>
                </a:solidFill>
                <a:cs typeface="+mn-lt"/>
                <a:sym typeface="+mn-ea"/>
              </a:rPr>
              <a:t>延迟差别很大</a:t>
            </a:r>
            <a:r>
              <a:rPr lang="zh-CN" altLang="en-US" sz="2000">
                <a:cs typeface="+mn-lt"/>
                <a:sym typeface="+mn-ea"/>
              </a:rPr>
              <a:t>，且</a:t>
            </a:r>
            <a:r>
              <a:rPr lang="zh-CN" altLang="en-US" sz="2000">
                <a:solidFill>
                  <a:srgbClr val="9C0B15"/>
                </a:solidFill>
                <a:cs typeface="+mn-lt"/>
                <a:sym typeface="+mn-ea"/>
              </a:rPr>
              <a:t>该延迟与访问顺序可能存在很大关系</a:t>
            </a:r>
            <a:r>
              <a:rPr lang="zh-CN" altLang="en-US" sz="2000">
                <a:cs typeface="+mn-lt"/>
                <a:sym typeface="+mn-ea"/>
              </a:rPr>
              <a:t>。此外，</a:t>
            </a:r>
            <a:r>
              <a:rPr lang="zh-CN" altLang="en-US" sz="2000" b="1">
                <a:solidFill>
                  <a:srgbClr val="9C0B15"/>
                </a:solidFill>
                <a:cs typeface="+mn-lt"/>
                <a:sym typeface="+mn-ea"/>
              </a:rPr>
              <a:t>Latency</a:t>
            </a:r>
            <a:r>
              <a:rPr lang="en-US" altLang="zh-CN" sz="2000">
                <a:cs typeface="+mn-lt"/>
                <a:sym typeface="+mn-ea"/>
              </a:rPr>
              <a:t>		</a:t>
            </a:r>
            <a:r>
              <a:rPr lang="zh-CN" altLang="en-US" sz="2000">
                <a:solidFill>
                  <a:srgbClr val="9C0B15"/>
                </a:solidFill>
                <a:cs typeface="+mn-lt"/>
                <a:sym typeface="+mn-ea"/>
              </a:rPr>
              <a:t>读、写和擦除的延迟可以不同</a:t>
            </a:r>
            <a:r>
              <a:rPr lang="zh-CN" altLang="en-US" sz="2000">
                <a:cs typeface="+mn-lt"/>
                <a:sym typeface="+mn-ea"/>
              </a:rPr>
              <a:t>，而且差距还可以很大。</a:t>
            </a:r>
            <a:endParaRPr lang="zh-CN" altLang="en-US" sz="2000">
              <a:cs typeface="+mn-lt"/>
              <a:sym typeface="+mn-ea"/>
            </a:endParaRPr>
          </a:p>
        </p:txBody>
      </p:sp>
    </p:spTree>
    <p:custDataLst>
      <p:tags r:id="rId2"/>
    </p:custData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3.3 一切皆文件</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2245360"/>
          </a:xfrm>
          <a:prstGeom prst="rect">
            <a:avLst/>
          </a:prstGeom>
          <a:noFill/>
        </p:spPr>
        <p:txBody>
          <a:bodyPr wrap="square" rtlCol="0">
            <a:spAutoFit/>
          </a:bodyPr>
          <a:p>
            <a:pPr algn="ctr">
              <a:buClrTx/>
              <a:buSzTx/>
              <a:buFontTx/>
            </a:pPr>
            <a:r>
              <a:rPr lang="zh-CN" altLang="en-US" sz="2000" b="1">
                <a:solidFill>
                  <a:srgbClr val="9C0B15"/>
                </a:solidFill>
                <a:sym typeface="+mn-ea"/>
              </a:rPr>
              <a:t>一切皆文件</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一切皆文件</a:t>
            </a:r>
            <a:r>
              <a:rPr lang="en-US" altLang="zh-CN" sz="2000"/>
              <a:t>	</a:t>
            </a:r>
            <a:r>
              <a:rPr lang="zh-CN" altLang="en-US" sz="2000"/>
              <a:t>硬件设备以及系统本身的运行状态等也可以使用文件抽象，使</a:t>
            </a:r>
            <a:r>
              <a:rPr lang="en-US" altLang="zh-CN" sz="2000">
                <a:sym typeface="+mn-ea"/>
              </a:rPr>
              <a:t>		</a:t>
            </a:r>
            <a:r>
              <a:rPr lang="zh-CN" altLang="en-US" sz="2000"/>
              <a:t>用和文件相同的权限管理模型和系统调用。这大大扩展了文件</a:t>
            </a:r>
            <a:r>
              <a:rPr lang="en-US" altLang="zh-CN" sz="2000">
                <a:sym typeface="+mn-ea"/>
              </a:rPr>
              <a:t>		</a:t>
            </a:r>
            <a:r>
              <a:rPr lang="zh-CN" altLang="en-US" sz="2000"/>
              <a:t>系统的内涵，让它变得无所不包。</a:t>
            </a:r>
            <a:endParaRPr lang="zh-CN" altLang="en-US" sz="2000"/>
          </a:p>
          <a:p>
            <a:pPr algn="l">
              <a:buClrTx/>
              <a:buSzTx/>
              <a:buFontTx/>
            </a:pPr>
            <a:endParaRPr lang="en-US" altLang="zh-CN" sz="2000"/>
          </a:p>
          <a:p>
            <a:pPr algn="l">
              <a:buClrTx/>
              <a:buSzTx/>
              <a:buFontTx/>
            </a:pPr>
            <a:r>
              <a:rPr lang="zh-CN" altLang="en-US" sz="2000" b="1">
                <a:solidFill>
                  <a:srgbClr val="9C0B15"/>
                </a:solidFill>
              </a:rPr>
              <a:t>问题</a:t>
            </a:r>
            <a:r>
              <a:rPr lang="en-US" altLang="zh-CN" sz="2000"/>
              <a:t>		</a:t>
            </a:r>
            <a:r>
              <a:rPr lang="zh-CN" altLang="en-US" sz="2000"/>
              <a:t>这种抽象有什么好处和坏处？</a:t>
            </a:r>
            <a:endParaRPr lang="zh-CN" altLang="en-US" sz="2000"/>
          </a:p>
        </p:txBody>
      </p:sp>
      <p:pic>
        <p:nvPicPr>
          <p:cNvPr id="2" name="图片 1"/>
          <p:cNvPicPr>
            <a:picLocks noChangeAspect="1"/>
          </p:cNvPicPr>
          <p:nvPr>
            <p:custDataLst>
              <p:tags r:id="rId2"/>
            </p:custDataLst>
          </p:nvPr>
        </p:nvPicPr>
        <p:blipFill>
          <a:blip r:embed="rId3"/>
          <a:stretch>
            <a:fillRect/>
          </a:stretch>
        </p:blipFill>
        <p:spPr>
          <a:xfrm>
            <a:off x="146685" y="2411730"/>
            <a:ext cx="5280025" cy="366712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4131945" y="2893695"/>
            <a:ext cx="5542915" cy="3820795"/>
          </a:xfrm>
          <a:prstGeom prst="rect">
            <a:avLst/>
          </a:prstGeom>
        </p:spPr>
      </p:pic>
    </p:spTree>
    <p:custDataLst>
      <p:tags r:id="rId6"/>
    </p:custData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3.3 一切皆文件</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 name="圆角矩形 1"/>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ext Box 2"/>
          <p:cNvSpPr txBox="1"/>
          <p:nvPr>
            <p:custDataLst>
              <p:tags r:id="rId2"/>
            </p:custDataLst>
          </p:nvPr>
        </p:nvSpPr>
        <p:spPr>
          <a:xfrm>
            <a:off x="554990" y="140335"/>
            <a:ext cx="8625205" cy="4460875"/>
          </a:xfrm>
          <a:prstGeom prst="rect">
            <a:avLst/>
          </a:prstGeom>
          <a:noFill/>
          <a:ln w="12700">
            <a:noFill/>
          </a:ln>
        </p:spPr>
        <p:txBody>
          <a:bodyPr wrap="square" anchor="t" anchorCtr="0">
            <a:spAutoFit/>
          </a:bodyPr>
          <a:p>
            <a:pPr algn="ctr">
              <a:spcBef>
                <a:spcPct val="20000"/>
              </a:spcBef>
              <a:buClrTx/>
              <a:buSzTx/>
              <a:buFontTx/>
            </a:pPr>
            <a:r>
              <a:rPr lang="en-US" altLang="zh-CN" sz="2000" b="1">
                <a:solidFill>
                  <a:srgbClr val="9C0B15"/>
                </a:solidFill>
                <a:sym typeface="+mn-ea"/>
              </a:rPr>
              <a:t>13</a:t>
            </a:r>
            <a:r>
              <a:rPr lang="zh-CN" altLang="en-US" sz="2000" b="1">
                <a:solidFill>
                  <a:srgbClr val="9C0B15"/>
                </a:solidFill>
                <a:sym typeface="+mn-ea"/>
              </a:rPr>
              <a:t>号测验：第</a:t>
            </a:r>
            <a:r>
              <a:rPr lang="en-US" altLang="zh-CN" sz="2000" b="1">
                <a:solidFill>
                  <a:srgbClr val="9C0B15"/>
                </a:solidFill>
                <a:sym typeface="+mn-ea"/>
              </a:rPr>
              <a:t>8</a:t>
            </a:r>
            <a:r>
              <a:rPr lang="zh-CN" altLang="en-US" sz="2000" b="1">
                <a:solidFill>
                  <a:srgbClr val="9C0B15"/>
                </a:solidFill>
                <a:sym typeface="+mn-ea"/>
              </a:rPr>
              <a:t>周第</a:t>
            </a:r>
            <a:r>
              <a:rPr lang="en-US" altLang="zh-CN" sz="2000" b="1">
                <a:solidFill>
                  <a:srgbClr val="9C0B15"/>
                </a:solidFill>
                <a:sym typeface="+mn-ea"/>
              </a:rPr>
              <a:t>1</a:t>
            </a:r>
            <a:r>
              <a:rPr lang="zh-CN" altLang="en-US" sz="2000" b="1">
                <a:solidFill>
                  <a:srgbClr val="9C0B15"/>
                </a:solidFill>
                <a:sym typeface="+mn-ea"/>
              </a:rPr>
              <a:t>节</a:t>
            </a:r>
            <a:endParaRPr lang="zh-CN" altLang="en-US" sz="2000" b="1">
              <a:solidFill>
                <a:srgbClr val="9C0B15"/>
              </a:solidFill>
              <a:sym typeface="+mn-ea"/>
            </a:endParaRPr>
          </a:p>
          <a:p>
            <a:pPr algn="ctr">
              <a:spcBef>
                <a:spcPct val="20000"/>
              </a:spcBef>
              <a:buClrTx/>
              <a:buSzTx/>
              <a:buFontTx/>
            </a:pPr>
            <a:endParaRPr lang="zh-CN" altLang="en-US" sz="4400">
              <a:sym typeface="+mn-ea"/>
            </a:endParaRPr>
          </a:p>
          <a:p>
            <a:pPr algn="ctr">
              <a:spcBef>
                <a:spcPct val="20000"/>
              </a:spcBef>
              <a:buClrTx/>
              <a:buSzTx/>
              <a:buFontTx/>
            </a:pPr>
            <a:endParaRPr lang="zh-CN" sz="4400">
              <a:sym typeface="+mn-ea"/>
            </a:endParaRPr>
          </a:p>
          <a:p>
            <a:pPr algn="ctr">
              <a:spcBef>
                <a:spcPct val="20000"/>
              </a:spcBef>
              <a:buClrTx/>
              <a:buSzTx/>
              <a:buFontTx/>
            </a:pPr>
            <a:endParaRPr lang="zh-CN" sz="4400">
              <a:sym typeface="+mn-ea"/>
            </a:endParaRPr>
          </a:p>
          <a:p>
            <a:pPr algn="ctr">
              <a:spcBef>
                <a:spcPct val="20000"/>
              </a:spcBef>
              <a:buClrTx/>
              <a:buSzTx/>
              <a:buFontTx/>
            </a:pPr>
            <a:r>
              <a:rPr lang="zh-CN" sz="4400">
                <a:sym typeface="+mn-ea"/>
              </a:rPr>
              <a:t>在</a:t>
            </a:r>
            <a:r>
              <a:rPr lang="en-US" altLang="zh-CN" sz="4400">
                <a:sym typeface="+mn-ea"/>
              </a:rPr>
              <a:t>TLB</a:t>
            </a:r>
            <a:r>
              <a:rPr lang="zh-CN" altLang="en-US" sz="4400">
                <a:sym typeface="+mn-ea"/>
              </a:rPr>
              <a:t>中引入</a:t>
            </a:r>
            <a:r>
              <a:rPr lang="en-US" altLang="zh-CN" sz="4400">
                <a:sym typeface="+mn-ea"/>
              </a:rPr>
              <a:t>ASID</a:t>
            </a:r>
            <a:r>
              <a:rPr lang="zh-CN" altLang="en-US" sz="4400">
                <a:sym typeface="+mn-ea"/>
              </a:rPr>
              <a:t>机制有何好处？</a:t>
            </a:r>
            <a:endParaRPr lang="zh-CN" sz="4400">
              <a:sym typeface="+mn-ea"/>
            </a:endParaRPr>
          </a:p>
          <a:p>
            <a:pPr algn="ctr">
              <a:spcBef>
                <a:spcPct val="20000"/>
              </a:spcBef>
              <a:buClrTx/>
              <a:buSzTx/>
              <a:buFontTx/>
            </a:pPr>
            <a:r>
              <a:rPr lang="zh-CN" altLang="en-US" sz="4400">
                <a:sym typeface="+mn-ea"/>
              </a:rPr>
              <a:t>（</a:t>
            </a:r>
            <a:r>
              <a:rPr lang="en-US" altLang="zh-CN" sz="4400">
                <a:sym typeface="+mn-ea"/>
              </a:rPr>
              <a:t>5</a:t>
            </a:r>
            <a:r>
              <a:rPr lang="zh-CN" altLang="en-US" sz="4400">
                <a:sym typeface="+mn-ea"/>
              </a:rPr>
              <a:t>分钟）</a:t>
            </a:r>
            <a:endParaRPr lang="zh-CN" altLang="en-US" sz="4400">
              <a:sym typeface="+mn-ea"/>
            </a:endParaRPr>
          </a:p>
        </p:txBody>
      </p:sp>
    </p:spTree>
    <p:custDataLst>
      <p:tags r:id="rId3"/>
    </p:custData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3.3 一切皆文件</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 name="圆角矩形 1"/>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ext Box 2"/>
          <p:cNvSpPr txBox="1"/>
          <p:nvPr>
            <p:custDataLst>
              <p:tags r:id="rId2"/>
            </p:custDataLst>
          </p:nvPr>
        </p:nvSpPr>
        <p:spPr>
          <a:xfrm>
            <a:off x="554990" y="140335"/>
            <a:ext cx="8625205" cy="5003165"/>
          </a:xfrm>
          <a:prstGeom prst="rect">
            <a:avLst/>
          </a:prstGeom>
          <a:noFill/>
          <a:ln w="12700">
            <a:noFill/>
          </a:ln>
        </p:spPr>
        <p:txBody>
          <a:bodyPr wrap="square" anchor="t" anchorCtr="0">
            <a:spAutoFit/>
          </a:bodyPr>
          <a:p>
            <a:pPr algn="ctr">
              <a:spcBef>
                <a:spcPct val="20000"/>
              </a:spcBef>
              <a:buClrTx/>
              <a:buSzTx/>
              <a:buFontTx/>
            </a:pPr>
            <a:r>
              <a:rPr lang="en-US" altLang="zh-CN" sz="2000" b="1">
                <a:solidFill>
                  <a:srgbClr val="9C0B15"/>
                </a:solidFill>
                <a:sym typeface="+mn-ea"/>
              </a:rPr>
              <a:t>14</a:t>
            </a:r>
            <a:r>
              <a:rPr lang="zh-CN" altLang="en-US" sz="2000" b="1">
                <a:solidFill>
                  <a:srgbClr val="9C0B15"/>
                </a:solidFill>
                <a:sym typeface="+mn-ea"/>
              </a:rPr>
              <a:t>号测验：第</a:t>
            </a:r>
            <a:r>
              <a:rPr lang="en-US" altLang="zh-CN" sz="2000" b="1">
                <a:solidFill>
                  <a:srgbClr val="9C0B15"/>
                </a:solidFill>
                <a:sym typeface="+mn-ea"/>
              </a:rPr>
              <a:t>8</a:t>
            </a:r>
            <a:r>
              <a:rPr lang="zh-CN" altLang="en-US" sz="2000" b="1">
                <a:solidFill>
                  <a:srgbClr val="9C0B15"/>
                </a:solidFill>
                <a:sym typeface="+mn-ea"/>
              </a:rPr>
              <a:t>周第</a:t>
            </a:r>
            <a:r>
              <a:rPr lang="en-US" altLang="zh-CN" sz="2000" b="1">
                <a:solidFill>
                  <a:srgbClr val="9C0B15"/>
                </a:solidFill>
                <a:sym typeface="+mn-ea"/>
              </a:rPr>
              <a:t>2</a:t>
            </a:r>
            <a:r>
              <a:rPr lang="zh-CN" altLang="en-US" sz="2000" b="1">
                <a:solidFill>
                  <a:srgbClr val="9C0B15"/>
                </a:solidFill>
                <a:sym typeface="+mn-ea"/>
              </a:rPr>
              <a:t>节</a:t>
            </a:r>
            <a:endParaRPr lang="zh-CN" altLang="en-US" sz="2000" b="1">
              <a:solidFill>
                <a:srgbClr val="9C0B15"/>
              </a:solidFill>
              <a:sym typeface="+mn-ea"/>
            </a:endParaRPr>
          </a:p>
          <a:p>
            <a:pPr algn="ctr">
              <a:spcBef>
                <a:spcPct val="20000"/>
              </a:spcBef>
              <a:buClrTx/>
              <a:buSzTx/>
              <a:buFontTx/>
            </a:pPr>
            <a:endParaRPr lang="zh-CN" altLang="en-US" sz="4400">
              <a:sym typeface="+mn-ea"/>
            </a:endParaRPr>
          </a:p>
          <a:p>
            <a:pPr algn="ctr">
              <a:spcBef>
                <a:spcPct val="20000"/>
              </a:spcBef>
              <a:buClrTx/>
              <a:buSzTx/>
              <a:buFontTx/>
            </a:pPr>
            <a:endParaRPr lang="zh-CN" sz="4400">
              <a:sym typeface="+mn-ea"/>
            </a:endParaRPr>
          </a:p>
          <a:p>
            <a:pPr algn="ctr">
              <a:spcBef>
                <a:spcPct val="20000"/>
              </a:spcBef>
              <a:buClrTx/>
              <a:buSzTx/>
              <a:buFontTx/>
            </a:pPr>
            <a:r>
              <a:rPr lang="zh-CN" sz="4400">
                <a:sym typeface="+mn-ea"/>
              </a:rPr>
              <a:t>请简述为何在页面淘汰策略中要将页面分成多个队列</a:t>
            </a:r>
            <a:r>
              <a:rPr lang="zh-CN" altLang="en-US" sz="4400">
                <a:sym typeface="+mn-ea"/>
              </a:rPr>
              <a:t>？这些队列之间的关系是怎样的？</a:t>
            </a:r>
            <a:endParaRPr lang="zh-CN" sz="4400">
              <a:sym typeface="+mn-ea"/>
            </a:endParaRPr>
          </a:p>
          <a:p>
            <a:pPr algn="ctr">
              <a:spcBef>
                <a:spcPct val="20000"/>
              </a:spcBef>
              <a:buClrTx/>
              <a:buSzTx/>
              <a:buFontTx/>
            </a:pPr>
            <a:r>
              <a:rPr lang="zh-CN" altLang="en-US" sz="4400">
                <a:sym typeface="+mn-ea"/>
              </a:rPr>
              <a:t>（</a:t>
            </a:r>
            <a:r>
              <a:rPr lang="en-US" altLang="zh-CN" sz="4400">
                <a:sym typeface="+mn-ea"/>
              </a:rPr>
              <a:t>5</a:t>
            </a:r>
            <a:r>
              <a:rPr lang="zh-CN" altLang="en-US" sz="4400">
                <a:sym typeface="+mn-ea"/>
              </a:rPr>
              <a:t>分钟）</a:t>
            </a:r>
            <a:endParaRPr lang="zh-CN" altLang="en-US" sz="4400">
              <a:sym typeface="+mn-ea"/>
            </a:endParaRPr>
          </a:p>
        </p:txBody>
      </p:sp>
    </p:spTree>
    <p:custDataLst>
      <p:tags r:id="rId3"/>
    </p:custData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3.3 一切皆文件</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 name="圆角矩形 1"/>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ext Box 2"/>
          <p:cNvSpPr txBox="1"/>
          <p:nvPr>
            <p:custDataLst>
              <p:tags r:id="rId2"/>
            </p:custDataLst>
          </p:nvPr>
        </p:nvSpPr>
        <p:spPr>
          <a:xfrm>
            <a:off x="554990" y="140335"/>
            <a:ext cx="8625205" cy="5003165"/>
          </a:xfrm>
          <a:prstGeom prst="rect">
            <a:avLst/>
          </a:prstGeom>
          <a:noFill/>
          <a:ln w="12700">
            <a:noFill/>
          </a:ln>
        </p:spPr>
        <p:txBody>
          <a:bodyPr wrap="square" anchor="t" anchorCtr="0">
            <a:spAutoFit/>
          </a:bodyPr>
          <a:p>
            <a:pPr algn="ctr">
              <a:spcBef>
                <a:spcPct val="20000"/>
              </a:spcBef>
              <a:buClrTx/>
              <a:buSzTx/>
              <a:buFontTx/>
            </a:pPr>
            <a:r>
              <a:rPr lang="en-US" altLang="zh-CN" sz="2000" b="1">
                <a:solidFill>
                  <a:srgbClr val="9C0B15"/>
                </a:solidFill>
                <a:sym typeface="+mn-ea"/>
              </a:rPr>
              <a:t>15</a:t>
            </a:r>
            <a:r>
              <a:rPr lang="zh-CN" altLang="en-US" sz="2000" b="1">
                <a:solidFill>
                  <a:srgbClr val="9C0B15"/>
                </a:solidFill>
                <a:sym typeface="+mn-ea"/>
              </a:rPr>
              <a:t>号测验：第</a:t>
            </a:r>
            <a:r>
              <a:rPr lang="en-US" altLang="zh-CN" sz="2000" b="1">
                <a:solidFill>
                  <a:srgbClr val="9C0B15"/>
                </a:solidFill>
                <a:sym typeface="+mn-ea"/>
              </a:rPr>
              <a:t>9</a:t>
            </a:r>
            <a:r>
              <a:rPr lang="zh-CN" altLang="en-US" sz="2000" b="1">
                <a:solidFill>
                  <a:srgbClr val="9C0B15"/>
                </a:solidFill>
                <a:sym typeface="+mn-ea"/>
              </a:rPr>
              <a:t>周第</a:t>
            </a:r>
            <a:r>
              <a:rPr lang="en-US" altLang="zh-CN" sz="2000" b="1">
                <a:solidFill>
                  <a:srgbClr val="9C0B15"/>
                </a:solidFill>
                <a:sym typeface="+mn-ea"/>
              </a:rPr>
              <a:t>1</a:t>
            </a:r>
            <a:r>
              <a:rPr lang="zh-CN" altLang="en-US" sz="2000" b="1">
                <a:solidFill>
                  <a:srgbClr val="9C0B15"/>
                </a:solidFill>
                <a:sym typeface="+mn-ea"/>
              </a:rPr>
              <a:t>节</a:t>
            </a:r>
            <a:endParaRPr lang="zh-CN" altLang="en-US" sz="2000" b="1">
              <a:solidFill>
                <a:srgbClr val="9C0B15"/>
              </a:solidFill>
              <a:sym typeface="+mn-ea"/>
            </a:endParaRPr>
          </a:p>
          <a:p>
            <a:pPr algn="ctr">
              <a:spcBef>
                <a:spcPct val="20000"/>
              </a:spcBef>
              <a:buClrTx/>
              <a:buSzTx/>
              <a:buFontTx/>
            </a:pPr>
            <a:endParaRPr lang="zh-CN" altLang="en-US" sz="4400">
              <a:sym typeface="+mn-ea"/>
            </a:endParaRPr>
          </a:p>
          <a:p>
            <a:pPr algn="ctr">
              <a:spcBef>
                <a:spcPct val="20000"/>
              </a:spcBef>
              <a:buClrTx/>
              <a:buSzTx/>
              <a:buFontTx/>
            </a:pPr>
            <a:endParaRPr lang="zh-CN" sz="4400">
              <a:sym typeface="+mn-ea"/>
            </a:endParaRPr>
          </a:p>
          <a:p>
            <a:pPr algn="ctr">
              <a:spcBef>
                <a:spcPct val="20000"/>
              </a:spcBef>
              <a:buClrTx/>
              <a:buSzTx/>
              <a:buFontTx/>
            </a:pPr>
            <a:r>
              <a:rPr lang="zh-CN" sz="4400">
                <a:sym typeface="+mn-ea"/>
              </a:rPr>
              <a:t>请简述从文件块到物理块的映射的所有中间层次，以及这些层次提供什么功能。</a:t>
            </a:r>
            <a:endParaRPr lang="zh-CN" sz="4400">
              <a:sym typeface="+mn-ea"/>
            </a:endParaRPr>
          </a:p>
          <a:p>
            <a:pPr algn="ctr">
              <a:spcBef>
                <a:spcPct val="20000"/>
              </a:spcBef>
              <a:buClrTx/>
              <a:buSzTx/>
              <a:buFontTx/>
            </a:pPr>
            <a:r>
              <a:rPr lang="zh-CN" altLang="en-US" sz="4400">
                <a:sym typeface="+mn-ea"/>
              </a:rPr>
              <a:t>（</a:t>
            </a:r>
            <a:r>
              <a:rPr lang="en-US" altLang="zh-CN" sz="4400">
                <a:sym typeface="+mn-ea"/>
              </a:rPr>
              <a:t>5</a:t>
            </a:r>
            <a:r>
              <a:rPr lang="zh-CN" altLang="en-US" sz="4400">
                <a:sym typeface="+mn-ea"/>
              </a:rPr>
              <a:t>分钟）</a:t>
            </a:r>
            <a:endParaRPr lang="zh-CN" altLang="en-US" sz="4400">
              <a:sym typeface="+mn-ea"/>
            </a:endParaRPr>
          </a:p>
        </p:txBody>
      </p:sp>
    </p:spTree>
    <p:custDataLst>
      <p:tags r:id="rId3"/>
    </p:custData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3.3 一切皆文件</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ext Box 2"/>
          <p:cNvSpPr txBox="1"/>
          <p:nvPr/>
        </p:nvSpPr>
        <p:spPr>
          <a:xfrm>
            <a:off x="428625" y="140335"/>
            <a:ext cx="8930640" cy="6739255"/>
          </a:xfrm>
          <a:prstGeom prst="rect">
            <a:avLst/>
          </a:prstGeom>
          <a:noFill/>
          <a:ln w="12700">
            <a:noFill/>
          </a:ln>
        </p:spPr>
        <p:txBody>
          <a:bodyPr wrap="square" anchor="t" anchorCtr="0">
            <a:spAutoFit/>
          </a:bodyPr>
          <a:p>
            <a:pPr algn="ctr">
              <a:spcBef>
                <a:spcPct val="20000"/>
              </a:spcBef>
              <a:buClrTx/>
              <a:buSzTx/>
              <a:buFontTx/>
            </a:pPr>
            <a:r>
              <a:rPr lang="en-US" altLang="zh-CN" sz="2000" b="1">
                <a:solidFill>
                  <a:srgbClr val="9C0B15"/>
                </a:solidFill>
                <a:sym typeface="+mn-ea"/>
              </a:rPr>
              <a:t>9</a:t>
            </a:r>
            <a:r>
              <a:rPr lang="zh-CN" altLang="en-US" sz="2000" b="1">
                <a:solidFill>
                  <a:srgbClr val="9C0B15"/>
                </a:solidFill>
                <a:sym typeface="+mn-ea"/>
              </a:rPr>
              <a:t>号作业：第</a:t>
            </a:r>
            <a:r>
              <a:rPr lang="en-US" altLang="zh-CN" sz="2000" b="1">
                <a:solidFill>
                  <a:srgbClr val="9C0B15"/>
                </a:solidFill>
                <a:sym typeface="+mn-ea"/>
              </a:rPr>
              <a:t>9</a:t>
            </a:r>
            <a:r>
              <a:rPr lang="zh-CN" altLang="en-US" sz="2000" b="1">
                <a:solidFill>
                  <a:srgbClr val="9C0B15"/>
                </a:solidFill>
                <a:sym typeface="+mn-ea"/>
              </a:rPr>
              <a:t>周</a:t>
            </a:r>
            <a:endParaRPr lang="zh-CN" altLang="en-US" sz="2000" b="1">
              <a:solidFill>
                <a:srgbClr val="9C0B15"/>
              </a:solidFill>
              <a:sym typeface="+mn-ea"/>
            </a:endParaRPr>
          </a:p>
          <a:p>
            <a:pPr algn="ctr">
              <a:spcBef>
                <a:spcPct val="20000"/>
              </a:spcBef>
              <a:buClrTx/>
              <a:buSzTx/>
              <a:buFontTx/>
            </a:pPr>
            <a:endParaRPr lang="en-US" altLang="zh-CN" sz="2000" b="1">
              <a:solidFill>
                <a:srgbClr val="9C0B15"/>
              </a:solidFill>
              <a:sym typeface="+mn-ea"/>
            </a:endParaRPr>
          </a:p>
          <a:p>
            <a:pPr algn="l">
              <a:spcBef>
                <a:spcPct val="20000"/>
              </a:spcBef>
              <a:buClrTx/>
              <a:buSzTx/>
              <a:buFontTx/>
            </a:pPr>
            <a:r>
              <a:rPr lang="zh-CN" altLang="en-US" sz="2000" b="1">
                <a:sym typeface="+mn-ea"/>
              </a:rPr>
              <a:t>题目一</a:t>
            </a:r>
            <a:r>
              <a:rPr lang="en-US" altLang="zh-CN" sz="2000" b="1">
                <a:sym typeface="+mn-ea"/>
              </a:rPr>
              <a:t> </a:t>
            </a:r>
            <a:r>
              <a:rPr lang="zh-CN" sz="2000">
                <a:sym typeface="+mn-ea"/>
              </a:rPr>
              <a:t>读《操作系统概念》第</a:t>
            </a:r>
            <a:r>
              <a:rPr lang="en-US" altLang="zh-CN" sz="2000">
                <a:sym typeface="+mn-ea"/>
              </a:rPr>
              <a:t>10</a:t>
            </a:r>
            <a:r>
              <a:rPr lang="zh-CN" altLang="en-US" sz="2000">
                <a:sym typeface="+mn-ea"/>
              </a:rPr>
              <a:t>、</a:t>
            </a:r>
            <a:r>
              <a:rPr lang="en-US" sz="2000">
                <a:sym typeface="+mn-ea"/>
              </a:rPr>
              <a:t>13</a:t>
            </a:r>
            <a:r>
              <a:rPr lang="zh-CN" altLang="en-US" sz="2000">
                <a:sym typeface="+mn-ea"/>
              </a:rPr>
              <a:t>两章内容。</a:t>
            </a: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r>
              <a:rPr lang="zh-CN" altLang="en-US" sz="2000" b="1">
                <a:sym typeface="+mn-ea"/>
              </a:rPr>
              <a:t>题目二</a:t>
            </a:r>
            <a:r>
              <a:rPr lang="en-US" altLang="zh-CN" sz="2000">
                <a:sym typeface="+mn-ea"/>
              </a:rPr>
              <a:t> </a:t>
            </a:r>
            <a:r>
              <a:rPr lang="zh-CN" altLang="en-US" sz="2000">
                <a:sym typeface="+mn-ea"/>
              </a:rPr>
              <a:t>查找资料，简述</a:t>
            </a:r>
            <a:r>
              <a:rPr lang="en-US" altLang="zh-CN" sz="2000">
                <a:sym typeface="+mn-ea"/>
              </a:rPr>
              <a:t>ARM</a:t>
            </a:r>
            <a:r>
              <a:rPr lang="zh-CN" altLang="en-US" sz="2000">
                <a:sym typeface="+mn-ea"/>
              </a:rPr>
              <a:t>处理器的</a:t>
            </a:r>
            <a:r>
              <a:rPr lang="en-US" altLang="zh-CN" sz="2000">
                <a:sym typeface="+mn-ea"/>
              </a:rPr>
              <a:t>CLZ</a:t>
            </a:r>
            <a:r>
              <a:rPr lang="zh-CN" altLang="en-US" sz="2000">
                <a:sym typeface="+mn-ea"/>
              </a:rPr>
              <a:t>指令的功能，并说明它如何能加速空闲块位图查找。</a:t>
            </a:r>
            <a:endParaRPr lang="zh-CN" altLang="en-US" sz="2000">
              <a:sym typeface="+mn-ea"/>
            </a:endParaRPr>
          </a:p>
          <a:p>
            <a:pPr algn="l">
              <a:spcBef>
                <a:spcPct val="20000"/>
              </a:spcBef>
              <a:buClrTx/>
              <a:buSzTx/>
              <a:buFontTx/>
            </a:pPr>
            <a:endParaRPr lang="zh-CN" altLang="en-US" sz="2000" b="1">
              <a:solidFill>
                <a:srgbClr val="9C0B15"/>
              </a:solidFill>
              <a:sym typeface="+mn-ea"/>
            </a:endParaRPr>
          </a:p>
          <a:p>
            <a:pPr algn="l">
              <a:spcBef>
                <a:spcPct val="20000"/>
              </a:spcBef>
              <a:buClrTx/>
              <a:buSzTx/>
              <a:buFontTx/>
            </a:pPr>
            <a:r>
              <a:rPr lang="zh-CN" altLang="en-US" sz="2000" b="1">
                <a:sym typeface="+mn-ea"/>
              </a:rPr>
              <a:t>题目三</a:t>
            </a:r>
            <a:r>
              <a:rPr lang="en-US" altLang="zh-CN" sz="2000">
                <a:sym typeface="+mn-ea"/>
              </a:rPr>
              <a:t> </a:t>
            </a:r>
            <a:r>
              <a:rPr lang="zh-CN" altLang="en-US" sz="2000">
                <a:sym typeface="+mn-ea"/>
              </a:rPr>
              <a:t>请尝试在</a:t>
            </a:r>
            <a:r>
              <a:rPr lang="en-US" altLang="zh-CN" sz="2000">
                <a:sym typeface="+mn-ea"/>
              </a:rPr>
              <a:t>Linux</a:t>
            </a:r>
            <a:r>
              <a:rPr lang="zh-CN" altLang="en-US" sz="2000">
                <a:sym typeface="+mn-ea"/>
              </a:rPr>
              <a:t>虚拟机中添加四块虚拟硬盘，并在其上部署</a:t>
            </a:r>
            <a:r>
              <a:rPr lang="en-US" altLang="zh-CN" sz="2000">
                <a:sym typeface="+mn-ea"/>
              </a:rPr>
              <a:t>ZFS</a:t>
            </a:r>
            <a:r>
              <a:rPr lang="zh-CN" altLang="en-US" sz="2000">
                <a:sym typeface="+mn-ea"/>
              </a:rPr>
              <a:t>。</a:t>
            </a:r>
            <a:endParaRPr lang="zh-CN" altLang="en-US" sz="2000">
              <a:sym typeface="+mn-ea"/>
            </a:endParaRPr>
          </a:p>
          <a:p>
            <a:pPr algn="l">
              <a:spcBef>
                <a:spcPct val="20000"/>
              </a:spcBef>
              <a:buClrTx/>
              <a:buSzTx/>
              <a:buFontTx/>
            </a:pPr>
            <a:r>
              <a:rPr lang="zh-CN" altLang="en-US" sz="2000">
                <a:sym typeface="+mn-ea"/>
              </a:rPr>
              <a:t>（</a:t>
            </a:r>
            <a:r>
              <a:rPr lang="en-US" altLang="zh-CN" sz="2000">
                <a:sym typeface="+mn-ea"/>
              </a:rPr>
              <a:t>1</a:t>
            </a:r>
            <a:r>
              <a:rPr lang="zh-CN" altLang="en-US" sz="2000">
                <a:sym typeface="+mn-ea"/>
              </a:rPr>
              <a:t>）</a:t>
            </a:r>
            <a:r>
              <a:rPr lang="en-US" altLang="zh-CN" sz="2000">
                <a:sym typeface="+mn-ea"/>
              </a:rPr>
              <a:t>ZFS</a:t>
            </a:r>
            <a:r>
              <a:rPr lang="zh-CN" altLang="en-US" sz="2000">
                <a:sym typeface="+mn-ea"/>
              </a:rPr>
              <a:t>和其它文件系统在创建和配置上有什么</a:t>
            </a:r>
            <a:r>
              <a:rPr lang="zh-CN" altLang="en-US" sz="2000">
                <a:sym typeface="+mn-ea"/>
              </a:rPr>
              <a:t>显著区别？</a:t>
            </a:r>
            <a:endParaRPr lang="zh-CN" altLang="en-US" sz="2000">
              <a:sym typeface="+mn-ea"/>
            </a:endParaRPr>
          </a:p>
          <a:p>
            <a:pPr algn="l">
              <a:spcBef>
                <a:spcPct val="20000"/>
              </a:spcBef>
              <a:buClrTx/>
              <a:buSzTx/>
              <a:buFontTx/>
            </a:pPr>
            <a:r>
              <a:rPr lang="zh-CN" altLang="en-US" sz="2000">
                <a:sym typeface="+mn-ea"/>
              </a:rPr>
              <a:t>（</a:t>
            </a:r>
            <a:r>
              <a:rPr lang="en-US" altLang="zh-CN" sz="2000">
                <a:sym typeface="+mn-ea"/>
              </a:rPr>
              <a:t>2</a:t>
            </a:r>
            <a:r>
              <a:rPr lang="zh-CN" altLang="en-US" sz="2000">
                <a:sym typeface="+mn-ea"/>
              </a:rPr>
              <a:t>）它为什么总会消耗很多内存（典型值为系统内存的一半）？这些内存的内容很可能</a:t>
            </a:r>
            <a:r>
              <a:rPr lang="zh-CN" altLang="en-US" sz="2000">
                <a:sym typeface="+mn-ea"/>
              </a:rPr>
              <a:t>是什么？</a:t>
            </a:r>
            <a:endParaRPr lang="zh-CN" altLang="en-US" sz="2000">
              <a:sym typeface="+mn-ea"/>
            </a:endParaRPr>
          </a:p>
          <a:p>
            <a:pPr algn="l">
              <a:spcBef>
                <a:spcPct val="20000"/>
              </a:spcBef>
              <a:buClrTx/>
              <a:buSzTx/>
              <a:buFontTx/>
            </a:pPr>
            <a:r>
              <a:rPr lang="zh-CN" altLang="en-US" sz="2000">
                <a:sym typeface="+mn-ea"/>
              </a:rPr>
              <a:t>（</a:t>
            </a:r>
            <a:r>
              <a:rPr lang="en-US" altLang="zh-CN" sz="2000">
                <a:sym typeface="+mn-ea"/>
              </a:rPr>
              <a:t>3</a:t>
            </a:r>
            <a:r>
              <a:rPr lang="zh-CN" altLang="en-US" sz="2000">
                <a:sym typeface="+mn-ea"/>
              </a:rPr>
              <a:t>）考虑之前学过的多队列请求分页机制，它消耗的绝大部分内存都是哪一类？它们的淘汰优先级如何？</a:t>
            </a: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r>
              <a:rPr lang="zh-CN" altLang="en-US" sz="2000" b="1">
                <a:sym typeface="+mn-ea"/>
              </a:rPr>
              <a:t>题目四</a:t>
            </a:r>
            <a:r>
              <a:rPr lang="en-US" altLang="zh-CN" sz="2000">
                <a:sym typeface="+mn-ea"/>
              </a:rPr>
              <a:t> </a:t>
            </a:r>
            <a:r>
              <a:rPr lang="zh-CN" altLang="en-US" sz="2000">
                <a:sym typeface="+mn-ea"/>
              </a:rPr>
              <a:t>如果你有粗暴关闭虚拟机的经验（有同学已经尝试过了），有时候会导致虚拟机的文件系统损坏。如何设计文件系统的数据结构以避免此种损坏？一个优秀的文件系统在遇到意外掉电时最少要做到</a:t>
            </a:r>
            <a:r>
              <a:rPr lang="zh-CN" altLang="en-US" sz="2000">
                <a:sym typeface="+mn-ea"/>
              </a:rPr>
              <a:t>什么地步？</a:t>
            </a:r>
            <a:endParaRPr lang="zh-CN" altLang="en-US" sz="2000">
              <a:sym typeface="+mn-ea"/>
            </a:endParaRPr>
          </a:p>
          <a:p>
            <a:pPr algn="l">
              <a:spcBef>
                <a:spcPct val="20000"/>
              </a:spcBef>
              <a:buClrTx/>
              <a:buSzTx/>
              <a:buFontTx/>
            </a:pPr>
            <a:endParaRPr lang="en-US" altLang="zh-CN" sz="2000" b="1">
              <a:solidFill>
                <a:srgbClr val="9C0B15"/>
              </a:solidFill>
              <a:sym typeface="+mn-ea"/>
            </a:endParaRPr>
          </a:p>
          <a:p>
            <a:pPr algn="l">
              <a:spcBef>
                <a:spcPct val="20000"/>
              </a:spcBef>
              <a:buClrTx/>
              <a:buSzTx/>
              <a:buFontTx/>
            </a:pPr>
            <a:r>
              <a:rPr lang="zh-CN" altLang="en-US" sz="2000" b="1">
                <a:sym typeface="+mn-ea"/>
              </a:rPr>
              <a:t>题目五</a:t>
            </a:r>
            <a:r>
              <a:rPr lang="zh-CN" altLang="en-US" sz="2000">
                <a:sym typeface="+mn-ea"/>
              </a:rPr>
              <a:t> 硬链接能否跨文件系统？软链接呢？为什么？</a:t>
            </a:r>
            <a:endParaRPr lang="zh-CN" altLang="en-US" sz="2000">
              <a:sym typeface="+mn-ea"/>
            </a:endParaRPr>
          </a:p>
        </p:txBody>
      </p:sp>
    </p:spTree>
    <p:custDataLst>
      <p:tags r:id="rId2"/>
    </p:custData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3.3 一切皆文件</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ext Box 2"/>
          <p:cNvSpPr txBox="1"/>
          <p:nvPr/>
        </p:nvSpPr>
        <p:spPr>
          <a:xfrm>
            <a:off x="428625" y="140335"/>
            <a:ext cx="8930640" cy="6616065"/>
          </a:xfrm>
          <a:prstGeom prst="rect">
            <a:avLst/>
          </a:prstGeom>
          <a:noFill/>
          <a:ln w="12700">
            <a:noFill/>
          </a:ln>
        </p:spPr>
        <p:txBody>
          <a:bodyPr wrap="square" anchor="t" anchorCtr="0">
            <a:spAutoFit/>
          </a:bodyPr>
          <a:p>
            <a:pPr algn="ctr">
              <a:spcBef>
                <a:spcPct val="20000"/>
              </a:spcBef>
              <a:buClrTx/>
              <a:buSzTx/>
              <a:buFontTx/>
            </a:pPr>
            <a:r>
              <a:rPr lang="en-US" altLang="zh-CN" sz="2000" b="1">
                <a:solidFill>
                  <a:srgbClr val="9C0B15"/>
                </a:solidFill>
                <a:sym typeface="+mn-ea"/>
              </a:rPr>
              <a:t>9</a:t>
            </a:r>
            <a:r>
              <a:rPr lang="zh-CN" altLang="en-US" sz="2000" b="1">
                <a:solidFill>
                  <a:srgbClr val="9C0B15"/>
                </a:solidFill>
                <a:sym typeface="+mn-ea"/>
              </a:rPr>
              <a:t>号作业：第</a:t>
            </a:r>
            <a:r>
              <a:rPr lang="en-US" altLang="zh-CN" sz="2000" b="1">
                <a:solidFill>
                  <a:srgbClr val="9C0B15"/>
                </a:solidFill>
                <a:sym typeface="+mn-ea"/>
              </a:rPr>
              <a:t>9</a:t>
            </a:r>
            <a:r>
              <a:rPr lang="zh-CN" altLang="en-US" sz="2000" b="1">
                <a:solidFill>
                  <a:srgbClr val="9C0B15"/>
                </a:solidFill>
                <a:sym typeface="+mn-ea"/>
              </a:rPr>
              <a:t>周</a:t>
            </a:r>
            <a:endParaRPr lang="zh-CN" altLang="en-US" sz="2000" b="1">
              <a:solidFill>
                <a:srgbClr val="9C0B15"/>
              </a:solidFill>
              <a:sym typeface="+mn-ea"/>
            </a:endParaRPr>
          </a:p>
          <a:p>
            <a:pPr algn="ctr">
              <a:spcBef>
                <a:spcPct val="20000"/>
              </a:spcBef>
              <a:buClrTx/>
              <a:buSzTx/>
              <a:buFontTx/>
            </a:pPr>
            <a:endParaRPr lang="en-US" altLang="zh-CN" sz="2000" b="1">
              <a:solidFill>
                <a:srgbClr val="9C0B15"/>
              </a:solidFill>
              <a:sym typeface="+mn-ea"/>
            </a:endParaRPr>
          </a:p>
          <a:p>
            <a:pPr algn="l">
              <a:spcBef>
                <a:spcPct val="20000"/>
              </a:spcBef>
              <a:buClrTx/>
              <a:buSzTx/>
              <a:buFontTx/>
            </a:pPr>
            <a:r>
              <a:rPr lang="zh-CN" altLang="en-US" sz="2000" b="1">
                <a:sym typeface="+mn-ea"/>
              </a:rPr>
              <a:t>题目五</a:t>
            </a:r>
            <a:r>
              <a:rPr lang="en-US" altLang="zh-CN" sz="2000" b="1">
                <a:sym typeface="+mn-ea"/>
              </a:rPr>
              <a:t> </a:t>
            </a:r>
            <a:r>
              <a:rPr lang="zh-CN" altLang="en-US" sz="2000">
                <a:sym typeface="+mn-ea"/>
              </a:rPr>
              <a:t>在删除软链接之前就删除磁盘上的文件本体会导致什么后果？</a:t>
            </a:r>
            <a:r>
              <a:rPr lang="zh-CN" altLang="en-US" sz="2000">
                <a:sym typeface="+mn-ea"/>
              </a:rPr>
              <a:t>请</a:t>
            </a:r>
            <a:r>
              <a:rPr lang="zh-CN" altLang="en-US" sz="2000">
                <a:sym typeface="+mn-ea"/>
              </a:rPr>
              <a:t>在</a:t>
            </a:r>
            <a:r>
              <a:rPr lang="en-US" altLang="zh-CN" sz="2000">
                <a:sym typeface="+mn-ea"/>
              </a:rPr>
              <a:t>Windows</a:t>
            </a:r>
            <a:r>
              <a:rPr lang="zh-CN" altLang="en-US" sz="2000">
                <a:sym typeface="+mn-ea"/>
              </a:rPr>
              <a:t>下尝试为某文件建立一个快捷方式，然后删除该文件，并双击快捷方式。操作系统会提示什么？如果在该位置重新建立一个文件呢？</a:t>
            </a: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r>
              <a:rPr lang="zh-CN" altLang="en-US" sz="2000" b="1">
                <a:sym typeface="+mn-ea"/>
              </a:rPr>
              <a:t>题目六</a:t>
            </a:r>
            <a:r>
              <a:rPr lang="en-US" altLang="zh-CN" sz="2000">
                <a:sym typeface="+mn-ea"/>
              </a:rPr>
              <a:t> </a:t>
            </a:r>
            <a:r>
              <a:rPr lang="zh-CN" altLang="en-US" sz="2000">
                <a:sym typeface="+mn-ea"/>
              </a:rPr>
              <a:t>在文件共享中，写和其它操作的乱序会导致程序的运行结果不可控。操作系统和应用程序要使用什么方法规避对文件的不可控共享？</a:t>
            </a:r>
            <a:r>
              <a:rPr lang="en-US" altLang="zh-CN" sz="2000">
                <a:sym typeface="+mn-ea"/>
              </a:rPr>
              <a:t> </a:t>
            </a:r>
            <a:endParaRPr lang="en-US" altLang="zh-CN" sz="2000">
              <a:sym typeface="+mn-ea"/>
            </a:endParaRPr>
          </a:p>
          <a:p>
            <a:pPr algn="l">
              <a:spcBef>
                <a:spcPct val="20000"/>
              </a:spcBef>
              <a:buClrTx/>
              <a:buSzTx/>
              <a:buFontTx/>
            </a:pPr>
            <a:endParaRPr lang="en-US" altLang="zh-CN" sz="2000">
              <a:sym typeface="+mn-ea"/>
            </a:endParaRPr>
          </a:p>
          <a:p>
            <a:pPr algn="l">
              <a:spcBef>
                <a:spcPct val="20000"/>
              </a:spcBef>
              <a:buClrTx/>
              <a:buSzTx/>
              <a:buFontTx/>
            </a:pPr>
            <a:r>
              <a:rPr lang="zh-CN" altLang="en-US" sz="2000" b="1">
                <a:sym typeface="+mn-ea"/>
              </a:rPr>
              <a:t>题目七</a:t>
            </a:r>
            <a:r>
              <a:rPr lang="en-US" altLang="zh-CN" sz="2000">
                <a:sym typeface="+mn-ea"/>
              </a:rPr>
              <a:t> </a:t>
            </a:r>
            <a:r>
              <a:rPr lang="zh-CN" altLang="en-US" sz="2000">
                <a:sym typeface="+mn-ea"/>
              </a:rPr>
              <a:t>请简述</a:t>
            </a:r>
            <a:r>
              <a:rPr lang="zh-CN" altLang="en-US" sz="2000">
                <a:sym typeface="+mn-ea"/>
              </a:rPr>
              <a:t>（</a:t>
            </a:r>
            <a:r>
              <a:rPr lang="en-US" altLang="zh-CN" sz="2000">
                <a:sym typeface="+mn-ea"/>
              </a:rPr>
              <a:t>1</a:t>
            </a:r>
            <a:r>
              <a:rPr lang="zh-CN" altLang="en-US" sz="2000">
                <a:sym typeface="+mn-ea"/>
              </a:rPr>
              <a:t>）文件系统可靠性与性能之间</a:t>
            </a:r>
            <a:r>
              <a:rPr lang="zh-CN" altLang="en-US" sz="2000">
                <a:sym typeface="+mn-ea"/>
              </a:rPr>
              <a:t>具体存在何种冲突以及</a:t>
            </a:r>
            <a:r>
              <a:rPr lang="zh-CN" altLang="en-US" sz="2000">
                <a:sym typeface="+mn-ea"/>
              </a:rPr>
              <a:t>为何存在冲突，（</a:t>
            </a:r>
            <a:r>
              <a:rPr lang="en-US" altLang="zh-CN" sz="2000">
                <a:sym typeface="+mn-ea"/>
              </a:rPr>
              <a:t>2</a:t>
            </a:r>
            <a:r>
              <a:rPr lang="zh-CN" altLang="en-US" sz="2000">
                <a:sym typeface="+mn-ea"/>
              </a:rPr>
              <a:t>）</a:t>
            </a:r>
            <a:r>
              <a:rPr lang="en-US" altLang="zh-CN" sz="2000">
                <a:sym typeface="+mn-ea"/>
              </a:rPr>
              <a:t>CPU</a:t>
            </a:r>
            <a:r>
              <a:rPr lang="zh-CN" altLang="en-US" sz="2000">
                <a:sym typeface="+mn-ea"/>
              </a:rPr>
              <a:t>、内存等的可靠性与性能</a:t>
            </a:r>
            <a:r>
              <a:rPr lang="zh-CN" altLang="en-US" sz="2000">
                <a:sym typeface="+mn-ea"/>
              </a:rPr>
              <a:t>之</a:t>
            </a:r>
            <a:r>
              <a:rPr lang="zh-CN" altLang="en-US" sz="2000">
                <a:sym typeface="+mn-ea"/>
              </a:rPr>
              <a:t>间具体存在何种冲突</a:t>
            </a:r>
            <a:r>
              <a:rPr lang="zh-CN" altLang="en-US" sz="2000">
                <a:sym typeface="+mn-ea"/>
              </a:rPr>
              <a:t>以及为何存在冲突，以及（</a:t>
            </a:r>
            <a:r>
              <a:rPr lang="en-US" altLang="zh-CN" sz="2000">
                <a:sym typeface="+mn-ea"/>
              </a:rPr>
              <a:t>3</a:t>
            </a:r>
            <a:r>
              <a:rPr lang="zh-CN" altLang="en-US" sz="2000">
                <a:sym typeface="+mn-ea"/>
              </a:rPr>
              <a:t>）</a:t>
            </a:r>
            <a:r>
              <a:rPr lang="zh-CN" altLang="en-US" sz="2000">
                <a:sym typeface="+mn-ea"/>
              </a:rPr>
              <a:t>这些冲突的反映了什么更深刻的</a:t>
            </a:r>
            <a:r>
              <a:rPr lang="zh-CN" altLang="en-US" sz="2000">
                <a:sym typeface="+mn-ea"/>
              </a:rPr>
              <a:t>普遍规律</a:t>
            </a:r>
            <a:r>
              <a:rPr lang="zh-CN" altLang="en-US" sz="2000">
                <a:sym typeface="+mn-ea"/>
              </a:rPr>
              <a:t>。</a:t>
            </a: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r>
              <a:rPr lang="zh-CN" altLang="en-US" sz="2000" b="1">
                <a:sym typeface="+mn-ea"/>
              </a:rPr>
              <a:t>题目八</a:t>
            </a:r>
            <a:r>
              <a:rPr lang="en-US" altLang="zh-CN" sz="2000">
                <a:sym typeface="+mn-ea"/>
              </a:rPr>
              <a:t> </a:t>
            </a:r>
            <a:r>
              <a:rPr lang="zh-CN" altLang="en-US" sz="2000">
                <a:sym typeface="+mn-ea"/>
              </a:rPr>
              <a:t>假设有一个文件系统，其</a:t>
            </a:r>
            <a:r>
              <a:rPr lang="en-US" altLang="zh-CN" sz="2000">
                <a:sym typeface="+mn-ea"/>
              </a:rPr>
              <a:t>FCB</a:t>
            </a:r>
            <a:r>
              <a:rPr lang="zh-CN" altLang="en-US" sz="2000">
                <a:sym typeface="+mn-ea"/>
              </a:rPr>
              <a:t>、文件块大小与设备块大小一致，且某文件的路径为</a:t>
            </a:r>
            <a:r>
              <a:rPr lang="en-US" altLang="zh-CN" sz="2000">
                <a:sym typeface="+mn-ea"/>
              </a:rPr>
              <a:t>/A/B/C/D</a:t>
            </a:r>
            <a:r>
              <a:rPr lang="zh-CN" altLang="en-US" sz="2000">
                <a:sym typeface="+mn-ea"/>
              </a:rPr>
              <a:t>。</a:t>
            </a:r>
            <a:endParaRPr lang="zh-CN" altLang="en-US" sz="2000">
              <a:sym typeface="+mn-ea"/>
            </a:endParaRPr>
          </a:p>
          <a:p>
            <a:pPr algn="l">
              <a:spcBef>
                <a:spcPct val="20000"/>
              </a:spcBef>
              <a:buClrTx/>
              <a:buSzTx/>
              <a:buFontTx/>
            </a:pPr>
            <a:r>
              <a:rPr lang="zh-CN" altLang="en-US" sz="2000">
                <a:sym typeface="+mn-ea"/>
              </a:rPr>
              <a:t>（</a:t>
            </a:r>
            <a:r>
              <a:rPr lang="en-US" altLang="zh-CN" sz="2000">
                <a:sym typeface="+mn-ea"/>
              </a:rPr>
              <a:t>1</a:t>
            </a:r>
            <a:r>
              <a:rPr lang="zh-CN" altLang="en-US" sz="2000">
                <a:sym typeface="+mn-ea"/>
              </a:rPr>
              <a:t>）如果采用连续存储法，访问文件</a:t>
            </a:r>
            <a:r>
              <a:rPr lang="en-US" altLang="zh-CN" sz="2000">
                <a:sym typeface="+mn-ea"/>
              </a:rPr>
              <a:t>D</a:t>
            </a:r>
            <a:r>
              <a:rPr lang="zh-CN" altLang="en-US" sz="2000">
                <a:sym typeface="+mn-ea"/>
              </a:rPr>
              <a:t>要做几次磁盘</a:t>
            </a:r>
            <a:r>
              <a:rPr lang="zh-CN" altLang="en-US" sz="2000">
                <a:sym typeface="+mn-ea"/>
              </a:rPr>
              <a:t>访问？</a:t>
            </a:r>
            <a:endParaRPr lang="zh-CN" altLang="en-US" sz="2000">
              <a:sym typeface="+mn-ea"/>
            </a:endParaRPr>
          </a:p>
          <a:p>
            <a:pPr algn="l">
              <a:spcBef>
                <a:spcPct val="20000"/>
              </a:spcBef>
              <a:buClrTx/>
              <a:buSzTx/>
              <a:buFontTx/>
            </a:pPr>
            <a:r>
              <a:rPr lang="zh-CN" altLang="en-US" sz="2000">
                <a:sym typeface="+mn-ea"/>
              </a:rPr>
              <a:t>（</a:t>
            </a:r>
            <a:r>
              <a:rPr lang="en-US" altLang="zh-CN" sz="2000">
                <a:sym typeface="+mn-ea"/>
              </a:rPr>
              <a:t>2</a:t>
            </a:r>
            <a:r>
              <a:rPr lang="zh-CN" altLang="en-US" sz="2000">
                <a:sym typeface="+mn-ea"/>
              </a:rPr>
              <a:t>）如果采用不带优化</a:t>
            </a:r>
            <a:r>
              <a:rPr lang="zh-CN" altLang="en-US" sz="2000">
                <a:sym typeface="+mn-ea"/>
              </a:rPr>
              <a:t>的固定三级索引法，访问文件</a:t>
            </a:r>
            <a:r>
              <a:rPr lang="en-US" altLang="zh-CN" sz="2000">
                <a:sym typeface="+mn-ea"/>
              </a:rPr>
              <a:t>D</a:t>
            </a:r>
            <a:r>
              <a:rPr lang="zh-CN" altLang="en-US" sz="2000">
                <a:sym typeface="+mn-ea"/>
              </a:rPr>
              <a:t>要做几次</a:t>
            </a:r>
            <a:r>
              <a:rPr lang="zh-CN" altLang="en-US" sz="2000">
                <a:sym typeface="+mn-ea"/>
              </a:rPr>
              <a:t>磁盘访问？</a:t>
            </a:r>
            <a:endParaRPr lang="zh-CN" altLang="en-US" sz="2000">
              <a:sym typeface="+mn-ea"/>
            </a:endParaRPr>
          </a:p>
          <a:p>
            <a:pPr algn="l">
              <a:spcBef>
                <a:spcPct val="20000"/>
              </a:spcBef>
              <a:buClrTx/>
              <a:buSzTx/>
              <a:buFontTx/>
            </a:pPr>
            <a:r>
              <a:rPr lang="zh-CN" altLang="en-US" sz="2000">
                <a:sym typeface="+mn-ea"/>
              </a:rPr>
              <a:t>（</a:t>
            </a:r>
            <a:r>
              <a:rPr lang="en-US" altLang="zh-CN" sz="2000">
                <a:sym typeface="+mn-ea"/>
              </a:rPr>
              <a:t>3</a:t>
            </a:r>
            <a:r>
              <a:rPr lang="zh-CN" altLang="en-US" sz="2000">
                <a:sym typeface="+mn-ea"/>
              </a:rPr>
              <a:t>）如果采用带固定大小索引节点表的</a:t>
            </a:r>
            <a:r>
              <a:rPr lang="en-US" altLang="zh-CN" sz="2000">
                <a:sym typeface="+mn-ea"/>
              </a:rPr>
              <a:t>1-3</a:t>
            </a:r>
            <a:r>
              <a:rPr lang="zh-CN" altLang="en-US" sz="2000">
                <a:sym typeface="+mn-ea"/>
              </a:rPr>
              <a:t>级混合索引</a:t>
            </a:r>
            <a:r>
              <a:rPr lang="zh-CN" altLang="en-US" sz="2000">
                <a:sym typeface="+mn-ea"/>
              </a:rPr>
              <a:t>法</a:t>
            </a:r>
            <a:r>
              <a:rPr lang="zh-CN" altLang="en-US" sz="2000">
                <a:sym typeface="+mn-ea"/>
              </a:rPr>
              <a:t>，且</a:t>
            </a:r>
            <a:r>
              <a:rPr lang="en-US" altLang="zh-CN" sz="2000">
                <a:sym typeface="+mn-ea"/>
              </a:rPr>
              <a:t>FCB</a:t>
            </a:r>
            <a:r>
              <a:rPr lang="zh-CN" altLang="en-US" sz="2000">
                <a:sym typeface="+mn-ea"/>
              </a:rPr>
              <a:t>中可直接存储小文件，则访问文件</a:t>
            </a:r>
            <a:r>
              <a:rPr lang="en-US" altLang="zh-CN" sz="2000">
                <a:sym typeface="+mn-ea"/>
              </a:rPr>
              <a:t>D</a:t>
            </a:r>
            <a:r>
              <a:rPr lang="zh-CN" altLang="en-US" sz="2000">
                <a:sym typeface="+mn-ea"/>
              </a:rPr>
              <a:t>最少和最多需要做几次</a:t>
            </a:r>
            <a:r>
              <a:rPr lang="zh-CN" altLang="en-US" sz="2000">
                <a:sym typeface="+mn-ea"/>
              </a:rPr>
              <a:t>磁盘访问？</a:t>
            </a:r>
            <a:endParaRPr lang="zh-CN" altLang="en-US" sz="2000">
              <a:sym typeface="+mn-ea"/>
            </a:endParaRPr>
          </a:p>
        </p:txBody>
      </p:sp>
    </p:spTree>
    <p:custDataLst>
      <p:tags r:id="rId2"/>
    </p:custData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3.3 一切皆文件</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ext Box 2"/>
          <p:cNvSpPr txBox="1"/>
          <p:nvPr/>
        </p:nvSpPr>
        <p:spPr>
          <a:xfrm>
            <a:off x="428625" y="140335"/>
            <a:ext cx="8930640" cy="4399915"/>
          </a:xfrm>
          <a:prstGeom prst="rect">
            <a:avLst/>
          </a:prstGeom>
          <a:noFill/>
          <a:ln w="12700">
            <a:noFill/>
          </a:ln>
        </p:spPr>
        <p:txBody>
          <a:bodyPr wrap="square" anchor="t" anchorCtr="0">
            <a:spAutoFit/>
          </a:bodyPr>
          <a:p>
            <a:pPr algn="ctr">
              <a:spcBef>
                <a:spcPct val="20000"/>
              </a:spcBef>
              <a:buClrTx/>
              <a:buSzTx/>
              <a:buFontTx/>
            </a:pPr>
            <a:r>
              <a:rPr lang="en-US" altLang="zh-CN" sz="2000" b="1">
                <a:solidFill>
                  <a:srgbClr val="9C0B15"/>
                </a:solidFill>
                <a:sym typeface="+mn-ea"/>
              </a:rPr>
              <a:t>8</a:t>
            </a:r>
            <a:r>
              <a:rPr lang="zh-CN" altLang="en-US" sz="2000" b="1">
                <a:solidFill>
                  <a:srgbClr val="9C0B15"/>
                </a:solidFill>
                <a:sym typeface="+mn-ea"/>
              </a:rPr>
              <a:t>号作业：第</a:t>
            </a:r>
            <a:r>
              <a:rPr lang="en-US" altLang="zh-CN" sz="2000" b="1">
                <a:solidFill>
                  <a:srgbClr val="9C0B15"/>
                </a:solidFill>
                <a:sym typeface="+mn-ea"/>
              </a:rPr>
              <a:t>8</a:t>
            </a:r>
            <a:r>
              <a:rPr lang="zh-CN" altLang="en-US" sz="2000" b="1">
                <a:solidFill>
                  <a:srgbClr val="9C0B15"/>
                </a:solidFill>
                <a:sym typeface="+mn-ea"/>
              </a:rPr>
              <a:t>周</a:t>
            </a:r>
            <a:endParaRPr lang="zh-CN" altLang="en-US" sz="2000" b="1">
              <a:solidFill>
                <a:srgbClr val="9C0B15"/>
              </a:solidFill>
              <a:sym typeface="+mn-ea"/>
            </a:endParaRPr>
          </a:p>
          <a:p>
            <a:pPr algn="ctr">
              <a:spcBef>
                <a:spcPct val="20000"/>
              </a:spcBef>
              <a:buClrTx/>
              <a:buSzTx/>
              <a:buFontTx/>
            </a:pPr>
            <a:endParaRPr lang="en-US" altLang="zh-CN" sz="2000" b="1">
              <a:solidFill>
                <a:srgbClr val="9C0B15"/>
              </a:solidFill>
              <a:sym typeface="+mn-ea"/>
            </a:endParaRPr>
          </a:p>
          <a:p>
            <a:pPr algn="l">
              <a:spcBef>
                <a:spcPct val="20000"/>
              </a:spcBef>
              <a:buClrTx/>
              <a:buSzTx/>
              <a:buFontTx/>
            </a:pPr>
            <a:r>
              <a:rPr lang="zh-CN" altLang="en-US" sz="2000" b="1">
                <a:sym typeface="+mn-ea"/>
              </a:rPr>
              <a:t>题目八答案</a:t>
            </a:r>
            <a:r>
              <a:rPr lang="en-US" altLang="zh-CN" sz="2000" b="1">
                <a:sym typeface="+mn-ea"/>
              </a:rPr>
              <a:t> </a:t>
            </a:r>
            <a:endParaRPr lang="zh-CN" altLang="en-US" sz="2000">
              <a:sym typeface="+mn-ea"/>
            </a:endParaRPr>
          </a:p>
          <a:p>
            <a:pPr algn="l">
              <a:spcBef>
                <a:spcPct val="20000"/>
              </a:spcBef>
              <a:buClrTx/>
              <a:buSzTx/>
              <a:buFontTx/>
            </a:pPr>
            <a:r>
              <a:rPr lang="zh-CN" altLang="en-US" sz="2000">
                <a:sym typeface="+mn-ea"/>
              </a:rPr>
              <a:t>（</a:t>
            </a:r>
            <a:r>
              <a:rPr lang="en-US" altLang="zh-CN" sz="2000">
                <a:sym typeface="+mn-ea"/>
              </a:rPr>
              <a:t>1</a:t>
            </a:r>
            <a:r>
              <a:rPr lang="zh-CN" altLang="en-US" sz="2000">
                <a:sym typeface="+mn-ea"/>
              </a:rPr>
              <a:t>）采取连续存储法，</a:t>
            </a:r>
            <a:r>
              <a:rPr lang="zh-CN" altLang="en-US" sz="2000">
                <a:sym typeface="+mn-ea"/>
              </a:rPr>
              <a:t>则</a:t>
            </a: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r>
              <a:rPr lang="zh-CN" altLang="en-US" sz="2000">
                <a:sym typeface="+mn-ea"/>
              </a:rPr>
              <a:t>因此一共</a:t>
            </a:r>
            <a:r>
              <a:rPr lang="en-US" altLang="zh-CN" sz="2000">
                <a:sym typeface="+mn-ea"/>
              </a:rPr>
              <a:t>6</a:t>
            </a:r>
            <a:r>
              <a:rPr lang="zh-CN" altLang="en-US" sz="2000">
                <a:sym typeface="+mn-ea"/>
              </a:rPr>
              <a:t>次磁盘访问（认为读取每个块只读取</a:t>
            </a:r>
            <a:r>
              <a:rPr lang="zh-CN" altLang="en-US" sz="2000">
                <a:sym typeface="+mn-ea"/>
              </a:rPr>
              <a:t>一次）。</a:t>
            </a: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r>
              <a:rPr lang="zh-CN" altLang="en-US" sz="2000">
                <a:sym typeface="+mn-ea"/>
              </a:rPr>
              <a:t>（</a:t>
            </a:r>
            <a:r>
              <a:rPr lang="en-US" altLang="zh-CN" sz="2000">
                <a:sym typeface="+mn-ea"/>
              </a:rPr>
              <a:t>2</a:t>
            </a:r>
            <a:r>
              <a:rPr lang="zh-CN" altLang="en-US" sz="2000">
                <a:sym typeface="+mn-ea"/>
              </a:rPr>
              <a:t>）采取不带优化的固定三级索引法，则每个从</a:t>
            </a:r>
            <a:r>
              <a:rPr lang="en-US" altLang="zh-CN" sz="2000">
                <a:sym typeface="+mn-ea"/>
              </a:rPr>
              <a:t>FCB</a:t>
            </a:r>
            <a:r>
              <a:rPr lang="zh-CN" altLang="en-US" sz="2000">
                <a:sym typeface="+mn-ea"/>
              </a:rPr>
              <a:t>找到文件内容，中间还需要经过两个间接索引。因此一共</a:t>
            </a:r>
            <a:r>
              <a:rPr lang="en-US" altLang="zh-CN" sz="2000">
                <a:sym typeface="+mn-ea"/>
              </a:rPr>
              <a:t>18</a:t>
            </a:r>
            <a:r>
              <a:rPr lang="zh-CN" altLang="en-US" sz="2000">
                <a:sym typeface="+mn-ea"/>
              </a:rPr>
              <a:t>次</a:t>
            </a:r>
            <a:r>
              <a:rPr lang="zh-CN" altLang="en-US" sz="2000">
                <a:sym typeface="+mn-ea"/>
              </a:rPr>
              <a:t>磁盘访问。</a:t>
            </a:r>
            <a:endParaRPr lang="zh-CN" altLang="en-US" sz="2000">
              <a:sym typeface="+mn-ea"/>
            </a:endParaRPr>
          </a:p>
        </p:txBody>
      </p:sp>
      <p:sp>
        <p:nvSpPr>
          <p:cNvPr id="4" name="矩形 3"/>
          <p:cNvSpPr/>
          <p:nvPr>
            <p:custDataLst>
              <p:tags r:id="rId2"/>
            </p:custDataLst>
          </p:nvPr>
        </p:nvSpPr>
        <p:spPr>
          <a:xfrm>
            <a:off x="599440" y="1744345"/>
            <a:ext cx="962660" cy="424180"/>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超级</a:t>
            </a:r>
            <a:r>
              <a:rPr lang="zh-CN" altLang="en-US" b="1">
                <a:solidFill>
                  <a:schemeClr val="bg1"/>
                </a:solidFill>
                <a:sym typeface="+mn-ea"/>
              </a:rPr>
              <a:t>块</a:t>
            </a:r>
            <a:endParaRPr lang="zh-CN" altLang="en-US" b="1">
              <a:solidFill>
                <a:schemeClr val="bg1"/>
              </a:solidFill>
              <a:sym typeface="+mn-ea"/>
            </a:endParaRPr>
          </a:p>
        </p:txBody>
      </p:sp>
      <p:sp>
        <p:nvSpPr>
          <p:cNvPr id="2" name="矩形 1"/>
          <p:cNvSpPr/>
          <p:nvPr>
            <p:custDataLst>
              <p:tags r:id="rId3"/>
            </p:custDataLst>
          </p:nvPr>
        </p:nvSpPr>
        <p:spPr>
          <a:xfrm>
            <a:off x="2172970" y="216852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FCB A</a:t>
            </a:r>
            <a:endParaRPr lang="zh-CN" altLang="en-US" b="1">
              <a:solidFill>
                <a:schemeClr val="bg1"/>
              </a:solidFill>
              <a:sym typeface="+mn-ea"/>
            </a:endParaRPr>
          </a:p>
        </p:txBody>
      </p:sp>
      <p:sp>
        <p:nvSpPr>
          <p:cNvPr id="5" name="矩形 4"/>
          <p:cNvSpPr/>
          <p:nvPr>
            <p:custDataLst>
              <p:tags r:id="rId4"/>
            </p:custDataLst>
          </p:nvPr>
        </p:nvSpPr>
        <p:spPr>
          <a:xfrm>
            <a:off x="3746500" y="216852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FCB </a:t>
            </a:r>
            <a:r>
              <a:rPr lang="en-US" altLang="zh-CN" b="1">
                <a:solidFill>
                  <a:schemeClr val="bg1"/>
                </a:solidFill>
                <a:sym typeface="+mn-ea"/>
              </a:rPr>
              <a:t>B</a:t>
            </a:r>
            <a:endParaRPr lang="en-US" altLang="zh-CN" b="1">
              <a:solidFill>
                <a:schemeClr val="bg1"/>
              </a:solidFill>
              <a:sym typeface="+mn-ea"/>
            </a:endParaRPr>
          </a:p>
        </p:txBody>
      </p:sp>
      <p:sp>
        <p:nvSpPr>
          <p:cNvPr id="6" name="矩形 5"/>
          <p:cNvSpPr/>
          <p:nvPr>
            <p:custDataLst>
              <p:tags r:id="rId5"/>
            </p:custDataLst>
          </p:nvPr>
        </p:nvSpPr>
        <p:spPr>
          <a:xfrm>
            <a:off x="5320030" y="216852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FCB </a:t>
            </a:r>
            <a:r>
              <a:rPr lang="en-US" altLang="zh-CN" b="1">
                <a:solidFill>
                  <a:schemeClr val="bg1"/>
                </a:solidFill>
                <a:sym typeface="+mn-ea"/>
              </a:rPr>
              <a:t>C</a:t>
            </a:r>
            <a:endParaRPr lang="en-US" altLang="zh-CN" b="1">
              <a:solidFill>
                <a:schemeClr val="bg1"/>
              </a:solidFill>
              <a:sym typeface="+mn-ea"/>
            </a:endParaRPr>
          </a:p>
        </p:txBody>
      </p:sp>
      <p:sp>
        <p:nvSpPr>
          <p:cNvPr id="7" name="矩形 6"/>
          <p:cNvSpPr/>
          <p:nvPr>
            <p:custDataLst>
              <p:tags r:id="rId6"/>
            </p:custDataLst>
          </p:nvPr>
        </p:nvSpPr>
        <p:spPr>
          <a:xfrm>
            <a:off x="6893560" y="2168525"/>
            <a:ext cx="962660" cy="42418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C:FCB </a:t>
            </a:r>
            <a:r>
              <a:rPr lang="en-US" altLang="zh-CN" b="1">
                <a:solidFill>
                  <a:schemeClr val="bg1"/>
                </a:solidFill>
                <a:sym typeface="+mn-ea"/>
              </a:rPr>
              <a:t>D</a:t>
            </a:r>
            <a:endParaRPr lang="en-US" altLang="zh-CN" b="1">
              <a:solidFill>
                <a:schemeClr val="bg1"/>
              </a:solidFill>
              <a:sym typeface="+mn-ea"/>
            </a:endParaRPr>
          </a:p>
        </p:txBody>
      </p:sp>
      <p:sp>
        <p:nvSpPr>
          <p:cNvPr id="8" name="矩形 7"/>
          <p:cNvSpPr/>
          <p:nvPr>
            <p:custDataLst>
              <p:tags r:id="rId7"/>
            </p:custDataLst>
          </p:nvPr>
        </p:nvSpPr>
        <p:spPr>
          <a:xfrm>
            <a:off x="8467090" y="1744345"/>
            <a:ext cx="962660" cy="84836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D</a:t>
            </a:r>
            <a:endParaRPr lang="en-US" altLang="zh-CN" b="1">
              <a:solidFill>
                <a:schemeClr val="bg1"/>
              </a:solidFill>
              <a:sym typeface="+mn-ea"/>
            </a:endParaRPr>
          </a:p>
        </p:txBody>
      </p:sp>
      <p:sp>
        <p:nvSpPr>
          <p:cNvPr id="13" name="矩形 12"/>
          <p:cNvSpPr/>
          <p:nvPr>
            <p:custDataLst>
              <p:tags r:id="rId8"/>
            </p:custDataLst>
          </p:nvPr>
        </p:nvSpPr>
        <p:spPr>
          <a:xfrm>
            <a:off x="599440" y="216852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FCB /</a:t>
            </a:r>
            <a:endParaRPr lang="zh-CN" altLang="en-US" b="1">
              <a:solidFill>
                <a:schemeClr val="bg1"/>
              </a:solidFill>
              <a:sym typeface="+mn-ea"/>
            </a:endParaRPr>
          </a:p>
        </p:txBody>
      </p:sp>
      <p:sp>
        <p:nvSpPr>
          <p:cNvPr id="15" name="矩形 14"/>
          <p:cNvSpPr/>
          <p:nvPr>
            <p:custDataLst>
              <p:tags r:id="rId9"/>
            </p:custDataLst>
          </p:nvPr>
        </p:nvSpPr>
        <p:spPr>
          <a:xfrm>
            <a:off x="2172970" y="174434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a:t>
            </a:r>
            <a:endParaRPr lang="zh-CN" altLang="en-US" b="1">
              <a:solidFill>
                <a:schemeClr val="bg1"/>
              </a:solidFill>
              <a:sym typeface="+mn-ea"/>
            </a:endParaRPr>
          </a:p>
        </p:txBody>
      </p:sp>
      <p:sp>
        <p:nvSpPr>
          <p:cNvPr id="25" name="矩形 24"/>
          <p:cNvSpPr/>
          <p:nvPr>
            <p:custDataLst>
              <p:tags r:id="rId10"/>
            </p:custDataLst>
          </p:nvPr>
        </p:nvSpPr>
        <p:spPr>
          <a:xfrm>
            <a:off x="3746500" y="174434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A</a:t>
            </a:r>
            <a:endParaRPr lang="en-US" altLang="zh-CN" b="1">
              <a:solidFill>
                <a:schemeClr val="bg1"/>
              </a:solidFill>
              <a:sym typeface="+mn-ea"/>
            </a:endParaRPr>
          </a:p>
        </p:txBody>
      </p:sp>
      <p:sp>
        <p:nvSpPr>
          <p:cNvPr id="26" name="矩形 25"/>
          <p:cNvSpPr/>
          <p:nvPr>
            <p:custDataLst>
              <p:tags r:id="rId11"/>
            </p:custDataLst>
          </p:nvPr>
        </p:nvSpPr>
        <p:spPr>
          <a:xfrm>
            <a:off x="5320030" y="174434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B</a:t>
            </a:r>
            <a:endParaRPr lang="en-US" altLang="zh-CN" b="1">
              <a:solidFill>
                <a:schemeClr val="bg1"/>
              </a:solidFill>
              <a:sym typeface="+mn-ea"/>
            </a:endParaRPr>
          </a:p>
        </p:txBody>
      </p:sp>
      <p:sp>
        <p:nvSpPr>
          <p:cNvPr id="28" name="矩形 27"/>
          <p:cNvSpPr/>
          <p:nvPr>
            <p:custDataLst>
              <p:tags r:id="rId12"/>
            </p:custDataLst>
          </p:nvPr>
        </p:nvSpPr>
        <p:spPr>
          <a:xfrm>
            <a:off x="6893560" y="174434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C</a:t>
            </a:r>
            <a:endParaRPr lang="en-US" altLang="zh-CN" b="1">
              <a:solidFill>
                <a:schemeClr val="bg1"/>
              </a:solidFill>
              <a:sym typeface="+mn-ea"/>
            </a:endParaRPr>
          </a:p>
        </p:txBody>
      </p:sp>
      <p:cxnSp>
        <p:nvCxnSpPr>
          <p:cNvPr id="109" name="直接箭头连接符 108"/>
          <p:cNvCxnSpPr>
            <a:stCxn id="13" idx="3"/>
            <a:endCxn id="15" idx="1"/>
          </p:cNvCxnSpPr>
          <p:nvPr>
            <p:custDataLst>
              <p:tags r:id="rId13"/>
            </p:custDataLst>
          </p:nvPr>
        </p:nvCxnSpPr>
        <p:spPr>
          <a:xfrm flipV="1">
            <a:off x="1562100" y="1956435"/>
            <a:ext cx="610870" cy="42418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custDataLst>
              <p:tags r:id="rId14"/>
            </p:custDataLst>
          </p:nvPr>
        </p:nvCxnSpPr>
        <p:spPr>
          <a:xfrm flipV="1">
            <a:off x="3135630" y="1956435"/>
            <a:ext cx="610870" cy="42418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custDataLst>
              <p:tags r:id="rId15"/>
            </p:custDataLst>
          </p:nvPr>
        </p:nvCxnSpPr>
        <p:spPr>
          <a:xfrm flipV="1">
            <a:off x="4709160" y="1956435"/>
            <a:ext cx="610870" cy="42418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custDataLst>
              <p:tags r:id="rId16"/>
            </p:custDataLst>
          </p:nvPr>
        </p:nvCxnSpPr>
        <p:spPr>
          <a:xfrm flipV="1">
            <a:off x="6282690" y="1956435"/>
            <a:ext cx="610870" cy="42418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7" idx="3"/>
            <a:endCxn id="8" idx="1"/>
          </p:cNvCxnSpPr>
          <p:nvPr>
            <p:custDataLst>
              <p:tags r:id="rId17"/>
            </p:custDataLst>
          </p:nvPr>
        </p:nvCxnSpPr>
        <p:spPr>
          <a:xfrm flipV="1">
            <a:off x="7856220" y="2168525"/>
            <a:ext cx="610870" cy="21209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64" name="椭圆 63"/>
          <p:cNvSpPr/>
          <p:nvPr>
            <p:custDataLst>
              <p:tags r:id="rId18"/>
            </p:custDataLst>
          </p:nvPr>
        </p:nvSpPr>
        <p:spPr>
          <a:xfrm>
            <a:off x="2067560" y="1619885"/>
            <a:ext cx="2788285" cy="1097280"/>
          </a:xfrm>
          <a:prstGeom prst="ellipse">
            <a:avLst/>
          </a:prstGeom>
          <a:noFill/>
          <a:ln w="635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矩形 65"/>
          <p:cNvSpPr/>
          <p:nvPr>
            <p:custDataLst>
              <p:tags r:id="rId19"/>
            </p:custDataLst>
          </p:nvPr>
        </p:nvSpPr>
        <p:spPr>
          <a:xfrm>
            <a:off x="704850" y="5618480"/>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FCB A</a:t>
            </a:r>
            <a:endParaRPr lang="zh-CN" altLang="en-US" b="1">
              <a:solidFill>
                <a:schemeClr val="bg1"/>
              </a:solidFill>
              <a:sym typeface="+mn-ea"/>
            </a:endParaRPr>
          </a:p>
        </p:txBody>
      </p:sp>
      <p:sp>
        <p:nvSpPr>
          <p:cNvPr id="67" name="矩形 66"/>
          <p:cNvSpPr/>
          <p:nvPr>
            <p:custDataLst>
              <p:tags r:id="rId20"/>
            </p:custDataLst>
          </p:nvPr>
        </p:nvSpPr>
        <p:spPr>
          <a:xfrm>
            <a:off x="8396605" y="5618480"/>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FCB B</a:t>
            </a:r>
            <a:endParaRPr lang="en-US" altLang="zh-CN" b="1">
              <a:solidFill>
                <a:schemeClr val="bg1"/>
              </a:solidFill>
              <a:sym typeface="+mn-ea"/>
            </a:endParaRPr>
          </a:p>
        </p:txBody>
      </p:sp>
      <p:sp>
        <p:nvSpPr>
          <p:cNvPr id="68" name="矩形 67"/>
          <p:cNvSpPr/>
          <p:nvPr>
            <p:custDataLst>
              <p:tags r:id="rId21"/>
            </p:custDataLst>
          </p:nvPr>
        </p:nvSpPr>
        <p:spPr>
          <a:xfrm>
            <a:off x="704850" y="5194300"/>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a:t>
            </a:r>
            <a:endParaRPr lang="zh-CN" altLang="en-US" b="1">
              <a:solidFill>
                <a:schemeClr val="bg1"/>
              </a:solidFill>
              <a:sym typeface="+mn-ea"/>
            </a:endParaRPr>
          </a:p>
        </p:txBody>
      </p:sp>
      <p:sp>
        <p:nvSpPr>
          <p:cNvPr id="69" name="矩形 68"/>
          <p:cNvSpPr/>
          <p:nvPr>
            <p:custDataLst>
              <p:tags r:id="rId22"/>
            </p:custDataLst>
          </p:nvPr>
        </p:nvSpPr>
        <p:spPr>
          <a:xfrm>
            <a:off x="8397240" y="5194300"/>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A</a:t>
            </a:r>
            <a:endParaRPr lang="en-US" altLang="zh-CN" b="1">
              <a:solidFill>
                <a:schemeClr val="bg1"/>
              </a:solidFill>
              <a:sym typeface="+mn-ea"/>
            </a:endParaRPr>
          </a:p>
        </p:txBody>
      </p:sp>
      <p:cxnSp>
        <p:nvCxnSpPr>
          <p:cNvPr id="70" name="直接箭头连接符 69"/>
          <p:cNvCxnSpPr>
            <a:endCxn id="73" idx="1"/>
          </p:cNvCxnSpPr>
          <p:nvPr>
            <p:custDataLst>
              <p:tags r:id="rId23"/>
            </p:custDataLst>
          </p:nvPr>
        </p:nvCxnSpPr>
        <p:spPr>
          <a:xfrm flipV="1">
            <a:off x="1667510" y="5618480"/>
            <a:ext cx="1601470" cy="21209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p:cNvSpPr/>
          <p:nvPr>
            <p:custDataLst>
              <p:tags r:id="rId24"/>
            </p:custDataLst>
          </p:nvPr>
        </p:nvSpPr>
        <p:spPr>
          <a:xfrm>
            <a:off x="3268980" y="5193665"/>
            <a:ext cx="962660" cy="848995"/>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PTR2 A</a:t>
            </a:r>
            <a:endParaRPr lang="en-US" altLang="zh-CN" b="1">
              <a:solidFill>
                <a:schemeClr val="bg1"/>
              </a:solidFill>
              <a:sym typeface="+mn-ea"/>
            </a:endParaRPr>
          </a:p>
        </p:txBody>
      </p:sp>
      <p:sp>
        <p:nvSpPr>
          <p:cNvPr id="75" name="矩形 74"/>
          <p:cNvSpPr/>
          <p:nvPr>
            <p:custDataLst>
              <p:tags r:id="rId25"/>
            </p:custDataLst>
          </p:nvPr>
        </p:nvSpPr>
        <p:spPr>
          <a:xfrm>
            <a:off x="5833110" y="5194935"/>
            <a:ext cx="962660" cy="847725"/>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PTR1 A</a:t>
            </a:r>
            <a:endParaRPr lang="en-US" altLang="zh-CN" b="1">
              <a:solidFill>
                <a:schemeClr val="bg1"/>
              </a:solidFill>
              <a:sym typeface="+mn-ea"/>
            </a:endParaRPr>
          </a:p>
        </p:txBody>
      </p:sp>
      <p:cxnSp>
        <p:nvCxnSpPr>
          <p:cNvPr id="81" name="直接箭头连接符 80"/>
          <p:cNvCxnSpPr>
            <a:stCxn id="73" idx="3"/>
            <a:endCxn id="75" idx="1"/>
          </p:cNvCxnSpPr>
          <p:nvPr>
            <p:custDataLst>
              <p:tags r:id="rId26"/>
            </p:custDataLst>
          </p:nvPr>
        </p:nvCxnSpPr>
        <p:spPr>
          <a:xfrm>
            <a:off x="4231640" y="5618480"/>
            <a:ext cx="1601470" cy="63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75" idx="3"/>
          </p:cNvCxnSpPr>
          <p:nvPr>
            <p:custDataLst>
              <p:tags r:id="rId27"/>
            </p:custDataLst>
          </p:nvPr>
        </p:nvCxnSpPr>
        <p:spPr>
          <a:xfrm flipV="1">
            <a:off x="6795770" y="5406390"/>
            <a:ext cx="1600835" cy="21272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Tree>
    <p:custDataLst>
      <p:tags r:id="rId28"/>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up)">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3.3 一切皆文件</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ext Box 2"/>
          <p:cNvSpPr txBox="1"/>
          <p:nvPr/>
        </p:nvSpPr>
        <p:spPr>
          <a:xfrm>
            <a:off x="428625" y="140335"/>
            <a:ext cx="8930640" cy="4276725"/>
          </a:xfrm>
          <a:prstGeom prst="rect">
            <a:avLst/>
          </a:prstGeom>
          <a:noFill/>
          <a:ln w="12700">
            <a:noFill/>
          </a:ln>
        </p:spPr>
        <p:txBody>
          <a:bodyPr wrap="square" anchor="t" anchorCtr="0">
            <a:spAutoFit/>
          </a:bodyPr>
          <a:p>
            <a:pPr algn="ctr">
              <a:spcBef>
                <a:spcPct val="20000"/>
              </a:spcBef>
              <a:buClrTx/>
              <a:buSzTx/>
              <a:buFontTx/>
            </a:pPr>
            <a:r>
              <a:rPr lang="en-US" altLang="zh-CN" sz="2000" b="1">
                <a:solidFill>
                  <a:srgbClr val="9C0B15"/>
                </a:solidFill>
                <a:sym typeface="+mn-ea"/>
              </a:rPr>
              <a:t>8</a:t>
            </a:r>
            <a:r>
              <a:rPr lang="zh-CN" altLang="en-US" sz="2000" b="1">
                <a:solidFill>
                  <a:srgbClr val="9C0B15"/>
                </a:solidFill>
                <a:sym typeface="+mn-ea"/>
              </a:rPr>
              <a:t>号作业：第</a:t>
            </a:r>
            <a:r>
              <a:rPr lang="en-US" altLang="zh-CN" sz="2000" b="1">
                <a:solidFill>
                  <a:srgbClr val="9C0B15"/>
                </a:solidFill>
                <a:sym typeface="+mn-ea"/>
              </a:rPr>
              <a:t>8</a:t>
            </a:r>
            <a:r>
              <a:rPr lang="zh-CN" altLang="en-US" sz="2000" b="1">
                <a:solidFill>
                  <a:srgbClr val="9C0B15"/>
                </a:solidFill>
                <a:sym typeface="+mn-ea"/>
              </a:rPr>
              <a:t>周</a:t>
            </a:r>
            <a:endParaRPr lang="zh-CN" altLang="en-US" sz="2000" b="1">
              <a:solidFill>
                <a:srgbClr val="9C0B15"/>
              </a:solidFill>
              <a:sym typeface="+mn-ea"/>
            </a:endParaRPr>
          </a:p>
          <a:p>
            <a:pPr algn="ctr">
              <a:spcBef>
                <a:spcPct val="20000"/>
              </a:spcBef>
              <a:buClrTx/>
              <a:buSzTx/>
              <a:buFontTx/>
            </a:pPr>
            <a:endParaRPr lang="en-US" altLang="zh-CN" sz="2000" b="1">
              <a:solidFill>
                <a:srgbClr val="9C0B15"/>
              </a:solidFill>
              <a:sym typeface="+mn-ea"/>
            </a:endParaRPr>
          </a:p>
          <a:p>
            <a:pPr algn="l">
              <a:spcBef>
                <a:spcPct val="20000"/>
              </a:spcBef>
              <a:buClrTx/>
              <a:buSzTx/>
              <a:buFontTx/>
            </a:pPr>
            <a:r>
              <a:rPr lang="zh-CN" altLang="en-US" sz="2000" b="1">
                <a:sym typeface="+mn-ea"/>
              </a:rPr>
              <a:t>题目八答案</a:t>
            </a:r>
            <a:r>
              <a:rPr lang="en-US" altLang="zh-CN" sz="2000" b="1">
                <a:sym typeface="+mn-ea"/>
              </a:rPr>
              <a:t> </a:t>
            </a:r>
            <a:endParaRPr lang="zh-CN" altLang="en-US" sz="2000">
              <a:sym typeface="+mn-ea"/>
            </a:endParaRPr>
          </a:p>
          <a:p>
            <a:pPr algn="l">
              <a:spcBef>
                <a:spcPct val="20000"/>
              </a:spcBef>
              <a:buClrTx/>
              <a:buSzTx/>
              <a:buFontTx/>
            </a:pPr>
            <a:r>
              <a:rPr lang="zh-CN" altLang="en-US" sz="2000">
                <a:sym typeface="+mn-ea"/>
              </a:rPr>
              <a:t>（</a:t>
            </a:r>
            <a:r>
              <a:rPr lang="en-US" altLang="zh-CN" sz="2000">
                <a:sym typeface="+mn-ea"/>
              </a:rPr>
              <a:t>3</a:t>
            </a:r>
            <a:r>
              <a:rPr lang="zh-CN" altLang="en-US" sz="2000">
                <a:sym typeface="+mn-ea"/>
              </a:rPr>
              <a:t>）采用带固定大小索引节点表的</a:t>
            </a:r>
            <a:r>
              <a:rPr lang="en-US" altLang="zh-CN" sz="2000">
                <a:sym typeface="+mn-ea"/>
              </a:rPr>
              <a:t>1-3</a:t>
            </a:r>
            <a:r>
              <a:rPr lang="zh-CN" altLang="en-US" sz="2000">
                <a:sym typeface="+mn-ea"/>
              </a:rPr>
              <a:t>级混合索引法，且</a:t>
            </a:r>
            <a:r>
              <a:rPr lang="en-US" altLang="zh-CN" sz="2000">
                <a:sym typeface="+mn-ea"/>
              </a:rPr>
              <a:t>FCB</a:t>
            </a:r>
            <a:r>
              <a:rPr lang="zh-CN" altLang="en-US" sz="2000">
                <a:sym typeface="+mn-ea"/>
              </a:rPr>
              <a:t>中可直接存储小文件，则最坏情况下每一跳不仅经过索引节点表，还经过</a:t>
            </a:r>
            <a:r>
              <a:rPr lang="en-US" altLang="zh-CN" sz="2000">
                <a:sym typeface="+mn-ea"/>
              </a:rPr>
              <a:t>3</a:t>
            </a:r>
            <a:r>
              <a:rPr lang="zh-CN" altLang="en-US" sz="2000">
                <a:sym typeface="+mn-ea"/>
              </a:rPr>
              <a:t>级索引，因此相当于</a:t>
            </a:r>
            <a:r>
              <a:rPr lang="en-US" altLang="zh-CN" sz="2000">
                <a:sym typeface="+mn-ea"/>
              </a:rPr>
              <a:t>24</a:t>
            </a:r>
            <a:r>
              <a:rPr lang="zh-CN" altLang="en-US" sz="2000">
                <a:sym typeface="+mn-ea"/>
              </a:rPr>
              <a:t>次磁盘访问。</a:t>
            </a: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r>
              <a:rPr lang="zh-CN" altLang="en-US" sz="2000">
                <a:sym typeface="+mn-ea"/>
              </a:rPr>
              <a:t>在最好情况下，</a:t>
            </a:r>
            <a:r>
              <a:rPr lang="en-US" altLang="zh-CN" sz="2000">
                <a:sym typeface="+mn-ea"/>
              </a:rPr>
              <a:t>FCB</a:t>
            </a:r>
            <a:r>
              <a:rPr lang="zh-CN" altLang="en-US" sz="2000">
                <a:sym typeface="+mn-ea"/>
              </a:rPr>
              <a:t>中完全包括了文件内容（目录文件也是这样），从每个指针只有一跳，等同于连续访问，因此仅有</a:t>
            </a:r>
            <a:r>
              <a:rPr lang="en-US" altLang="zh-CN" sz="2000">
                <a:sym typeface="+mn-ea"/>
              </a:rPr>
              <a:t>6</a:t>
            </a:r>
            <a:r>
              <a:rPr lang="zh-CN" altLang="en-US" sz="2000">
                <a:sym typeface="+mn-ea"/>
              </a:rPr>
              <a:t>次磁盘</a:t>
            </a:r>
            <a:r>
              <a:rPr lang="zh-CN" altLang="en-US" sz="2000">
                <a:sym typeface="+mn-ea"/>
              </a:rPr>
              <a:t>访问。</a:t>
            </a:r>
            <a:endParaRPr lang="zh-CN" altLang="en-US" sz="2000">
              <a:sym typeface="+mn-ea"/>
            </a:endParaRPr>
          </a:p>
        </p:txBody>
      </p:sp>
      <p:sp>
        <p:nvSpPr>
          <p:cNvPr id="66" name="矩形 65"/>
          <p:cNvSpPr/>
          <p:nvPr>
            <p:custDataLst>
              <p:tags r:id="rId2"/>
            </p:custDataLst>
          </p:nvPr>
        </p:nvSpPr>
        <p:spPr>
          <a:xfrm>
            <a:off x="642620" y="2828290"/>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iptr A</a:t>
            </a:r>
            <a:endParaRPr lang="zh-CN" altLang="en-US" b="1">
              <a:solidFill>
                <a:schemeClr val="bg1"/>
              </a:solidFill>
              <a:sym typeface="+mn-ea"/>
            </a:endParaRPr>
          </a:p>
        </p:txBody>
      </p:sp>
      <p:sp>
        <p:nvSpPr>
          <p:cNvPr id="67" name="矩形 66"/>
          <p:cNvSpPr/>
          <p:nvPr>
            <p:custDataLst>
              <p:tags r:id="rId3"/>
            </p:custDataLst>
          </p:nvPr>
        </p:nvSpPr>
        <p:spPr>
          <a:xfrm>
            <a:off x="8334375" y="2828290"/>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iptr B</a:t>
            </a:r>
            <a:endParaRPr lang="en-US" altLang="zh-CN" b="1">
              <a:solidFill>
                <a:schemeClr val="bg1"/>
              </a:solidFill>
              <a:sym typeface="+mn-ea"/>
            </a:endParaRPr>
          </a:p>
        </p:txBody>
      </p:sp>
      <p:sp>
        <p:nvSpPr>
          <p:cNvPr id="68" name="矩形 67"/>
          <p:cNvSpPr/>
          <p:nvPr>
            <p:custDataLst>
              <p:tags r:id="rId4"/>
            </p:custDataLst>
          </p:nvPr>
        </p:nvSpPr>
        <p:spPr>
          <a:xfrm>
            <a:off x="642620" y="2404110"/>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a:t>
            </a:r>
            <a:endParaRPr lang="zh-CN" altLang="en-US" b="1">
              <a:solidFill>
                <a:schemeClr val="bg1"/>
              </a:solidFill>
              <a:sym typeface="+mn-ea"/>
            </a:endParaRPr>
          </a:p>
        </p:txBody>
      </p:sp>
      <p:sp>
        <p:nvSpPr>
          <p:cNvPr id="69" name="矩形 68"/>
          <p:cNvSpPr/>
          <p:nvPr>
            <p:custDataLst>
              <p:tags r:id="rId5"/>
            </p:custDataLst>
          </p:nvPr>
        </p:nvSpPr>
        <p:spPr>
          <a:xfrm>
            <a:off x="8336280" y="2404110"/>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A</a:t>
            </a:r>
            <a:endParaRPr lang="en-US" altLang="zh-CN" b="1">
              <a:solidFill>
                <a:schemeClr val="bg1"/>
              </a:solidFill>
              <a:sym typeface="+mn-ea"/>
            </a:endParaRPr>
          </a:p>
        </p:txBody>
      </p:sp>
      <p:cxnSp>
        <p:nvCxnSpPr>
          <p:cNvPr id="70" name="直接箭头连接符 69"/>
          <p:cNvCxnSpPr>
            <a:stCxn id="9" idx="3"/>
            <a:endCxn id="73" idx="1"/>
          </p:cNvCxnSpPr>
          <p:nvPr>
            <p:custDataLst>
              <p:tags r:id="rId6"/>
            </p:custDataLst>
          </p:nvPr>
        </p:nvCxnSpPr>
        <p:spPr>
          <a:xfrm flipV="1">
            <a:off x="3528695" y="2828290"/>
            <a:ext cx="960755" cy="63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p:cNvSpPr/>
          <p:nvPr>
            <p:custDataLst>
              <p:tags r:id="rId7"/>
            </p:custDataLst>
          </p:nvPr>
        </p:nvSpPr>
        <p:spPr>
          <a:xfrm>
            <a:off x="4489450" y="2404110"/>
            <a:ext cx="962660" cy="84836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PTR2 A</a:t>
            </a:r>
            <a:endParaRPr lang="en-US" altLang="zh-CN" b="1">
              <a:solidFill>
                <a:schemeClr val="bg1"/>
              </a:solidFill>
              <a:sym typeface="+mn-ea"/>
            </a:endParaRPr>
          </a:p>
        </p:txBody>
      </p:sp>
      <p:sp>
        <p:nvSpPr>
          <p:cNvPr id="75" name="矩形 74"/>
          <p:cNvSpPr/>
          <p:nvPr>
            <p:custDataLst>
              <p:tags r:id="rId8"/>
            </p:custDataLst>
          </p:nvPr>
        </p:nvSpPr>
        <p:spPr>
          <a:xfrm>
            <a:off x="6412865" y="2403475"/>
            <a:ext cx="962660" cy="848995"/>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PTR1 A</a:t>
            </a:r>
            <a:endParaRPr lang="en-US" altLang="zh-CN" b="1">
              <a:solidFill>
                <a:schemeClr val="bg1"/>
              </a:solidFill>
              <a:sym typeface="+mn-ea"/>
            </a:endParaRPr>
          </a:p>
        </p:txBody>
      </p:sp>
      <p:cxnSp>
        <p:nvCxnSpPr>
          <p:cNvPr id="81" name="直接箭头连接符 80"/>
          <p:cNvCxnSpPr>
            <a:stCxn id="73" idx="3"/>
            <a:endCxn id="75" idx="1"/>
          </p:cNvCxnSpPr>
          <p:nvPr>
            <p:custDataLst>
              <p:tags r:id="rId9"/>
            </p:custDataLst>
          </p:nvPr>
        </p:nvCxnSpPr>
        <p:spPr>
          <a:xfrm>
            <a:off x="5452110" y="2828290"/>
            <a:ext cx="960755"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75" idx="3"/>
            <a:endCxn id="69" idx="1"/>
          </p:cNvCxnSpPr>
          <p:nvPr>
            <p:custDataLst>
              <p:tags r:id="rId10"/>
            </p:custDataLst>
          </p:nvPr>
        </p:nvCxnSpPr>
        <p:spPr>
          <a:xfrm flipV="1">
            <a:off x="7375525" y="2616200"/>
            <a:ext cx="960755" cy="21209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custDataLst>
              <p:tags r:id="rId11"/>
            </p:custDataLst>
          </p:nvPr>
        </p:nvSpPr>
        <p:spPr>
          <a:xfrm>
            <a:off x="2566035" y="2404110"/>
            <a:ext cx="962660" cy="848995"/>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inode A</a:t>
            </a:r>
            <a:endParaRPr lang="en-US" altLang="zh-CN" b="1">
              <a:solidFill>
                <a:schemeClr val="bg1"/>
              </a:solidFill>
              <a:sym typeface="+mn-ea"/>
            </a:endParaRPr>
          </a:p>
          <a:p>
            <a:pPr algn="ctr"/>
            <a:r>
              <a:rPr lang="en-US" altLang="zh-CN" b="1">
                <a:solidFill>
                  <a:schemeClr val="bg1"/>
                </a:solidFill>
                <a:sym typeface="+mn-ea"/>
              </a:rPr>
              <a:t>(FCB A)</a:t>
            </a:r>
            <a:endParaRPr lang="en-US" altLang="zh-CN" b="1">
              <a:solidFill>
                <a:schemeClr val="bg1"/>
              </a:solidFill>
              <a:sym typeface="+mn-ea"/>
            </a:endParaRPr>
          </a:p>
        </p:txBody>
      </p:sp>
      <p:cxnSp>
        <p:nvCxnSpPr>
          <p:cNvPr id="76" name="直接箭头连接符 75"/>
          <p:cNvCxnSpPr>
            <a:stCxn id="66" idx="3"/>
            <a:endCxn id="9" idx="1"/>
          </p:cNvCxnSpPr>
          <p:nvPr>
            <p:custDataLst>
              <p:tags r:id="rId12"/>
            </p:custDataLst>
          </p:nvPr>
        </p:nvCxnSpPr>
        <p:spPr>
          <a:xfrm flipV="1">
            <a:off x="1605280" y="2828925"/>
            <a:ext cx="960755" cy="21145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custDataLst>
              <p:tags r:id="rId13"/>
            </p:custDataLst>
          </p:nvPr>
        </p:nvSpPr>
        <p:spPr>
          <a:xfrm>
            <a:off x="3526790" y="543496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iptr A</a:t>
            </a:r>
            <a:endParaRPr lang="zh-CN" altLang="en-US" b="1">
              <a:solidFill>
                <a:schemeClr val="bg1"/>
              </a:solidFill>
              <a:sym typeface="+mn-ea"/>
            </a:endParaRPr>
          </a:p>
        </p:txBody>
      </p:sp>
      <p:sp>
        <p:nvSpPr>
          <p:cNvPr id="79" name="矩形 78"/>
          <p:cNvSpPr/>
          <p:nvPr>
            <p:custDataLst>
              <p:tags r:id="rId14"/>
            </p:custDataLst>
          </p:nvPr>
        </p:nvSpPr>
        <p:spPr>
          <a:xfrm>
            <a:off x="3526790" y="501078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inode /</a:t>
            </a:r>
            <a:endParaRPr lang="zh-CN" altLang="en-US" b="1">
              <a:solidFill>
                <a:schemeClr val="bg1"/>
              </a:solidFill>
              <a:sym typeface="+mn-ea"/>
            </a:endParaRPr>
          </a:p>
        </p:txBody>
      </p:sp>
      <p:sp>
        <p:nvSpPr>
          <p:cNvPr id="90" name="矩形 89"/>
          <p:cNvSpPr/>
          <p:nvPr>
            <p:custDataLst>
              <p:tags r:id="rId15"/>
            </p:custDataLst>
          </p:nvPr>
        </p:nvSpPr>
        <p:spPr>
          <a:xfrm>
            <a:off x="5450205" y="501078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inode A</a:t>
            </a:r>
            <a:endParaRPr lang="en-US" altLang="zh-CN" b="1">
              <a:solidFill>
                <a:schemeClr val="bg1"/>
              </a:solidFill>
              <a:sym typeface="+mn-ea"/>
            </a:endParaRPr>
          </a:p>
        </p:txBody>
      </p:sp>
      <p:sp>
        <p:nvSpPr>
          <p:cNvPr id="91" name="矩形 90"/>
          <p:cNvSpPr/>
          <p:nvPr>
            <p:custDataLst>
              <p:tags r:id="rId16"/>
            </p:custDataLst>
          </p:nvPr>
        </p:nvSpPr>
        <p:spPr>
          <a:xfrm>
            <a:off x="5450205" y="543496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iptr </a:t>
            </a:r>
            <a:r>
              <a:rPr lang="en-US" altLang="zh-CN" b="1">
                <a:solidFill>
                  <a:schemeClr val="bg1"/>
                </a:solidFill>
                <a:sym typeface="+mn-ea"/>
              </a:rPr>
              <a:t>B</a:t>
            </a:r>
            <a:endParaRPr lang="en-US" altLang="zh-CN" b="1">
              <a:solidFill>
                <a:schemeClr val="bg1"/>
              </a:solidFill>
              <a:sym typeface="+mn-ea"/>
            </a:endParaRPr>
          </a:p>
        </p:txBody>
      </p:sp>
      <p:cxnSp>
        <p:nvCxnSpPr>
          <p:cNvPr id="92" name="直接箭头连接符 91"/>
          <p:cNvCxnSpPr>
            <a:stCxn id="77" idx="3"/>
            <a:endCxn id="90" idx="1"/>
          </p:cNvCxnSpPr>
          <p:nvPr>
            <p:custDataLst>
              <p:tags r:id="rId17"/>
            </p:custDataLst>
          </p:nvPr>
        </p:nvCxnSpPr>
        <p:spPr>
          <a:xfrm flipV="1">
            <a:off x="4489450" y="5222875"/>
            <a:ext cx="960755" cy="42418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Tree>
    <p:custDataLst>
      <p:tags r:id="rId18"/>
    </p:custData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1.2 外存的刻画</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r>
              <a:rPr lang="zh-CN" altLang="en-US" sz="2000" b="1">
                <a:solidFill>
                  <a:srgbClr val="9C0B15"/>
                </a:solidFill>
                <a:cs typeface="+mn-lt"/>
              </a:rPr>
              <a:t>外存的刻画</a:t>
            </a:r>
            <a:endParaRPr lang="zh-CN" altLang="en-US" sz="2000">
              <a:cs typeface="+mn-lt"/>
            </a:endParaRPr>
          </a:p>
          <a:p>
            <a:pPr algn="l">
              <a:buClrTx/>
              <a:buSzTx/>
              <a:buFontTx/>
            </a:pPr>
            <a:endParaRPr lang="zh-CN" altLang="en-US" sz="2000">
              <a:cs typeface="+mn-lt"/>
            </a:endParaRPr>
          </a:p>
          <a:p>
            <a:pPr>
              <a:buClrTx/>
              <a:buSzTx/>
              <a:buFontTx/>
            </a:pPr>
            <a:r>
              <a:rPr lang="zh-CN" altLang="en-US" sz="2000" b="1">
                <a:solidFill>
                  <a:srgbClr val="9C0B15"/>
                </a:solidFill>
                <a:cs typeface="+mn-lt"/>
                <a:sym typeface="+mn-ea"/>
              </a:rPr>
              <a:t>观察</a:t>
            </a:r>
            <a:r>
              <a:rPr lang="en-US" altLang="zh-CN" sz="2000">
                <a:cs typeface="+mn-lt"/>
                <a:sym typeface="+mn-ea"/>
              </a:rPr>
              <a:t>		</a:t>
            </a:r>
            <a:r>
              <a:rPr lang="zh-CN" altLang="en-US" sz="2000">
                <a:cs typeface="+mn-lt"/>
                <a:sym typeface="+mn-ea"/>
              </a:rPr>
              <a:t>上述列出的属性只是外存的一些属性。外存还可以有更多属性，</a:t>
            </a:r>
            <a:r>
              <a:rPr lang="en-US" altLang="zh-CN" sz="2000">
                <a:cs typeface="+mn-lt"/>
                <a:sym typeface="+mn-ea"/>
              </a:rPr>
              <a:t>		</a:t>
            </a:r>
            <a:r>
              <a:rPr lang="zh-CN" altLang="en-US" sz="2000">
                <a:cs typeface="+mn-lt"/>
                <a:sym typeface="+mn-ea"/>
              </a:rPr>
              <a:t>包括其</a:t>
            </a:r>
            <a:r>
              <a:rPr lang="zh-CN" altLang="en-US" sz="2000">
                <a:solidFill>
                  <a:srgbClr val="9C0B15"/>
                </a:solidFill>
                <a:cs typeface="+mn-lt"/>
                <a:sym typeface="+mn-ea"/>
              </a:rPr>
              <a:t>体积（Size）、重量（Weight）、功耗（Power）、价格</a:t>
            </a:r>
            <a:r>
              <a:rPr lang="zh-CN" altLang="en-US" sz="2000">
                <a:solidFill>
                  <a:srgbClr val="9C0B15"/>
                </a:solidFill>
                <a:cs typeface="+mn-lt"/>
                <a:sym typeface="+mn-ea"/>
              </a:rPr>
              <a:t>		（Cost）、冷却方案（Cooling；上述五项经常合称SWaP-C2）</a:t>
            </a:r>
            <a:r>
              <a:rPr lang="zh-CN" altLang="en-US" sz="2000">
                <a:cs typeface="+mn-lt"/>
                <a:sym typeface="+mn-ea"/>
              </a:rPr>
              <a:t>等</a:t>
            </a:r>
            <a:r>
              <a:rPr lang="en-US" altLang="zh-CN" sz="2000">
                <a:cs typeface="+mn-lt"/>
                <a:sym typeface="+mn-ea"/>
              </a:rPr>
              <a:t>		</a:t>
            </a:r>
            <a:r>
              <a:rPr lang="zh-CN" altLang="en-US" sz="2000">
                <a:cs typeface="+mn-lt"/>
                <a:sym typeface="+mn-ea"/>
              </a:rPr>
              <a:t>等。</a:t>
            </a:r>
            <a:endParaRPr lang="zh-CN" altLang="en-US" sz="2000">
              <a:cs typeface="+mn-lt"/>
              <a:sym typeface="+mn-ea"/>
            </a:endParaRPr>
          </a:p>
          <a:p>
            <a:pPr>
              <a:buClrTx/>
              <a:buSzTx/>
              <a:buFontTx/>
            </a:pPr>
            <a:r>
              <a:rPr lang="en-US" altLang="zh-CN" sz="2000">
                <a:cs typeface="+mn-lt"/>
                <a:sym typeface="+mn-ea"/>
              </a:rPr>
              <a:t>		</a:t>
            </a:r>
            <a:r>
              <a:rPr lang="zh-CN" altLang="en-US" sz="2000">
                <a:cs typeface="+mn-lt"/>
                <a:sym typeface="+mn-ea"/>
              </a:rPr>
              <a:t>从这里我们就可以看出，外存比内存要复杂得多，管理外存比</a:t>
            </a:r>
            <a:r>
              <a:rPr lang="en-US" altLang="zh-CN" sz="2000">
                <a:cs typeface="+mn-lt"/>
                <a:sym typeface="+mn-ea"/>
              </a:rPr>
              <a:t>		</a:t>
            </a:r>
            <a:r>
              <a:rPr lang="zh-CN" altLang="en-US" sz="2000">
                <a:cs typeface="+mn-lt"/>
                <a:sym typeface="+mn-ea"/>
              </a:rPr>
              <a:t>管理内存要有挑战性得多。这就是为何我们通常将外存看作</a:t>
            </a:r>
            <a:r>
              <a:rPr lang="zh-CN" altLang="en-US" sz="2000">
                <a:solidFill>
                  <a:srgbClr val="9C0B15"/>
                </a:solidFill>
                <a:cs typeface="+mn-lt"/>
                <a:sym typeface="+mn-ea"/>
              </a:rPr>
              <a:t>一</a:t>
            </a:r>
            <a:r>
              <a:rPr lang="zh-CN" altLang="en-US" sz="2000">
                <a:solidFill>
                  <a:srgbClr val="9C0B15"/>
                </a:solidFill>
                <a:cs typeface="+mn-lt"/>
                <a:sym typeface="+mn-ea"/>
              </a:rPr>
              <a:t>		种特殊的设备</a:t>
            </a:r>
            <a:r>
              <a:rPr lang="zh-CN" altLang="en-US" sz="2000">
                <a:cs typeface="+mn-lt"/>
                <a:sym typeface="+mn-ea"/>
              </a:rPr>
              <a:t>，并采用复杂的软件栈对其加以管理。</a:t>
            </a:r>
            <a:endParaRPr lang="zh-CN" altLang="en-US" sz="2000">
              <a:cs typeface="+mn-lt"/>
              <a:sym typeface="+mn-ea"/>
            </a:endParaRPr>
          </a:p>
          <a:p>
            <a:pPr>
              <a:buClrTx/>
              <a:buSzTx/>
              <a:buFontTx/>
            </a:pPr>
            <a:endParaRPr lang="zh-CN" altLang="en-US" sz="2000">
              <a:cs typeface="+mn-lt"/>
              <a:sym typeface="+mn-ea"/>
            </a:endParaRPr>
          </a:p>
          <a:p>
            <a:pPr>
              <a:buClrTx/>
              <a:buSzTx/>
              <a:buFontTx/>
            </a:pPr>
            <a:r>
              <a:rPr lang="zh-CN" altLang="en-US" sz="2000" b="1">
                <a:solidFill>
                  <a:srgbClr val="9C0B15"/>
                </a:solidFill>
                <a:cs typeface="+mn-lt"/>
                <a:sym typeface="+mn-ea"/>
              </a:rPr>
              <a:t>外存的内存化</a:t>
            </a:r>
            <a:r>
              <a:rPr lang="en-US" altLang="zh-CN" sz="2000">
                <a:cs typeface="+mn-lt"/>
                <a:sym typeface="+mn-ea"/>
              </a:rPr>
              <a:t>	</a:t>
            </a:r>
            <a:r>
              <a:rPr lang="zh-CN" altLang="en-US" sz="2000">
                <a:cs typeface="+mn-lt"/>
                <a:sym typeface="+mn-ea"/>
              </a:rPr>
              <a:t>随着技术发展，外存技术逐渐摆脱了不能随机访问、无法覆写、</a:t>
            </a:r>
            <a:r>
              <a:rPr lang="en-US" altLang="zh-CN" sz="2000">
                <a:cs typeface="+mn-lt"/>
                <a:sym typeface="+mn-ea"/>
              </a:rPr>
              <a:t>		</a:t>
            </a:r>
            <a:r>
              <a:rPr lang="zh-CN" altLang="en-US" sz="2000">
                <a:cs typeface="+mn-lt"/>
                <a:sym typeface="+mn-ea"/>
              </a:rPr>
              <a:t>耐久性差的传统印象。以</a:t>
            </a:r>
            <a:r>
              <a:rPr lang="en-US" altLang="zh-CN" sz="2000">
                <a:cs typeface="+mn-lt"/>
                <a:sym typeface="+mn-ea"/>
              </a:rPr>
              <a:t>FRAM</a:t>
            </a:r>
            <a:r>
              <a:rPr lang="zh-CN" altLang="en-US" sz="2000">
                <a:cs typeface="+mn-lt"/>
                <a:sym typeface="+mn-ea"/>
              </a:rPr>
              <a:t>和</a:t>
            </a:r>
            <a:r>
              <a:rPr lang="en-US" altLang="zh-CN" sz="2000">
                <a:cs typeface="+mn-lt"/>
                <a:sym typeface="+mn-ea"/>
              </a:rPr>
              <a:t>PCRAM</a:t>
            </a:r>
            <a:r>
              <a:rPr lang="zh-CN" altLang="en-US" sz="2000">
                <a:cs typeface="+mn-lt"/>
                <a:sym typeface="+mn-ea"/>
              </a:rPr>
              <a:t>为代表的外存技术逐渐</a:t>
            </a:r>
            <a:r>
              <a:rPr lang="en-US" altLang="zh-CN" sz="2000">
                <a:cs typeface="+mn-lt"/>
                <a:sym typeface="+mn-ea"/>
              </a:rPr>
              <a:t>		</a:t>
            </a:r>
            <a:r>
              <a:rPr lang="zh-CN" altLang="en-US" sz="2000">
                <a:cs typeface="+mn-lt"/>
                <a:sym typeface="+mn-ea"/>
              </a:rPr>
              <a:t>可以在各项性能上与内存相媲美，同时拥有近乎无限的</a:t>
            </a:r>
            <a:r>
              <a:rPr lang="en-US" altLang="zh-CN" sz="2000">
                <a:cs typeface="+mn-lt"/>
                <a:sym typeface="+mn-ea"/>
              </a:rPr>
              <a:t>P/E</a:t>
            </a:r>
            <a:r>
              <a:rPr lang="zh-CN" altLang="en-US" sz="2000">
                <a:cs typeface="+mn-lt"/>
                <a:sym typeface="+mn-ea"/>
              </a:rPr>
              <a:t>数。</a:t>
            </a:r>
            <a:r>
              <a:rPr lang="en-US" altLang="zh-CN" sz="2000">
                <a:cs typeface="+mn-lt"/>
                <a:sym typeface="+mn-ea"/>
              </a:rPr>
              <a:t>		</a:t>
            </a:r>
            <a:r>
              <a:rPr lang="zh-CN" altLang="en-US" sz="2000">
                <a:cs typeface="+mn-lt"/>
                <a:sym typeface="+mn-ea"/>
              </a:rPr>
              <a:t>因此，这些技术逐渐衍生出</a:t>
            </a:r>
            <a:r>
              <a:rPr lang="zh-CN" altLang="en-US" sz="2000">
                <a:solidFill>
                  <a:srgbClr val="9C0B15"/>
                </a:solidFill>
                <a:cs typeface="+mn-lt"/>
                <a:sym typeface="+mn-ea"/>
              </a:rPr>
              <a:t>可以直接插入内存插槽的形式，并		可以当作系统内存使用</a:t>
            </a:r>
            <a:r>
              <a:rPr lang="zh-CN" altLang="en-US" sz="2000">
                <a:cs typeface="+mn-lt"/>
                <a:sym typeface="+mn-ea"/>
              </a:rPr>
              <a:t>。</a:t>
            </a:r>
            <a:endParaRPr lang="en-US" altLang="zh-CN" sz="2000">
              <a:cs typeface="+mn-lt"/>
              <a:sym typeface="+mn-ea"/>
            </a:endParaRPr>
          </a:p>
          <a:p>
            <a:pPr>
              <a:buClrTx/>
              <a:buSzTx/>
              <a:buFontTx/>
            </a:pPr>
            <a:endParaRPr lang="en-US" altLang="zh-CN" sz="2000">
              <a:cs typeface="+mn-lt"/>
              <a:sym typeface="+mn-ea"/>
            </a:endParaRPr>
          </a:p>
          <a:p>
            <a:pPr>
              <a:buClrTx/>
              <a:buSzTx/>
              <a:buFontTx/>
            </a:pPr>
            <a:r>
              <a:rPr lang="zh-CN" altLang="en-US" sz="2000" b="1">
                <a:solidFill>
                  <a:srgbClr val="9C0B15"/>
                </a:solidFill>
                <a:cs typeface="+mn-lt"/>
                <a:sym typeface="+mn-ea"/>
              </a:rPr>
              <a:t>内存的外存化</a:t>
            </a:r>
            <a:r>
              <a:rPr lang="en-US" altLang="zh-CN" sz="2000">
                <a:cs typeface="+mn-lt"/>
                <a:sym typeface="+mn-ea"/>
              </a:rPr>
              <a:t>	</a:t>
            </a:r>
            <a:r>
              <a:rPr lang="zh-CN" altLang="en-US" sz="2000">
                <a:cs typeface="+mn-lt"/>
                <a:sym typeface="+mn-ea"/>
              </a:rPr>
              <a:t>在</a:t>
            </a:r>
            <a:r>
              <a:rPr lang="en-US" altLang="zh-CN" sz="2000">
                <a:cs typeface="+mn-lt"/>
                <a:sym typeface="+mn-ea"/>
              </a:rPr>
              <a:t>DRAM</a:t>
            </a:r>
            <a:r>
              <a:rPr lang="zh-CN" altLang="en-US" sz="2000">
                <a:cs typeface="+mn-lt"/>
                <a:sym typeface="+mn-ea"/>
              </a:rPr>
              <a:t>上加上后备电池或者闪存，它就可以持久保存内容，此</a:t>
            </a:r>
            <a:r>
              <a:rPr lang="en-US" altLang="zh-CN" sz="2000">
                <a:cs typeface="+mn-lt"/>
                <a:sym typeface="+mn-ea"/>
              </a:rPr>
              <a:t>		</a:t>
            </a:r>
            <a:r>
              <a:rPr lang="zh-CN" altLang="en-US" sz="2000">
                <a:cs typeface="+mn-lt"/>
                <a:sym typeface="+mn-ea"/>
              </a:rPr>
              <a:t>时称为</a:t>
            </a:r>
            <a:r>
              <a:rPr lang="en-US" altLang="zh-CN" sz="2000">
                <a:cs typeface="+mn-lt"/>
                <a:sym typeface="+mn-ea"/>
              </a:rPr>
              <a:t>NV</a:t>
            </a:r>
            <a:r>
              <a:rPr lang="zh-CN" altLang="en-US" sz="2000">
                <a:cs typeface="+mn-lt"/>
                <a:sym typeface="+mn-ea"/>
              </a:rPr>
              <a:t>（</a:t>
            </a:r>
            <a:r>
              <a:rPr lang="en-US" altLang="zh-CN" sz="2000">
                <a:cs typeface="+mn-lt"/>
                <a:sym typeface="+mn-ea"/>
              </a:rPr>
              <a:t>Non-Volatile</a:t>
            </a:r>
            <a:r>
              <a:rPr lang="zh-CN" altLang="en-US" sz="2000">
                <a:cs typeface="+mn-lt"/>
                <a:sym typeface="+mn-ea"/>
              </a:rPr>
              <a:t>）</a:t>
            </a:r>
            <a:r>
              <a:rPr lang="en-US" altLang="zh-CN" sz="2000">
                <a:cs typeface="+mn-lt"/>
                <a:sym typeface="+mn-ea"/>
              </a:rPr>
              <a:t>DRAM</a:t>
            </a:r>
            <a:r>
              <a:rPr lang="zh-CN" altLang="en-US" sz="2000">
                <a:cs typeface="+mn-lt"/>
                <a:sym typeface="+mn-ea"/>
              </a:rPr>
              <a:t>；再将它挂载到外存总线上，它</a:t>
            </a:r>
            <a:r>
              <a:rPr lang="en-US" altLang="zh-CN" sz="2000">
                <a:cs typeface="+mn-lt"/>
                <a:sym typeface="+mn-ea"/>
              </a:rPr>
              <a:t>		</a:t>
            </a:r>
            <a:r>
              <a:rPr lang="zh-CN" altLang="en-US" sz="2000">
                <a:cs typeface="+mn-lt"/>
                <a:sym typeface="+mn-ea"/>
              </a:rPr>
              <a:t>就可以充当快速的外存。在</a:t>
            </a:r>
            <a:r>
              <a:rPr lang="en-US" altLang="zh-CN" sz="2000">
                <a:cs typeface="+mn-lt"/>
                <a:sym typeface="+mn-ea"/>
              </a:rPr>
              <a:t>SSD</a:t>
            </a:r>
            <a:r>
              <a:rPr lang="zh-CN" altLang="en-US" sz="2000">
                <a:cs typeface="+mn-lt"/>
                <a:sym typeface="+mn-ea"/>
              </a:rPr>
              <a:t>出现以前，这是非常常用的实现</a:t>
            </a:r>
            <a:r>
              <a:rPr lang="en-US" altLang="zh-CN" sz="2000">
                <a:cs typeface="+mn-lt"/>
                <a:sym typeface="+mn-ea"/>
              </a:rPr>
              <a:t>		</a:t>
            </a:r>
            <a:r>
              <a:rPr lang="zh-CN" altLang="en-US" sz="2000">
                <a:cs typeface="+mn-lt"/>
                <a:sym typeface="+mn-ea"/>
              </a:rPr>
              <a:t>高速外存的手段。直到今天，这种手段仍在</a:t>
            </a:r>
            <a:r>
              <a:rPr lang="zh-CN" altLang="en-US" sz="2000">
                <a:solidFill>
                  <a:srgbClr val="9C0B15"/>
                </a:solidFill>
                <a:cs typeface="+mn-lt"/>
                <a:sym typeface="+mn-ea"/>
              </a:rPr>
              <a:t>数据中心和加速器</a:t>
            </a:r>
            <a:r>
              <a:rPr lang="zh-CN" altLang="en-US" sz="2000">
                <a:solidFill>
                  <a:srgbClr val="9C0B15"/>
                </a:solidFill>
                <a:cs typeface="+mn-lt"/>
                <a:sym typeface="+mn-ea"/>
              </a:rPr>
              <a:t>		等场合</a:t>
            </a:r>
            <a:r>
              <a:rPr lang="zh-CN" altLang="en-US" sz="2000">
                <a:cs typeface="+mn-lt"/>
                <a:sym typeface="+mn-ea"/>
              </a:rPr>
              <a:t>有用武之地。</a:t>
            </a:r>
            <a:endParaRPr lang="zh-CN" altLang="en-US" sz="2000">
              <a:cs typeface="+mn-lt"/>
              <a:sym typeface="+mn-ea"/>
            </a:endParaRPr>
          </a:p>
        </p:txBody>
      </p:sp>
    </p:spTree>
    <p:custDataLst>
      <p:tags r:id="rId2"/>
    </p:custData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2.1 文件的概念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398780"/>
          </a:xfrm>
          <a:prstGeom prst="rect">
            <a:avLst/>
          </a:prstGeom>
          <a:noFill/>
        </p:spPr>
        <p:txBody>
          <a:bodyPr wrap="square" rtlCol="0">
            <a:spAutoFit/>
          </a:bodyPr>
          <a:p>
            <a:pPr algn="ctr">
              <a:buClrTx/>
              <a:buSzTx/>
              <a:buFontTx/>
            </a:pPr>
            <a:r>
              <a:rPr lang="zh-CN" altLang="en-US" sz="2000" b="1">
                <a:solidFill>
                  <a:srgbClr val="9C0B15"/>
                </a:solidFill>
              </a:rPr>
              <a:t>文件</a:t>
            </a:r>
            <a:endParaRPr lang="en-US" altLang="zh-CN" sz="2000"/>
          </a:p>
        </p:txBody>
      </p:sp>
      <p:pic>
        <p:nvPicPr>
          <p:cNvPr id="100" name="图片 99"/>
          <p:cNvPicPr/>
          <p:nvPr/>
        </p:nvPicPr>
        <p:blipFill>
          <a:blip r:embed="rId2"/>
          <a:stretch>
            <a:fillRect/>
          </a:stretch>
        </p:blipFill>
        <p:spPr>
          <a:xfrm>
            <a:off x="486410" y="676910"/>
            <a:ext cx="8815070" cy="5877560"/>
          </a:xfrm>
          <a:prstGeom prst="rect">
            <a:avLst/>
          </a:prstGeom>
          <a:noFill/>
          <a:ln w="9525">
            <a:noFill/>
          </a:ln>
        </p:spPr>
      </p:pic>
    </p:spTree>
    <p:custDataLst>
      <p:tags r:id="rId3"/>
    </p:custData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2.1 文件的概念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文件的类别</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问题一</a:t>
            </a:r>
            <a:r>
              <a:rPr lang="en-US" altLang="zh-CN" sz="2000"/>
              <a:t>		</a:t>
            </a:r>
            <a:r>
              <a:rPr lang="zh-CN" sz="2000"/>
              <a:t>你知道哪些类型的文件？请举例说明</a:t>
            </a:r>
            <a:r>
              <a:rPr lang="zh-CN" altLang="en-US" sz="2000">
                <a:sym typeface="+mn-ea"/>
              </a:rPr>
              <a:t>。</a:t>
            </a: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p>
          <a:p>
            <a:pPr algn="l">
              <a:buClrTx/>
              <a:buSzTx/>
              <a:buFontTx/>
            </a:pPr>
            <a:endParaRPr lang="zh-CN" altLang="en-US" sz="2000" b="1">
              <a:solidFill>
                <a:srgbClr val="9C0B15"/>
              </a:solidFill>
            </a:endParaRPr>
          </a:p>
          <a:p>
            <a:pPr algn="l">
              <a:buClrTx/>
              <a:buSzTx/>
              <a:buFontTx/>
            </a:pPr>
            <a:endParaRPr lang="zh-CN" altLang="en-US" sz="2000" b="1">
              <a:solidFill>
                <a:srgbClr val="9C0B15"/>
              </a:solidFill>
            </a:endParaRPr>
          </a:p>
          <a:p>
            <a:pPr algn="l">
              <a:buClrTx/>
              <a:buSzTx/>
              <a:buFontTx/>
            </a:pPr>
            <a:endParaRPr lang="zh-CN" altLang="en-US" sz="2000" b="1">
              <a:solidFill>
                <a:srgbClr val="9C0B15"/>
              </a:solidFill>
            </a:endParaRPr>
          </a:p>
          <a:p>
            <a:pPr algn="l">
              <a:buClrTx/>
              <a:buSzTx/>
              <a:buFontTx/>
            </a:pPr>
            <a:endParaRPr lang="zh-CN" altLang="en-US" sz="2000" b="1">
              <a:solidFill>
                <a:srgbClr val="9C0B15"/>
              </a:solidFill>
            </a:endParaRPr>
          </a:p>
          <a:p>
            <a:pPr algn="l">
              <a:buClrTx/>
              <a:buSzTx/>
              <a:buFontTx/>
            </a:pPr>
            <a:endParaRPr lang="zh-CN" altLang="en-US" sz="2000" b="1">
              <a:solidFill>
                <a:srgbClr val="9C0B15"/>
              </a:solidFill>
            </a:endParaRPr>
          </a:p>
          <a:p>
            <a:pPr algn="l">
              <a:buClrTx/>
              <a:buSzTx/>
              <a:buFontTx/>
            </a:pPr>
            <a:endParaRPr lang="zh-CN" altLang="en-US" sz="2000" b="1">
              <a:solidFill>
                <a:srgbClr val="9C0B15"/>
              </a:solidFill>
            </a:endParaRPr>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问题二</a:t>
            </a:r>
            <a:r>
              <a:rPr lang="en-US" altLang="zh-CN" sz="2000"/>
              <a:t>		</a:t>
            </a:r>
            <a:r>
              <a:rPr lang="zh-CN" altLang="en-US" sz="2000"/>
              <a:t>将上面的各个类别的文件分成两类，可以怎么区分？</a:t>
            </a:r>
            <a:endParaRPr lang="en-US" altLang="zh-CN" sz="2000"/>
          </a:p>
        </p:txBody>
      </p:sp>
      <p:graphicFrame>
        <p:nvGraphicFramePr>
          <p:cNvPr id="5" name="表格 4"/>
          <p:cNvGraphicFramePr/>
          <p:nvPr>
            <p:custDataLst>
              <p:tags r:id="rId2"/>
            </p:custDataLst>
          </p:nvPr>
        </p:nvGraphicFramePr>
        <p:xfrm>
          <a:off x="333375" y="1152525"/>
          <a:ext cx="9160510" cy="5120640"/>
        </p:xfrm>
        <a:graphic>
          <a:graphicData uri="http://schemas.openxmlformats.org/drawingml/2006/table">
            <a:tbl>
              <a:tblPr firstRow="1" bandRow="1">
                <a:tableStyleId>{21E4AEA4-8DFA-4A89-87EB-49C32662AFE0}</a:tableStyleId>
              </a:tblPr>
              <a:tblGrid>
                <a:gridCol w="1823085"/>
                <a:gridCol w="7337425"/>
              </a:tblGrid>
              <a:tr h="365760">
                <a:tc>
                  <a:txBody>
                    <a:bodyPr/>
                    <a:p>
                      <a:pPr algn="ctr">
                        <a:buNone/>
                      </a:pPr>
                      <a:r>
                        <a:rPr lang="zh-CN" altLang="en-US" sz="1800">
                          <a:latin typeface="+mn-ea"/>
                          <a:cs typeface="+mn-ea"/>
                        </a:rPr>
                        <a:t>后缀名</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sym typeface="+mn-ea"/>
                        </a:rPr>
                        <a:t>用途</a:t>
                      </a:r>
                      <a:endParaRPr lang="zh-CN" altLang="en-US" sz="1800">
                        <a:latin typeface="+mn-ea"/>
                        <a:cs typeface="+mn-ea"/>
                        <a:sym typeface="+mn-ea"/>
                      </a:endParaRPr>
                    </a:p>
                  </a:txBody>
                  <a:tcPr anchor="ctr" anchorCtr="0">
                    <a:solidFill>
                      <a:srgbClr val="9C0B15">
                        <a:alpha val="50000"/>
                      </a:srgbClr>
                    </a:solidFill>
                  </a:tcPr>
                </a:tc>
              </a:tr>
              <a:tr h="365760">
                <a:tc>
                  <a:txBody>
                    <a:bodyPr/>
                    <a:p>
                      <a:pPr algn="ctr">
                        <a:buClrTx/>
                        <a:buSzTx/>
                        <a:buFontTx/>
                        <a:buNone/>
                      </a:pPr>
                      <a:r>
                        <a:rPr lang="en-US" altLang="zh-CN" sz="1800">
                          <a:latin typeface="+mn-ea"/>
                          <a:cs typeface="思源黑体 CN Regular" panose="020B0500000000000000" charset="-122"/>
                        </a:rPr>
                        <a:t>*.avi</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*.mp3</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*.exe</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*.out</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*.jpg</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*.bmp</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*.zip</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*.xls</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*.doc</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*.txt</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*.html</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*.cpp</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bl>
          </a:graphicData>
        </a:graphic>
      </p:graphicFrame>
    </p:spTree>
    <p:custDataLst>
      <p:tags r:id="rId3"/>
    </p:custDataLst>
  </p:cSld>
  <p:clrMapOvr>
    <a:masterClrMapping/>
  </p:clrMapOvr>
  <p:transition spd="med"/>
</p:sld>
</file>

<file path=ppt/tags/tag1.xml><?xml version="1.0" encoding="utf-8"?>
<p:tagLst xmlns:p="http://schemas.openxmlformats.org/presentationml/2006/main">
  <p:tag name="TIMING" val="|0.3|0.8|0.7|0.7|1.2|1.3"/>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TIMING" val="|0.6|0.8|1.2|0.9|0.6|1.1|0.7|0.6|0.8|0.4|1"/>
</p:tagLst>
</file>

<file path=ppt/tags/tag125.xml><?xml version="1.0" encoding="utf-8"?>
<p:tagLst xmlns:p="http://schemas.openxmlformats.org/presentationml/2006/main">
  <p:tag name="TABLE_ENDDRAG_ORIGIN_RECT" val="191*487"/>
  <p:tag name="TABLE_ENDDRAG_RECT" val="768*53*191*487"/>
</p:tagLst>
</file>

<file path=ppt/tags/tag126.xml><?xml version="1.0" encoding="utf-8"?>
<p:tagLst xmlns:p="http://schemas.openxmlformats.org/presentationml/2006/main">
  <p:tag name="TIMING" val="|0.6|0.8|1.2|0.9|0.6|1.1|0.7|0.6|0.8|0.4|1"/>
</p:tagLst>
</file>

<file path=ppt/tags/tag127.xml><?xml version="1.0" encoding="utf-8"?>
<p:tagLst xmlns:p="http://schemas.openxmlformats.org/presentationml/2006/main">
  <p:tag name="TABLE_ENDDRAG_ORIGIN_RECT" val="191*487"/>
  <p:tag name="TABLE_ENDDRAG_RECT" val="768*53*191*487"/>
</p:tagLst>
</file>

<file path=ppt/tags/tag128.xml><?xml version="1.0" encoding="utf-8"?>
<p:tagLst xmlns:p="http://schemas.openxmlformats.org/presentationml/2006/main">
  <p:tag name="TIMING" val="|0.6|0.8|1.2|0.9|0.6|1.1|0.7|0.6|0.8|0.4|1"/>
</p:tagLst>
</file>

<file path=ppt/tags/tag129.xml><?xml version="1.0" encoding="utf-8"?>
<p:tagLst xmlns:p="http://schemas.openxmlformats.org/presentationml/2006/main">
  <p:tag name="TABLE_ENDDRAG_ORIGIN_RECT" val="191*487"/>
  <p:tag name="TABLE_ENDDRAG_RECT" val="768*53*191*487"/>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TIMING" val="|0.6|0.8|1.2|0.9|0.6|1.1|0.7|0.6|0.8|0.4|1"/>
</p:tagLst>
</file>

<file path=ppt/tags/tag132.xml><?xml version="1.0" encoding="utf-8"?>
<p:tagLst xmlns:p="http://schemas.openxmlformats.org/presentationml/2006/main">
  <p:tag name="TABLE_ENDDRAG_ORIGIN_RECT" val="191*487"/>
  <p:tag name="TABLE_ENDDRAG_RECT" val="768*53*191*487"/>
</p:tagLst>
</file>

<file path=ppt/tags/tag133.xml><?xml version="1.0" encoding="utf-8"?>
<p:tagLst xmlns:p="http://schemas.openxmlformats.org/presentationml/2006/main">
  <p:tag name="KSO_WM_UNIT_PLACING_PICTURE_USER_VIEWPORT" val="{&quot;height&quot;:2880,&quot;width&quot;:3010}"/>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TIMING" val="|0.6|0.8|1.2|0.9|0.6|1.1|0.7|0.6|0.8|0.4|1"/>
</p:tagLst>
</file>

<file path=ppt/tags/tag136.xml><?xml version="1.0" encoding="utf-8"?>
<p:tagLst xmlns:p="http://schemas.openxmlformats.org/presentationml/2006/main">
  <p:tag name="TABLE_ENDDRAG_ORIGIN_RECT" val="191*487"/>
  <p:tag name="TABLE_ENDDRAG_RECT" val="768*53*191*487"/>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TIMING" val="|0.6|0.8|1.2|0.9|0.6|1.1|0.7|0.6|0.8|0.4|1"/>
</p:tagLst>
</file>

<file path=ppt/tags/tag142.xml><?xml version="1.0" encoding="utf-8"?>
<p:tagLst xmlns:p="http://schemas.openxmlformats.org/presentationml/2006/main">
  <p:tag name="TABLE_ENDDRAG_ORIGIN_RECT" val="191*487"/>
  <p:tag name="TABLE_ENDDRAG_RECT" val="768*53*191*487"/>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TIMING" val="|0.6|0.8|1.2|0.9|0.6|1.1|0.7|0.6|0.8|0.4|1"/>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TABLE_ENDDRAG_ORIGIN_RECT" val="191*487"/>
  <p:tag name="TABLE_ENDDRAG_RECT" val="768*53*191*487"/>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TIMING" val="|0.6|0.8|1.2|0.9|0.6|1.1|0.7|0.6|0.8|0.4|1"/>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TABLE_ENDDRAG_ORIGIN_RECT" val="191*487"/>
  <p:tag name="TABLE_ENDDRAG_RECT" val="768*53*191*487"/>
</p:tagLst>
</file>

<file path=ppt/tags/tag161.xml><?xml version="1.0" encoding="utf-8"?>
<p:tagLst xmlns:p="http://schemas.openxmlformats.org/presentationml/2006/main">
  <p:tag name="TIMING" val="|0.6|0.8|1.2|0.9|0.6|1.1|0.7|0.6|0.8|0.4|1"/>
</p:tagLst>
</file>

<file path=ppt/tags/tag162.xml><?xml version="1.0" encoding="utf-8"?>
<p:tagLst xmlns:p="http://schemas.openxmlformats.org/presentationml/2006/main">
  <p:tag name="TABLE_ENDDRAG_ORIGIN_RECT" val="191*487"/>
  <p:tag name="TABLE_ENDDRAG_RECT" val="768*53*191*487"/>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TIMING" val="|0.6|0.8|1.2|0.9|0.6|1.1|0.7|0.6|0.8|0.4|1"/>
</p:tagLst>
</file>

<file path=ppt/tags/tag177.xml><?xml version="1.0" encoding="utf-8"?>
<p:tagLst xmlns:p="http://schemas.openxmlformats.org/presentationml/2006/main">
  <p:tag name="TABLE_ENDDRAG_ORIGIN_RECT" val="191*487"/>
  <p:tag name="TABLE_ENDDRAG_RECT" val="768*53*191*487"/>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TIMING" val="|0.6|0.8|1.2|0.9|0.6|1.1|0.7|0.6|0.8|0.4|1"/>
</p:tagLst>
</file>

<file path=ppt/tags/tag192.xml><?xml version="1.0" encoding="utf-8"?>
<p:tagLst xmlns:p="http://schemas.openxmlformats.org/presentationml/2006/main">
  <p:tag name="TABLE_ENDDRAG_ORIGIN_RECT" val="191*487"/>
  <p:tag name="TABLE_ENDDRAG_RECT" val="768*53*191*487"/>
</p:tagLst>
</file>

<file path=ppt/tags/tag193.xml><?xml version="1.0" encoding="utf-8"?>
<p:tagLst xmlns:p="http://schemas.openxmlformats.org/presentationml/2006/main">
  <p:tag name="KSO_WM_UNIT_TABLE_BEAUTIFY" val="smartTable{a8b21506-2bba-49b1-9e39-8012d08ce0ce}"/>
  <p:tag name="TABLE_ENDDRAG_ORIGIN_RECT" val="718*186"/>
  <p:tag name="TABLE_ENDDRAG_RECT" val="26*83*718*186"/>
  <p:tag name="KSO_WM_BEAUTIFY_FLAG" val=""/>
</p:tagLst>
</file>

<file path=ppt/tags/tag194.xml><?xml version="1.0" encoding="utf-8"?>
<p:tagLst xmlns:p="http://schemas.openxmlformats.org/presentationml/2006/main">
  <p:tag name="TIMING" val="|0.6|0.8|1.2|0.9|0.6|1.1|0.7|0.6|0.8|0.4|1"/>
</p:tagLst>
</file>

<file path=ppt/tags/tag195.xml><?xml version="1.0" encoding="utf-8"?>
<p:tagLst xmlns:p="http://schemas.openxmlformats.org/presentationml/2006/main">
  <p:tag name="TABLE_ENDDRAG_ORIGIN_RECT" val="191*487"/>
  <p:tag name="TABLE_ENDDRAG_RECT" val="768*53*191*487"/>
</p:tagLst>
</file>

<file path=ppt/tags/tag196.xml><?xml version="1.0" encoding="utf-8"?>
<p:tagLst xmlns:p="http://schemas.openxmlformats.org/presentationml/2006/main">
  <p:tag name="KSO_WM_UNIT_TABLE_BEAUTIFY" val="smartTable{a8b21506-2bba-49b1-9e39-8012d08ce0ce}"/>
  <p:tag name="TABLE_ENDDRAG_ORIGIN_RECT" val="718*186"/>
  <p:tag name="TABLE_ENDDRAG_RECT" val="26*83*718*186"/>
</p:tagLst>
</file>

<file path=ppt/tags/tag197.xml><?xml version="1.0" encoding="utf-8"?>
<p:tagLst xmlns:p="http://schemas.openxmlformats.org/presentationml/2006/main">
  <p:tag name="TIMING" val="|0.6|0.8|1.2|0.9|0.6|1.1|0.7|0.6|0.8|0.4|1"/>
</p:tagLst>
</file>

<file path=ppt/tags/tag198.xml><?xml version="1.0" encoding="utf-8"?>
<p:tagLst xmlns:p="http://schemas.openxmlformats.org/presentationml/2006/main">
  <p:tag name="TABLE_ENDDRAG_ORIGIN_RECT" val="191*487"/>
  <p:tag name="TABLE_ENDDRAG_RECT" val="768*53*191*487"/>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TABLE_ENDDRAG_ORIGIN_RECT" val="191*487"/>
  <p:tag name="TABLE_ENDDRAG_RECT" val="768*53*191*487"/>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TIMING" val="|0.6|0.8|1.2|0.9|0.6|1.1|0.7|0.6|0.8|0.4|1"/>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TABLE_ENDDRAG_ORIGIN_RECT" val="191*487"/>
  <p:tag name="TABLE_ENDDRAG_RECT" val="768*53*191*487"/>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TIMING" val="|0.6|0.8|1.2|0.9|0.6|1.1|0.7|0.6|0.8|0.4|1"/>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TABLE_ENDDRAG_ORIGIN_RECT" val="191*487"/>
  <p:tag name="TABLE_ENDDRAG_RECT" val="768*53*191*487"/>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TIMING" val="|0.6|0.8|1.2|0.9|0.6|1.1|0.7|0.6|0.8|0.4|1"/>
</p:tagLst>
</file>

<file path=ppt/tags/tag254.xml><?xml version="1.0" encoding="utf-8"?>
<p:tagLst xmlns:p="http://schemas.openxmlformats.org/presentationml/2006/main">
  <p:tag name="TABLE_ENDDRAG_ORIGIN_RECT" val="191*487"/>
  <p:tag name="TABLE_ENDDRAG_RECT" val="768*53*191*487"/>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TIMING" val="|0.6|0.8|1.2|0.9|0.6|1.1|0.7|0.6|0.8|0.4|1"/>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TABLE_ENDDRAG_ORIGIN_RECT" val="191*487"/>
  <p:tag name="TABLE_ENDDRAG_RECT" val="768*53*191*487"/>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TIMING" val="|0.6|0.8|1.2|0.9|0.6|1.1|0.7|0.6|0.8|0.4|1"/>
</p:tagLst>
</file>

<file path=ppt/tags/tag274.xml><?xml version="1.0" encoding="utf-8"?>
<p:tagLst xmlns:p="http://schemas.openxmlformats.org/presentationml/2006/main">
  <p:tag name="TABLE_ENDDRAG_ORIGIN_RECT" val="191*487"/>
  <p:tag name="TABLE_ENDDRAG_RECT" val="768*53*191*487"/>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TIMING" val="|0.6|0.8|1.2|0.9|0.6|1.1|0.7|0.6|0.8|0.4|1"/>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TABLE_ENDDRAG_ORIGIN_RECT" val="191*487"/>
  <p:tag name="TABLE_ENDDRAG_RECT" val="768*53*191*487"/>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TIMING" val="|0.6|0.8|1.2|0.9|0.6|1.1|0.7|0.6|0.8|0.4|1"/>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TIMING" val="|0.6|0.8|1.2|0.9|0.6|1.1|0.7|0.6|0.8|0.4|1"/>
</p:tagLst>
</file>

<file path=ppt/tags/tag304.xml><?xml version="1.0" encoding="utf-8"?>
<p:tagLst xmlns:p="http://schemas.openxmlformats.org/presentationml/2006/main">
  <p:tag name="TABLE_ENDDRAG_ORIGIN_RECT" val="191*487"/>
  <p:tag name="TABLE_ENDDRAG_RECT" val="768*53*191*487"/>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TABLE_ENDDRAG_ORIGIN_RECT" val="191*487"/>
  <p:tag name="TABLE_ENDDRAG_RECT" val="768*53*191*487"/>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TIMING" val="|0.6|0.8|1.2|0.9|0.6|1.1|0.7|0.6|0.8|0.4|1"/>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TIMING" val="|0.6|0.8|1.2|0.9|0.6|1.1|0.7|0.6|0.8|0.4|1"/>
</p:tagLst>
</file>

<file path=ppt/tags/tag329.xml><?xml version="1.0" encoding="utf-8"?>
<p:tagLst xmlns:p="http://schemas.openxmlformats.org/presentationml/2006/main">
  <p:tag name="TABLE_ENDDRAG_ORIGIN_RECT" val="191*487"/>
  <p:tag name="TABLE_ENDDRAG_RECT" val="768*53*191*487"/>
</p:tagLst>
</file>

<file path=ppt/tags/tag33.xml><?xml version="1.0" encoding="utf-8"?>
<p:tagLst xmlns:p="http://schemas.openxmlformats.org/presentationml/2006/main">
  <p:tag name="TABLE_ENDDRAG_ORIGIN_RECT" val="191*487"/>
  <p:tag name="TABLE_ENDDRAG_RECT" val="768*53*191*487"/>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TIMING" val="|0.6|0.8|1.2|0.9|0.6|1.1|0.7|0.6|0.8|0.4|1"/>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TABLE_ENDDRAG_ORIGIN_RECT" val="191*487"/>
  <p:tag name="TABLE_ENDDRAG_RECT" val="768*53*191*487"/>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TIMING" val="|0.6|0.8|1.2|0.9|0.6|1.1|0.7|0.6|0.8|0.4|1"/>
</p:tagLst>
</file>

<file path=ppt/tags/tag358.xml><?xml version="1.0" encoding="utf-8"?>
<p:tagLst xmlns:p="http://schemas.openxmlformats.org/presentationml/2006/main">
  <p:tag name="TABLE_ENDDRAG_ORIGIN_RECT" val="191*487"/>
  <p:tag name="TABLE_ENDDRAG_RECT" val="768*53*191*487"/>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UNIT_TABLE_BEAUTIFY" val="smartTable{a8b21506-2bba-49b1-9e39-8012d08ce0ce}"/>
  <p:tag name="TABLE_ENDDRAG_ORIGIN_RECT" val="718*186"/>
  <p:tag name="TABLE_ENDDRAG_RECT" val="26*83*718*186"/>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TIMING" val="|0.6|0.8|1.2|0.9|0.6|1.1|0.7|0.6|0.8|0.4|1"/>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TABLE_ENDDRAG_ORIGIN_RECT" val="191*487"/>
  <p:tag name="TABLE_ENDDRAG_RECT" val="768*53*191*487"/>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TIMING" val="|0.6|0.8|1.2|0.9|0.6|1.1|0.7|0.6|0.8|0.4|1"/>
</p:tagLst>
</file>

<file path=ppt/tags/tag392.xml><?xml version="1.0" encoding="utf-8"?>
<p:tagLst xmlns:p="http://schemas.openxmlformats.org/presentationml/2006/main">
  <p:tag name="TABLE_ENDDRAG_ORIGIN_RECT" val="191*487"/>
  <p:tag name="TABLE_ENDDRAG_RECT" val="768*53*191*487"/>
</p:tagLst>
</file>

<file path=ppt/tags/tag393.xml><?xml version="1.0" encoding="utf-8"?>
<p:tagLst xmlns:p="http://schemas.openxmlformats.org/presentationml/2006/main">
  <p:tag name="TIMING" val="|0.6|0.8|1.2|0.9|0.6|1.1|0.7|0.6|0.8|0.4|1"/>
</p:tagLst>
</file>

<file path=ppt/tags/tag394.xml><?xml version="1.0" encoding="utf-8"?>
<p:tagLst xmlns:p="http://schemas.openxmlformats.org/presentationml/2006/main">
  <p:tag name="TABLE_ENDDRAG_ORIGIN_RECT" val="191*487"/>
  <p:tag name="TABLE_ENDDRAG_RECT" val="768*53*191*487"/>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TIMING" val="|0.6|0.8|1.2|0.9|0.6|1.1|0.7|0.6|0.8|0.4|1"/>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TABLE_ENDDRAG_ORIGIN_RECT" val="191*487"/>
  <p:tag name="TABLE_ENDDRAG_RECT" val="768*53*191*487"/>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TIMING" val="|0.6|0.8|1.2|0.9|0.6|1.1|0.7|0.6|0.8|0.4|1"/>
</p:tagLst>
</file>

<file path=ppt/tags/tag429.xml><?xml version="1.0" encoding="utf-8"?>
<p:tagLst xmlns:p="http://schemas.openxmlformats.org/presentationml/2006/main">
  <p:tag name="TABLE_ENDDRAG_ORIGIN_RECT" val="191*487"/>
  <p:tag name="TABLE_ENDDRAG_RECT" val="768*53*191*487"/>
</p:tagLst>
</file>

<file path=ppt/tags/tag43.xml><?xml version="1.0" encoding="utf-8"?>
<p:tagLst xmlns:p="http://schemas.openxmlformats.org/presentationml/2006/main">
  <p:tag name="TIMING" val="|0.6|0.8|1.2|0.9|0.6|1.1|0.7|0.6|0.8|0.4|1"/>
</p:tagLst>
</file>

<file path=ppt/tags/tag430.xml><?xml version="1.0" encoding="utf-8"?>
<p:tagLst xmlns:p="http://schemas.openxmlformats.org/presentationml/2006/main">
  <p:tag name="TIMING" val="|0.6|0.8|1.2|0.9|0.6|1.1|0.7|0.6|0.8|0.4|1"/>
</p:tagLst>
</file>

<file path=ppt/tags/tag431.xml><?xml version="1.0" encoding="utf-8"?>
<p:tagLst xmlns:p="http://schemas.openxmlformats.org/presentationml/2006/main">
  <p:tag name="TABLE_ENDDRAG_ORIGIN_RECT" val="191*487"/>
  <p:tag name="TABLE_ENDDRAG_RECT" val="768*53*191*487"/>
</p:tagLst>
</file>

<file path=ppt/tags/tag432.xml><?xml version="1.0" encoding="utf-8"?>
<p:tagLst xmlns:p="http://schemas.openxmlformats.org/presentationml/2006/main">
  <p:tag name="KSO_WM_UNIT_TABLE_BEAUTIFY" val="smartTable{a8b21506-2bba-49b1-9e39-8012d08ce0ce}"/>
  <p:tag name="TABLE_ENDDRAG_ORIGIN_RECT" val="718*186"/>
  <p:tag name="TABLE_ENDDRAG_RECT" val="26*83*718*186"/>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TABLE_ENDDRAG_ORIGIN_RECT" val="191*487"/>
  <p:tag name="TABLE_ENDDRAG_RECT" val="768*53*191*487"/>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TIMING" val="|0.6|0.8|1.2|0.9|0.6|1.1|0.7|0.6|0.8|0.4|1"/>
</p:tagLst>
</file>

<file path=ppt/tags/tag462.xml><?xml version="1.0" encoding="utf-8"?>
<p:tagLst xmlns:p="http://schemas.openxmlformats.org/presentationml/2006/main">
  <p:tag name="TABLE_ENDDRAG_ORIGIN_RECT" val="191*487"/>
  <p:tag name="TABLE_ENDDRAG_RECT" val="768*53*191*487"/>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TIMING" val="|0.6|0.8|1.2|0.9|0.6|1.1|0.7|0.6|0.8|0.4|1"/>
</p:tagLst>
</file>

<file path=ppt/tags/tag487.xml><?xml version="1.0" encoding="utf-8"?>
<p:tagLst xmlns:p="http://schemas.openxmlformats.org/presentationml/2006/main">
  <p:tag name="TABLE_ENDDRAG_ORIGIN_RECT" val="191*487"/>
  <p:tag name="TABLE_ENDDRAG_RECT" val="768*53*191*487"/>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TIMING" val="|0.6|0.8|1.2|0.9|0.6|1.1|0.7|0.6|0.8|0.4|1"/>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TIMING" val="|0.6|0.8|1.2|0.9|0.6|1.1|0.7|0.6|0.8|0.4|1"/>
</p:tagLst>
</file>

<file path=ppt/tags/tag512.xml><?xml version="1.0" encoding="utf-8"?>
<p:tagLst xmlns:p="http://schemas.openxmlformats.org/presentationml/2006/main">
  <p:tag name="TABLE_ENDDRAG_ORIGIN_RECT" val="191*487"/>
  <p:tag name="TABLE_ENDDRAG_RECT" val="768*53*191*487"/>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TIMING" val="|0.6|0.8|1.2|0.9|0.6|1.1|0.7|0.6|0.8|0.4|1"/>
</p:tagLst>
</file>

<file path=ppt/tags/tag548.xml><?xml version="1.0" encoding="utf-8"?>
<p:tagLst xmlns:p="http://schemas.openxmlformats.org/presentationml/2006/main">
  <p:tag name="TABLE_ENDDRAG_ORIGIN_RECT" val="191*487"/>
  <p:tag name="TABLE_ENDDRAG_RECT" val="768*53*191*487"/>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TIMING" val="|0.6|0.8|1.2|0.9|0.6|1.1|0.7|0.6|0.8|0.4|1"/>
</p:tagLst>
</file>

<file path=ppt/tags/tag584.xml><?xml version="1.0" encoding="utf-8"?>
<p:tagLst xmlns:p="http://schemas.openxmlformats.org/presentationml/2006/main">
  <p:tag name="TABLE_ENDDRAG_ORIGIN_RECT" val="191*487"/>
  <p:tag name="TABLE_ENDDRAG_RECT" val="768*53*191*487"/>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TABLE_ENDDRAG_ORIGIN_RECT" val="191*487"/>
  <p:tag name="TABLE_ENDDRAG_RECT" val="768*53*191*487"/>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BEAUTIFY_FLAG" val=""/>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BEAUTIFY_FLAG" val=""/>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KSO_WM_BEAUTIFY_FLAG" val=""/>
</p:tagLst>
</file>

<file path=ppt/tags/tag625.xml><?xml version="1.0" encoding="utf-8"?>
<p:tagLst xmlns:p="http://schemas.openxmlformats.org/presentationml/2006/main">
  <p:tag name="KSO_WM_BEAUTIFY_FLAG" val=""/>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BEAUTIFY_FLAG" val=""/>
</p:tagLst>
</file>

<file path=ppt/tags/tag628.xml><?xml version="1.0" encoding="utf-8"?>
<p:tagLst xmlns:p="http://schemas.openxmlformats.org/presentationml/2006/main">
  <p:tag name="KSO_WM_BEAUTIFY_FLAG" val=""/>
</p:tagLst>
</file>

<file path=ppt/tags/tag629.xml><?xml version="1.0" encoding="utf-8"?>
<p:tagLst xmlns:p="http://schemas.openxmlformats.org/presentationml/2006/main">
  <p:tag name="TIMING" val="|0.6|0.8|1.2|0.9|0.6|1.1|0.7|0.6|0.8|0.4|1"/>
</p:tagLst>
</file>

<file path=ppt/tags/tag63.xml><?xml version="1.0" encoding="utf-8"?>
<p:tagLst xmlns:p="http://schemas.openxmlformats.org/presentationml/2006/main">
  <p:tag name="KSO_WM_BEAUTIFY_FLAG" val=""/>
</p:tagLst>
</file>

<file path=ppt/tags/tag630.xml><?xml version="1.0" encoding="utf-8"?>
<p:tagLst xmlns:p="http://schemas.openxmlformats.org/presentationml/2006/main">
  <p:tag name="TABLE_ENDDRAG_ORIGIN_RECT" val="191*487"/>
  <p:tag name="TABLE_ENDDRAG_RECT" val="768*53*191*487"/>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BEAUTIFY_FLAG" val=""/>
</p:tagLst>
</file>

<file path=ppt/tags/tag638.xml><?xml version="1.0" encoding="utf-8"?>
<p:tagLst xmlns:p="http://schemas.openxmlformats.org/presentationml/2006/main">
  <p:tag name="KSO_WM_BEAUTIFY_FLAG" val=""/>
</p:tagLst>
</file>

<file path=ppt/tags/tag639.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40.xml><?xml version="1.0" encoding="utf-8"?>
<p:tagLst xmlns:p="http://schemas.openxmlformats.org/presentationml/2006/main">
  <p:tag name="KSO_WM_BEAUTIFY_FLAG" val=""/>
</p:tagLst>
</file>

<file path=ppt/tags/tag641.xml><?xml version="1.0" encoding="utf-8"?>
<p:tagLst xmlns:p="http://schemas.openxmlformats.org/presentationml/2006/main">
  <p:tag name="KSO_WM_BEAUTIFY_FLAG" val=""/>
</p:tagLst>
</file>

<file path=ppt/tags/tag642.xml><?xml version="1.0" encoding="utf-8"?>
<p:tagLst xmlns:p="http://schemas.openxmlformats.org/presentationml/2006/main">
  <p:tag name="KSO_WM_BEAUTIFY_FLAG" val=""/>
</p:tagLst>
</file>

<file path=ppt/tags/tag643.xml><?xml version="1.0" encoding="utf-8"?>
<p:tagLst xmlns:p="http://schemas.openxmlformats.org/presentationml/2006/main">
  <p:tag name="KSO_WM_BEAUTIFY_FLAG" val=""/>
</p:tagLst>
</file>

<file path=ppt/tags/tag644.xml><?xml version="1.0" encoding="utf-8"?>
<p:tagLst xmlns:p="http://schemas.openxmlformats.org/presentationml/2006/main">
  <p:tag name="KSO_WM_BEAUTIFY_FLAG" val=""/>
</p:tagLst>
</file>

<file path=ppt/tags/tag645.xml><?xml version="1.0" encoding="utf-8"?>
<p:tagLst xmlns:p="http://schemas.openxmlformats.org/presentationml/2006/main">
  <p:tag name="KSO_WM_BEAUTIFY_FLAG" val=""/>
</p:tagLst>
</file>

<file path=ppt/tags/tag646.xml><?xml version="1.0" encoding="utf-8"?>
<p:tagLst xmlns:p="http://schemas.openxmlformats.org/presentationml/2006/main">
  <p:tag name="KSO_WM_BEAUTIFY_FLAG" val=""/>
</p:tagLst>
</file>

<file path=ppt/tags/tag647.xml><?xml version="1.0" encoding="utf-8"?>
<p:tagLst xmlns:p="http://schemas.openxmlformats.org/presentationml/2006/main">
  <p:tag name="KSO_WM_BEAUTIFY_FLAG" val=""/>
</p:tagLst>
</file>

<file path=ppt/tags/tag648.xml><?xml version="1.0" encoding="utf-8"?>
<p:tagLst xmlns:p="http://schemas.openxmlformats.org/presentationml/2006/main">
  <p:tag name="KSO_WM_BEAUTIFY_FLAG" val=""/>
</p:tagLst>
</file>

<file path=ppt/tags/tag649.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50.xml><?xml version="1.0" encoding="utf-8"?>
<p:tagLst xmlns:p="http://schemas.openxmlformats.org/presentationml/2006/main">
  <p:tag name="KSO_WM_BEAUTIFY_FLAG" val=""/>
</p:tagLst>
</file>

<file path=ppt/tags/tag651.xml><?xml version="1.0" encoding="utf-8"?>
<p:tagLst xmlns:p="http://schemas.openxmlformats.org/presentationml/2006/main">
  <p:tag name="TIMING" val="|0.6|0.8|1.2|0.9|0.6|1.1|0.7|0.6|0.8|0.4|1"/>
</p:tagLst>
</file>

<file path=ppt/tags/tag652.xml><?xml version="1.0" encoding="utf-8"?>
<p:tagLst xmlns:p="http://schemas.openxmlformats.org/presentationml/2006/main">
  <p:tag name="TABLE_ENDDRAG_ORIGIN_RECT" val="191*487"/>
  <p:tag name="TABLE_ENDDRAG_RECT" val="768*53*191*487"/>
</p:tagLst>
</file>

<file path=ppt/tags/tag653.xml><?xml version="1.0" encoding="utf-8"?>
<p:tagLst xmlns:p="http://schemas.openxmlformats.org/presentationml/2006/main">
  <p:tag name="TIMING" val="|0.6|0.8|1.2|0.9|0.6|1.1|0.7|0.6|0.8|0.4|1"/>
</p:tagLst>
</file>

<file path=ppt/tags/tag654.xml><?xml version="1.0" encoding="utf-8"?>
<p:tagLst xmlns:p="http://schemas.openxmlformats.org/presentationml/2006/main">
  <p:tag name="TABLE_ENDDRAG_ORIGIN_RECT" val="191*487"/>
  <p:tag name="TABLE_ENDDRAG_RECT" val="768*53*191*487"/>
</p:tagLst>
</file>

<file path=ppt/tags/tag655.xml><?xml version="1.0" encoding="utf-8"?>
<p:tagLst xmlns:p="http://schemas.openxmlformats.org/presentationml/2006/main">
  <p:tag name="KSO_WM_BEAUTIFY_FLAG" val=""/>
</p:tagLst>
</file>

<file path=ppt/tags/tag656.xml><?xml version="1.0" encoding="utf-8"?>
<p:tagLst xmlns:p="http://schemas.openxmlformats.org/presentationml/2006/main">
  <p:tag name="KSO_WM_BEAUTIFY_FLAG" val=""/>
</p:tagLst>
</file>

<file path=ppt/tags/tag657.xml><?xml version="1.0" encoding="utf-8"?>
<p:tagLst xmlns:p="http://schemas.openxmlformats.org/presentationml/2006/main">
  <p:tag name="KSO_WM_BEAUTIFY_FLAG" val=""/>
</p:tagLst>
</file>

<file path=ppt/tags/tag658.xml><?xml version="1.0" encoding="utf-8"?>
<p:tagLst xmlns:p="http://schemas.openxmlformats.org/presentationml/2006/main">
  <p:tag name="KSO_WM_BEAUTIFY_FLAG" val=""/>
</p:tagLst>
</file>

<file path=ppt/tags/tag659.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60.xml><?xml version="1.0" encoding="utf-8"?>
<p:tagLst xmlns:p="http://schemas.openxmlformats.org/presentationml/2006/main">
  <p:tag name="KSO_WM_BEAUTIFY_FLAG" val=""/>
</p:tagLst>
</file>

<file path=ppt/tags/tag661.xml><?xml version="1.0" encoding="utf-8"?>
<p:tagLst xmlns:p="http://schemas.openxmlformats.org/presentationml/2006/main">
  <p:tag name="KSO_WM_BEAUTIFY_FLAG" val=""/>
</p:tagLst>
</file>

<file path=ppt/tags/tag662.xml><?xml version="1.0" encoding="utf-8"?>
<p:tagLst xmlns:p="http://schemas.openxmlformats.org/presentationml/2006/main">
  <p:tag name="KSO_WM_BEAUTIFY_FLAG" val=""/>
</p:tagLst>
</file>

<file path=ppt/tags/tag663.xml><?xml version="1.0" encoding="utf-8"?>
<p:tagLst xmlns:p="http://schemas.openxmlformats.org/presentationml/2006/main">
  <p:tag name="KSO_WM_BEAUTIFY_FLAG" val=""/>
</p:tagLst>
</file>

<file path=ppt/tags/tag664.xml><?xml version="1.0" encoding="utf-8"?>
<p:tagLst xmlns:p="http://schemas.openxmlformats.org/presentationml/2006/main">
  <p:tag name="KSO_WM_BEAUTIFY_FLAG" val=""/>
</p:tagLst>
</file>

<file path=ppt/tags/tag665.xml><?xml version="1.0" encoding="utf-8"?>
<p:tagLst xmlns:p="http://schemas.openxmlformats.org/presentationml/2006/main">
  <p:tag name="KSO_WM_BEAUTIFY_FLAG" val=""/>
</p:tagLst>
</file>

<file path=ppt/tags/tag666.xml><?xml version="1.0" encoding="utf-8"?>
<p:tagLst xmlns:p="http://schemas.openxmlformats.org/presentationml/2006/main">
  <p:tag name="KSO_WM_BEAUTIFY_FLAG" val=""/>
</p:tagLst>
</file>

<file path=ppt/tags/tag667.xml><?xml version="1.0" encoding="utf-8"?>
<p:tagLst xmlns:p="http://schemas.openxmlformats.org/presentationml/2006/main">
  <p:tag name="KSO_WM_BEAUTIFY_FLAG" val=""/>
</p:tagLst>
</file>

<file path=ppt/tags/tag668.xml><?xml version="1.0" encoding="utf-8"?>
<p:tagLst xmlns:p="http://schemas.openxmlformats.org/presentationml/2006/main">
  <p:tag name="KSO_WM_BEAUTIFY_FLAG" val=""/>
</p:tagLst>
</file>

<file path=ppt/tags/tag669.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70.xml><?xml version="1.0" encoding="utf-8"?>
<p:tagLst xmlns:p="http://schemas.openxmlformats.org/presentationml/2006/main">
  <p:tag name="KSO_WM_BEAUTIFY_FLAG" val=""/>
</p:tagLst>
</file>

<file path=ppt/tags/tag671.xml><?xml version="1.0" encoding="utf-8"?>
<p:tagLst xmlns:p="http://schemas.openxmlformats.org/presentationml/2006/main">
  <p:tag name="KSO_WM_BEAUTIFY_FLAG" val=""/>
</p:tagLst>
</file>

<file path=ppt/tags/tag672.xml><?xml version="1.0" encoding="utf-8"?>
<p:tagLst xmlns:p="http://schemas.openxmlformats.org/presentationml/2006/main">
  <p:tag name="KSO_WM_BEAUTIFY_FLAG" val=""/>
</p:tagLst>
</file>

<file path=ppt/tags/tag673.xml><?xml version="1.0" encoding="utf-8"?>
<p:tagLst xmlns:p="http://schemas.openxmlformats.org/presentationml/2006/main">
  <p:tag name="KSO_WM_BEAUTIFY_FLAG" val=""/>
</p:tagLst>
</file>

<file path=ppt/tags/tag674.xml><?xml version="1.0" encoding="utf-8"?>
<p:tagLst xmlns:p="http://schemas.openxmlformats.org/presentationml/2006/main">
  <p:tag name="KSO_WM_BEAUTIFY_FLAG" val=""/>
</p:tagLst>
</file>

<file path=ppt/tags/tag675.xml><?xml version="1.0" encoding="utf-8"?>
<p:tagLst xmlns:p="http://schemas.openxmlformats.org/presentationml/2006/main">
  <p:tag name="KSO_WM_BEAUTIFY_FLAG" val=""/>
</p:tagLst>
</file>

<file path=ppt/tags/tag676.xml><?xml version="1.0" encoding="utf-8"?>
<p:tagLst xmlns:p="http://schemas.openxmlformats.org/presentationml/2006/main">
  <p:tag name="KSO_WM_BEAUTIFY_FLAG" val=""/>
</p:tagLst>
</file>

<file path=ppt/tags/tag677.xml><?xml version="1.0" encoding="utf-8"?>
<p:tagLst xmlns:p="http://schemas.openxmlformats.org/presentationml/2006/main">
  <p:tag name="KSO_WM_BEAUTIFY_FLAG" val=""/>
</p:tagLst>
</file>

<file path=ppt/tags/tag678.xml><?xml version="1.0" encoding="utf-8"?>
<p:tagLst xmlns:p="http://schemas.openxmlformats.org/presentationml/2006/main">
  <p:tag name="KSO_WM_BEAUTIFY_FLAG" val=""/>
</p:tagLst>
</file>

<file path=ppt/tags/tag679.xml><?xml version="1.0" encoding="utf-8"?>
<p:tagLst xmlns:p="http://schemas.openxmlformats.org/presentationml/2006/main">
  <p:tag name="TIMING" val="|0.6|0.8|1.2|0.9|0.6|1.1|0.7|0.6|0.8|0.4|1"/>
</p:tagLst>
</file>

<file path=ppt/tags/tag68.xml><?xml version="1.0" encoding="utf-8"?>
<p:tagLst xmlns:p="http://schemas.openxmlformats.org/presentationml/2006/main">
  <p:tag name="KSO_WM_BEAUTIFY_FLAG" val=""/>
</p:tagLst>
</file>

<file path=ppt/tags/tag680.xml><?xml version="1.0" encoding="utf-8"?>
<p:tagLst xmlns:p="http://schemas.openxmlformats.org/presentationml/2006/main">
  <p:tag name="TABLE_ENDDRAG_ORIGIN_RECT" val="191*487"/>
  <p:tag name="TABLE_ENDDRAG_RECT" val="768*53*191*487"/>
</p:tagLst>
</file>

<file path=ppt/tags/tag681.xml><?xml version="1.0" encoding="utf-8"?>
<p:tagLst xmlns:p="http://schemas.openxmlformats.org/presentationml/2006/main">
  <p:tag name="KSO_WM_BEAUTIFY_FLAG" val=""/>
</p:tagLst>
</file>

<file path=ppt/tags/tag682.xml><?xml version="1.0" encoding="utf-8"?>
<p:tagLst xmlns:p="http://schemas.openxmlformats.org/presentationml/2006/main">
  <p:tag name="KSO_WM_BEAUTIFY_FLAG" val=""/>
</p:tagLst>
</file>

<file path=ppt/tags/tag683.xml><?xml version="1.0" encoding="utf-8"?>
<p:tagLst xmlns:p="http://schemas.openxmlformats.org/presentationml/2006/main">
  <p:tag name="KSO_WM_BEAUTIFY_FLAG" val=""/>
</p:tagLst>
</file>

<file path=ppt/tags/tag684.xml><?xml version="1.0" encoding="utf-8"?>
<p:tagLst xmlns:p="http://schemas.openxmlformats.org/presentationml/2006/main">
  <p:tag name="KSO_WM_BEAUTIFY_FLAG" val=""/>
</p:tagLst>
</file>

<file path=ppt/tags/tag685.xml><?xml version="1.0" encoding="utf-8"?>
<p:tagLst xmlns:p="http://schemas.openxmlformats.org/presentationml/2006/main">
  <p:tag name="KSO_WM_BEAUTIFY_FLAG" val=""/>
</p:tagLst>
</file>

<file path=ppt/tags/tag686.xml><?xml version="1.0" encoding="utf-8"?>
<p:tagLst xmlns:p="http://schemas.openxmlformats.org/presentationml/2006/main">
  <p:tag name="KSO_WM_BEAUTIFY_FLAG" val=""/>
</p:tagLst>
</file>

<file path=ppt/tags/tag687.xml><?xml version="1.0" encoding="utf-8"?>
<p:tagLst xmlns:p="http://schemas.openxmlformats.org/presentationml/2006/main">
  <p:tag name="KSO_WM_BEAUTIFY_FLAG" val=""/>
</p:tagLst>
</file>

<file path=ppt/tags/tag688.xml><?xml version="1.0" encoding="utf-8"?>
<p:tagLst xmlns:p="http://schemas.openxmlformats.org/presentationml/2006/main">
  <p:tag name="KSO_WM_BEAUTIFY_FLAG" val=""/>
</p:tagLst>
</file>

<file path=ppt/tags/tag689.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690.xml><?xml version="1.0" encoding="utf-8"?>
<p:tagLst xmlns:p="http://schemas.openxmlformats.org/presentationml/2006/main">
  <p:tag name="KSO_WM_BEAUTIFY_FLAG" val=""/>
</p:tagLst>
</file>

<file path=ppt/tags/tag691.xml><?xml version="1.0" encoding="utf-8"?>
<p:tagLst xmlns:p="http://schemas.openxmlformats.org/presentationml/2006/main">
  <p:tag name="KSO_WM_BEAUTIFY_FLAG" val=""/>
</p:tagLst>
</file>

<file path=ppt/tags/tag692.xml><?xml version="1.0" encoding="utf-8"?>
<p:tagLst xmlns:p="http://schemas.openxmlformats.org/presentationml/2006/main">
  <p:tag name="KSO_WM_BEAUTIFY_FLAG" val=""/>
</p:tagLst>
</file>

<file path=ppt/tags/tag693.xml><?xml version="1.0" encoding="utf-8"?>
<p:tagLst xmlns:p="http://schemas.openxmlformats.org/presentationml/2006/main">
  <p:tag name="KSO_WM_BEAUTIFY_FLAG" val=""/>
</p:tagLst>
</file>

<file path=ppt/tags/tag694.xml><?xml version="1.0" encoding="utf-8"?>
<p:tagLst xmlns:p="http://schemas.openxmlformats.org/presentationml/2006/main">
  <p:tag name="KSO_WM_BEAUTIFY_FLAG" val=""/>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BEAUTIFY_FLAG" val=""/>
</p:tagLst>
</file>

<file path=ppt/tags/tag699.xml><?xml version="1.0" encoding="utf-8"?>
<p:tagLst xmlns:p="http://schemas.openxmlformats.org/presentationml/2006/main">
  <p:tag name="KSO_WM_BEAUTIFY_FLAG" val=""/>
</p:tagLst>
</file>

<file path=ppt/tags/tag7.xml><?xml version="1.0" encoding="utf-8"?>
<p:tagLst xmlns:p="http://schemas.openxmlformats.org/presentationml/2006/main">
  <p:tag name="KSO_WM_UNIT_TABLE_BEAUTIFY" val="smartTable{a8b21506-2bba-49b1-9e39-8012d08ce0ce}"/>
  <p:tag name="TABLE_ENDDRAG_ORIGIN_RECT" val="718*186"/>
  <p:tag name="TABLE_ENDDRAG_RECT" val="26*83*718*186"/>
  <p:tag name="KSO_WM_BEAUTIFY_FLAG" val=""/>
</p:tagLst>
</file>

<file path=ppt/tags/tag70.xml><?xml version="1.0" encoding="utf-8"?>
<p:tagLst xmlns:p="http://schemas.openxmlformats.org/presentationml/2006/main">
  <p:tag name="KSO_WM_BEAUTIFY_FLAG" val=""/>
</p:tagLst>
</file>

<file path=ppt/tags/tag700.xml><?xml version="1.0" encoding="utf-8"?>
<p:tagLst xmlns:p="http://schemas.openxmlformats.org/presentationml/2006/main">
  <p:tag name="KSO_WM_BEAUTIFY_FLAG" val=""/>
</p:tagLst>
</file>

<file path=ppt/tags/tag701.xml><?xml version="1.0" encoding="utf-8"?>
<p:tagLst xmlns:p="http://schemas.openxmlformats.org/presentationml/2006/main">
  <p:tag name="KSO_WM_BEAUTIFY_FLAG" val=""/>
</p:tagLst>
</file>

<file path=ppt/tags/tag702.xml><?xml version="1.0" encoding="utf-8"?>
<p:tagLst xmlns:p="http://schemas.openxmlformats.org/presentationml/2006/main">
  <p:tag name="KSO_WM_BEAUTIFY_FLAG" val=""/>
</p:tagLst>
</file>

<file path=ppt/tags/tag703.xml><?xml version="1.0" encoding="utf-8"?>
<p:tagLst xmlns:p="http://schemas.openxmlformats.org/presentationml/2006/main">
  <p:tag name="KSO_WM_BEAUTIFY_FLAG" val=""/>
</p:tagLst>
</file>

<file path=ppt/tags/tag704.xml><?xml version="1.0" encoding="utf-8"?>
<p:tagLst xmlns:p="http://schemas.openxmlformats.org/presentationml/2006/main">
  <p:tag name="KSO_WM_BEAUTIFY_FLAG" val=""/>
</p:tagLst>
</file>

<file path=ppt/tags/tag705.xml><?xml version="1.0" encoding="utf-8"?>
<p:tagLst xmlns:p="http://schemas.openxmlformats.org/presentationml/2006/main">
  <p:tag name="KSO_WM_BEAUTIFY_FLAG" val=""/>
</p:tagLst>
</file>

<file path=ppt/tags/tag706.xml><?xml version="1.0" encoding="utf-8"?>
<p:tagLst xmlns:p="http://schemas.openxmlformats.org/presentationml/2006/main">
  <p:tag name="KSO_WM_BEAUTIFY_FLAG" val=""/>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BEAUTIFY_FLAG" val=""/>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BEAUTIFY_FLAG" val=""/>
</p:tagLst>
</file>

<file path=ppt/tags/tag713.xml><?xml version="1.0" encoding="utf-8"?>
<p:tagLst xmlns:p="http://schemas.openxmlformats.org/presentationml/2006/main">
  <p:tag name="KSO_WM_BEAUTIFY_FLAG" val=""/>
</p:tagLst>
</file>

<file path=ppt/tags/tag714.xml><?xml version="1.0" encoding="utf-8"?>
<p:tagLst xmlns:p="http://schemas.openxmlformats.org/presentationml/2006/main">
  <p:tag name="KSO_WM_BEAUTIFY_FLAG" val=""/>
</p:tagLst>
</file>

<file path=ppt/tags/tag715.xml><?xml version="1.0" encoding="utf-8"?>
<p:tagLst xmlns:p="http://schemas.openxmlformats.org/presentationml/2006/main">
  <p:tag name="KSO_WM_BEAUTIFY_FLAG" val=""/>
</p:tagLst>
</file>

<file path=ppt/tags/tag716.xml><?xml version="1.0" encoding="utf-8"?>
<p:tagLst xmlns:p="http://schemas.openxmlformats.org/presentationml/2006/main">
  <p:tag name="KSO_WM_BEAUTIFY_FLAG" val=""/>
</p:tagLst>
</file>

<file path=ppt/tags/tag717.xml><?xml version="1.0" encoding="utf-8"?>
<p:tagLst xmlns:p="http://schemas.openxmlformats.org/presentationml/2006/main">
  <p:tag name="KSO_WM_BEAUTIFY_FLAG" val=""/>
</p:tagLst>
</file>

<file path=ppt/tags/tag718.xml><?xml version="1.0" encoding="utf-8"?>
<p:tagLst xmlns:p="http://schemas.openxmlformats.org/presentationml/2006/main">
  <p:tag name="KSO_WM_BEAUTIFY_FLAG" val=""/>
</p:tagLst>
</file>

<file path=ppt/tags/tag719.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20.xml><?xml version="1.0" encoding="utf-8"?>
<p:tagLst xmlns:p="http://schemas.openxmlformats.org/presentationml/2006/main">
  <p:tag name="KSO_WM_BEAUTIFY_FLAG" val=""/>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BEAUTIFY_FLAG" val=""/>
</p:tagLst>
</file>

<file path=ppt/tags/tag725.xml><?xml version="1.0" encoding="utf-8"?>
<p:tagLst xmlns:p="http://schemas.openxmlformats.org/presentationml/2006/main">
  <p:tag name="KSO_WM_BEAUTIFY_FLAG" val=""/>
</p:tagLst>
</file>

<file path=ppt/tags/tag726.xml><?xml version="1.0" encoding="utf-8"?>
<p:tagLst xmlns:p="http://schemas.openxmlformats.org/presentationml/2006/main">
  <p:tag name="KSO_WM_BEAUTIFY_FLAG" val=""/>
</p:tagLst>
</file>

<file path=ppt/tags/tag727.xml><?xml version="1.0" encoding="utf-8"?>
<p:tagLst xmlns:p="http://schemas.openxmlformats.org/presentationml/2006/main">
  <p:tag name="TIMING" val="|0.6|0.8|1.2|0.9|0.6|1.1|0.7|0.6|0.8|0.4|1"/>
</p:tagLst>
</file>

<file path=ppt/tags/tag728.xml><?xml version="1.0" encoding="utf-8"?>
<p:tagLst xmlns:p="http://schemas.openxmlformats.org/presentationml/2006/main">
  <p:tag name="TABLE_ENDDRAG_ORIGIN_RECT" val="191*487"/>
  <p:tag name="TABLE_ENDDRAG_RECT" val="768*53*191*487"/>
</p:tagLst>
</file>

<file path=ppt/tags/tag729.xml><?xml version="1.0" encoding="utf-8"?>
<p:tagLst xmlns:p="http://schemas.openxmlformats.org/presentationml/2006/main">
  <p:tag name="TIMING" val="|0.6|0.8|1.2|0.9|0.6|1.1|0.7|0.6|0.8|0.4|1"/>
</p:tagLst>
</file>

<file path=ppt/tags/tag73.xml><?xml version="1.0" encoding="utf-8"?>
<p:tagLst xmlns:p="http://schemas.openxmlformats.org/presentationml/2006/main">
  <p:tag name="KSO_WM_BEAUTIFY_FLAG" val=""/>
</p:tagLst>
</file>

<file path=ppt/tags/tag730.xml><?xml version="1.0" encoding="utf-8"?>
<p:tagLst xmlns:p="http://schemas.openxmlformats.org/presentationml/2006/main">
  <p:tag name="TABLE_ENDDRAG_ORIGIN_RECT" val="191*487"/>
  <p:tag name="TABLE_ENDDRAG_RECT" val="768*53*191*487"/>
</p:tagLst>
</file>

<file path=ppt/tags/tag731.xml><?xml version="1.0" encoding="utf-8"?>
<p:tagLst xmlns:p="http://schemas.openxmlformats.org/presentationml/2006/main">
  <p:tag name="TIMING" val="|0.6|0.8|1.2|0.9|0.6|1.1|0.7|0.6|0.8|0.4|1"/>
</p:tagLst>
</file>

<file path=ppt/tags/tag732.xml><?xml version="1.0" encoding="utf-8"?>
<p:tagLst xmlns:p="http://schemas.openxmlformats.org/presentationml/2006/main">
  <p:tag name="TABLE_ENDDRAG_ORIGIN_RECT" val="191*487"/>
  <p:tag name="TABLE_ENDDRAG_RECT" val="768*53*191*487"/>
</p:tagLst>
</file>

<file path=ppt/tags/tag733.xml><?xml version="1.0" encoding="utf-8"?>
<p:tagLst xmlns:p="http://schemas.openxmlformats.org/presentationml/2006/main">
  <p:tag name="KSO_WM_BEAUTIFY_FLAG" val=""/>
</p:tagLst>
</file>

<file path=ppt/tags/tag734.xml><?xml version="1.0" encoding="utf-8"?>
<p:tagLst xmlns:p="http://schemas.openxmlformats.org/presentationml/2006/main">
  <p:tag name="KSO_WM_BEAUTIFY_FLAG" val=""/>
</p:tagLst>
</file>

<file path=ppt/tags/tag735.xml><?xml version="1.0" encoding="utf-8"?>
<p:tagLst xmlns:p="http://schemas.openxmlformats.org/presentationml/2006/main">
  <p:tag name="KSO_WM_BEAUTIFY_FLAG" val=""/>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KSO_WM_BEAUTIFY_FLAG" val=""/>
</p:tagLst>
</file>

<file path=ppt/tags/tag738.xml><?xml version="1.0" encoding="utf-8"?>
<p:tagLst xmlns:p="http://schemas.openxmlformats.org/presentationml/2006/main">
  <p:tag name="KSO_WM_BEAUTIFY_FLAG" val=""/>
</p:tagLst>
</file>

<file path=ppt/tags/tag739.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40.xml><?xml version="1.0" encoding="utf-8"?>
<p:tagLst xmlns:p="http://schemas.openxmlformats.org/presentationml/2006/main">
  <p:tag name="KSO_WM_BEAUTIFY_FLAG" val=""/>
</p:tagLst>
</file>

<file path=ppt/tags/tag741.xml><?xml version="1.0" encoding="utf-8"?>
<p:tagLst xmlns:p="http://schemas.openxmlformats.org/presentationml/2006/main">
  <p:tag name="KSO_WM_BEAUTIFY_FLAG" val=""/>
</p:tagLst>
</file>

<file path=ppt/tags/tag742.xml><?xml version="1.0" encoding="utf-8"?>
<p:tagLst xmlns:p="http://schemas.openxmlformats.org/presentationml/2006/main">
  <p:tag name="KSO_WM_BEAUTIFY_FLAG" val=""/>
</p:tagLst>
</file>

<file path=ppt/tags/tag743.xml><?xml version="1.0" encoding="utf-8"?>
<p:tagLst xmlns:p="http://schemas.openxmlformats.org/presentationml/2006/main">
  <p:tag name="KSO_WM_BEAUTIFY_FLAG" val=""/>
</p:tagLst>
</file>

<file path=ppt/tags/tag744.xml><?xml version="1.0" encoding="utf-8"?>
<p:tagLst xmlns:p="http://schemas.openxmlformats.org/presentationml/2006/main">
  <p:tag name="KSO_WM_BEAUTIFY_FLAG" val=""/>
</p:tagLst>
</file>

<file path=ppt/tags/tag745.xml><?xml version="1.0" encoding="utf-8"?>
<p:tagLst xmlns:p="http://schemas.openxmlformats.org/presentationml/2006/main">
  <p:tag name="KSO_WM_BEAUTIFY_FLAG" val=""/>
</p:tagLst>
</file>

<file path=ppt/tags/tag746.xml><?xml version="1.0" encoding="utf-8"?>
<p:tagLst xmlns:p="http://schemas.openxmlformats.org/presentationml/2006/main">
  <p:tag name="KSO_WM_BEAUTIFY_FLAG" val=""/>
</p:tagLst>
</file>

<file path=ppt/tags/tag747.xml><?xml version="1.0" encoding="utf-8"?>
<p:tagLst xmlns:p="http://schemas.openxmlformats.org/presentationml/2006/main">
  <p:tag name="KSO_WM_BEAUTIFY_FLAG" val=""/>
</p:tagLst>
</file>

<file path=ppt/tags/tag748.xml><?xml version="1.0" encoding="utf-8"?>
<p:tagLst xmlns:p="http://schemas.openxmlformats.org/presentationml/2006/main">
  <p:tag name="KSO_WM_BEAUTIFY_FLAG" val=""/>
</p:tagLst>
</file>

<file path=ppt/tags/tag749.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50.xml><?xml version="1.0" encoding="utf-8"?>
<p:tagLst xmlns:p="http://schemas.openxmlformats.org/presentationml/2006/main">
  <p:tag name="KSO_WM_BEAUTIFY_FLAG" val=""/>
</p:tagLst>
</file>

<file path=ppt/tags/tag751.xml><?xml version="1.0" encoding="utf-8"?>
<p:tagLst xmlns:p="http://schemas.openxmlformats.org/presentationml/2006/main">
  <p:tag name="KSO_WM_BEAUTIFY_FLAG" val=""/>
</p:tagLst>
</file>

<file path=ppt/tags/tag752.xml><?xml version="1.0" encoding="utf-8"?>
<p:tagLst xmlns:p="http://schemas.openxmlformats.org/presentationml/2006/main">
  <p:tag name="KSO_WM_BEAUTIFY_FLAG" val=""/>
</p:tagLst>
</file>

<file path=ppt/tags/tag753.xml><?xml version="1.0" encoding="utf-8"?>
<p:tagLst xmlns:p="http://schemas.openxmlformats.org/presentationml/2006/main">
  <p:tag name="KSO_WM_BEAUTIFY_FLAG" val=""/>
</p:tagLst>
</file>

<file path=ppt/tags/tag754.xml><?xml version="1.0" encoding="utf-8"?>
<p:tagLst xmlns:p="http://schemas.openxmlformats.org/presentationml/2006/main">
  <p:tag name="KSO_WM_BEAUTIFY_FLAG" val=""/>
</p:tagLst>
</file>

<file path=ppt/tags/tag755.xml><?xml version="1.0" encoding="utf-8"?>
<p:tagLst xmlns:p="http://schemas.openxmlformats.org/presentationml/2006/main">
  <p:tag name="KSO_WM_BEAUTIFY_FLAG" val=""/>
</p:tagLst>
</file>

<file path=ppt/tags/tag756.xml><?xml version="1.0" encoding="utf-8"?>
<p:tagLst xmlns:p="http://schemas.openxmlformats.org/presentationml/2006/main">
  <p:tag name="KSO_WM_BEAUTIFY_FLAG" val=""/>
</p:tagLst>
</file>

<file path=ppt/tags/tag757.xml><?xml version="1.0" encoding="utf-8"?>
<p:tagLst xmlns:p="http://schemas.openxmlformats.org/presentationml/2006/main">
  <p:tag name="KSO_WM_BEAUTIFY_FLAG" val=""/>
</p:tagLst>
</file>

<file path=ppt/tags/tag758.xml><?xml version="1.0" encoding="utf-8"?>
<p:tagLst xmlns:p="http://schemas.openxmlformats.org/presentationml/2006/main">
  <p:tag name="KSO_WM_BEAUTIFY_FLAG" val=""/>
</p:tagLst>
</file>

<file path=ppt/tags/tag759.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60.xml><?xml version="1.0" encoding="utf-8"?>
<p:tagLst xmlns:p="http://schemas.openxmlformats.org/presentationml/2006/main">
  <p:tag name="KSO_WM_BEAUTIFY_FLAG" val=""/>
</p:tagLst>
</file>

<file path=ppt/tags/tag761.xml><?xml version="1.0" encoding="utf-8"?>
<p:tagLst xmlns:p="http://schemas.openxmlformats.org/presentationml/2006/main">
  <p:tag name="KSO_WM_BEAUTIFY_FLAG" val=""/>
</p:tagLst>
</file>

<file path=ppt/tags/tag762.xml><?xml version="1.0" encoding="utf-8"?>
<p:tagLst xmlns:p="http://schemas.openxmlformats.org/presentationml/2006/main">
  <p:tag name="KSO_WM_BEAUTIFY_FLAG" val=""/>
</p:tagLst>
</file>

<file path=ppt/tags/tag763.xml><?xml version="1.0" encoding="utf-8"?>
<p:tagLst xmlns:p="http://schemas.openxmlformats.org/presentationml/2006/main">
  <p:tag name="KSO_WM_BEAUTIFY_FLAG" val=""/>
</p:tagLst>
</file>

<file path=ppt/tags/tag764.xml><?xml version="1.0" encoding="utf-8"?>
<p:tagLst xmlns:p="http://schemas.openxmlformats.org/presentationml/2006/main">
  <p:tag name="KSO_WM_BEAUTIFY_FLAG" val=""/>
</p:tagLst>
</file>

<file path=ppt/tags/tag765.xml><?xml version="1.0" encoding="utf-8"?>
<p:tagLst xmlns:p="http://schemas.openxmlformats.org/presentationml/2006/main">
  <p:tag name="KSO_WM_BEAUTIFY_FLAG" val=""/>
</p:tagLst>
</file>

<file path=ppt/tags/tag766.xml><?xml version="1.0" encoding="utf-8"?>
<p:tagLst xmlns:p="http://schemas.openxmlformats.org/presentationml/2006/main">
  <p:tag name="KSO_WM_BEAUTIFY_FLAG" val=""/>
</p:tagLst>
</file>

<file path=ppt/tags/tag767.xml><?xml version="1.0" encoding="utf-8"?>
<p:tagLst xmlns:p="http://schemas.openxmlformats.org/presentationml/2006/main">
  <p:tag name="KSO_WM_BEAUTIFY_FLAG" val=""/>
</p:tagLst>
</file>

<file path=ppt/tags/tag768.xml><?xml version="1.0" encoding="utf-8"?>
<p:tagLst xmlns:p="http://schemas.openxmlformats.org/presentationml/2006/main">
  <p:tag name="TIMING" val="|0.6|0.8|1.2|0.9|0.6|1.1|0.7|0.6|0.8|0.4|1"/>
</p:tagLst>
</file>

<file path=ppt/tags/tag769.xml><?xml version="1.0" encoding="utf-8"?>
<p:tagLst xmlns:p="http://schemas.openxmlformats.org/presentationml/2006/main">
  <p:tag name="TABLE_ENDDRAG_ORIGIN_RECT" val="191*487"/>
  <p:tag name="TABLE_ENDDRAG_RECT" val="768*53*191*487"/>
</p:tagLst>
</file>

<file path=ppt/tags/tag77.xml><?xml version="1.0" encoding="utf-8"?>
<p:tagLst xmlns:p="http://schemas.openxmlformats.org/presentationml/2006/main">
  <p:tag name="KSO_WM_BEAUTIFY_FLAG" val=""/>
</p:tagLst>
</file>

<file path=ppt/tags/tag770.xml><?xml version="1.0" encoding="utf-8"?>
<p:tagLst xmlns:p="http://schemas.openxmlformats.org/presentationml/2006/main">
  <p:tag name="KSO_WM_UNIT_TABLE_BEAUTIFY" val="smartTable{a8b21506-2bba-49b1-9e39-8012d08ce0ce}"/>
  <p:tag name="TABLE_ENDDRAG_ORIGIN_RECT" val="721*310"/>
  <p:tag name="TABLE_ENDDRAG_RECT" val="26*174*721*310"/>
  <p:tag name="KSO_WM_BEAUTIFY_FLAG" val=""/>
</p:tagLst>
</file>

<file path=ppt/tags/tag771.xml><?xml version="1.0" encoding="utf-8"?>
<p:tagLst xmlns:p="http://schemas.openxmlformats.org/presentationml/2006/main">
  <p:tag name="TIMING" val="|0.6|0.8|1.2|0.9|0.6|1.1|0.7|0.6|0.8|0.4|1"/>
</p:tagLst>
</file>

<file path=ppt/tags/tag772.xml><?xml version="1.0" encoding="utf-8"?>
<p:tagLst xmlns:p="http://schemas.openxmlformats.org/presentationml/2006/main">
  <p:tag name="TABLE_ENDDRAG_ORIGIN_RECT" val="191*487"/>
  <p:tag name="TABLE_ENDDRAG_RECT" val="768*53*191*487"/>
</p:tagLst>
</file>

<file path=ppt/tags/tag773.xml><?xml version="1.0" encoding="utf-8"?>
<p:tagLst xmlns:p="http://schemas.openxmlformats.org/presentationml/2006/main">
  <p:tag name="KSO_WM_UNIT_TABLE_BEAUTIFY" val="smartTable{a8b21506-2bba-49b1-9e39-8012d08ce0ce}"/>
  <p:tag name="TABLE_ENDDRAG_ORIGIN_RECT" val="721*309"/>
  <p:tag name="TABLE_ENDDRAG_RECT" val="26*174*721*309"/>
  <p:tag name="KSO_WM_BEAUTIFY_FLAG" val=""/>
</p:tagLst>
</file>

<file path=ppt/tags/tag774.xml><?xml version="1.0" encoding="utf-8"?>
<p:tagLst xmlns:p="http://schemas.openxmlformats.org/presentationml/2006/main">
  <p:tag name="TIMING" val="|0.6|0.8|1.2|0.9|0.6|1.1|0.7|0.6|0.8|0.4|1"/>
</p:tagLst>
</file>

<file path=ppt/tags/tag775.xml><?xml version="1.0" encoding="utf-8"?>
<p:tagLst xmlns:p="http://schemas.openxmlformats.org/presentationml/2006/main">
  <p:tag name="TABLE_ENDDRAG_ORIGIN_RECT" val="191*487"/>
  <p:tag name="TABLE_ENDDRAG_RECT" val="768*53*191*487"/>
</p:tagLst>
</file>

<file path=ppt/tags/tag776.xml><?xml version="1.0" encoding="utf-8"?>
<p:tagLst xmlns:p="http://schemas.openxmlformats.org/presentationml/2006/main">
  <p:tag name="KSO_WM_BEAUTIFY_FLAG" val=""/>
</p:tagLst>
</file>

<file path=ppt/tags/tag777.xml><?xml version="1.0" encoding="utf-8"?>
<p:tagLst xmlns:p="http://schemas.openxmlformats.org/presentationml/2006/main">
  <p:tag name="KSO_WM_BEAUTIFY_FLAG" val=""/>
</p:tagLst>
</file>

<file path=ppt/tags/tag778.xml><?xml version="1.0" encoding="utf-8"?>
<p:tagLst xmlns:p="http://schemas.openxmlformats.org/presentationml/2006/main">
  <p:tag name="KSO_WM_BEAUTIFY_FLAG" val=""/>
</p:tagLst>
</file>

<file path=ppt/tags/tag779.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80.xml><?xml version="1.0" encoding="utf-8"?>
<p:tagLst xmlns:p="http://schemas.openxmlformats.org/presentationml/2006/main">
  <p:tag name="KSO_WM_BEAUTIFY_FLAG" val=""/>
</p:tagLst>
</file>

<file path=ppt/tags/tag781.xml><?xml version="1.0" encoding="utf-8"?>
<p:tagLst xmlns:p="http://schemas.openxmlformats.org/presentationml/2006/main">
  <p:tag name="KSO_WM_BEAUTIFY_FLAG" val=""/>
</p:tagLst>
</file>

<file path=ppt/tags/tag782.xml><?xml version="1.0" encoding="utf-8"?>
<p:tagLst xmlns:p="http://schemas.openxmlformats.org/presentationml/2006/main">
  <p:tag name="KSO_WM_BEAUTIFY_FLAG" val=""/>
</p:tagLst>
</file>

<file path=ppt/tags/tag783.xml><?xml version="1.0" encoding="utf-8"?>
<p:tagLst xmlns:p="http://schemas.openxmlformats.org/presentationml/2006/main">
  <p:tag name="KSO_WM_BEAUTIFY_FLAG" val=""/>
</p:tagLst>
</file>

<file path=ppt/tags/tag784.xml><?xml version="1.0" encoding="utf-8"?>
<p:tagLst xmlns:p="http://schemas.openxmlformats.org/presentationml/2006/main">
  <p:tag name="KSO_WM_BEAUTIFY_FLAG" val=""/>
</p:tagLst>
</file>

<file path=ppt/tags/tag785.xml><?xml version="1.0" encoding="utf-8"?>
<p:tagLst xmlns:p="http://schemas.openxmlformats.org/presentationml/2006/main">
  <p:tag name="TIMING" val="|0.6|0.8|1.2|0.9|0.6|1.1|0.7|0.6|0.8|0.4|1"/>
</p:tagLst>
</file>

<file path=ppt/tags/tag786.xml><?xml version="1.0" encoding="utf-8"?>
<p:tagLst xmlns:p="http://schemas.openxmlformats.org/presentationml/2006/main">
  <p:tag name="TABLE_ENDDRAG_ORIGIN_RECT" val="191*487"/>
  <p:tag name="TABLE_ENDDRAG_RECT" val="768*53*191*487"/>
</p:tagLst>
</file>

<file path=ppt/tags/tag787.xml><?xml version="1.0" encoding="utf-8"?>
<p:tagLst xmlns:p="http://schemas.openxmlformats.org/presentationml/2006/main">
  <p:tag name="KSO_WM_BEAUTIFY_FLAG" val=""/>
</p:tagLst>
</file>

<file path=ppt/tags/tag788.xml><?xml version="1.0" encoding="utf-8"?>
<p:tagLst xmlns:p="http://schemas.openxmlformats.org/presentationml/2006/main">
  <p:tag name="KSO_WM_BEAUTIFY_FLAG" val=""/>
</p:tagLst>
</file>

<file path=ppt/tags/tag789.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790.xml><?xml version="1.0" encoding="utf-8"?>
<p:tagLst xmlns:p="http://schemas.openxmlformats.org/presentationml/2006/main">
  <p:tag name="KSO_WM_BEAUTIFY_FLAG" val=""/>
</p:tagLst>
</file>

<file path=ppt/tags/tag791.xml><?xml version="1.0" encoding="utf-8"?>
<p:tagLst xmlns:p="http://schemas.openxmlformats.org/presentationml/2006/main">
  <p:tag name="KSO_WM_BEAUTIFY_FLAG" val=""/>
</p:tagLst>
</file>

<file path=ppt/tags/tag792.xml><?xml version="1.0" encoding="utf-8"?>
<p:tagLst xmlns:p="http://schemas.openxmlformats.org/presentationml/2006/main">
  <p:tag name="KSO_WM_BEAUTIFY_FLAG" val=""/>
</p:tagLst>
</file>

<file path=ppt/tags/tag793.xml><?xml version="1.0" encoding="utf-8"?>
<p:tagLst xmlns:p="http://schemas.openxmlformats.org/presentationml/2006/main">
  <p:tag name="KSO_WM_BEAUTIFY_FLAG" val=""/>
</p:tagLst>
</file>

<file path=ppt/tags/tag794.xml><?xml version="1.0" encoding="utf-8"?>
<p:tagLst xmlns:p="http://schemas.openxmlformats.org/presentationml/2006/main">
  <p:tag name="KSO_WM_BEAUTIFY_FLAG" val=""/>
</p:tagLst>
</file>

<file path=ppt/tags/tag795.xml><?xml version="1.0" encoding="utf-8"?>
<p:tagLst xmlns:p="http://schemas.openxmlformats.org/presentationml/2006/main">
  <p:tag name="KSO_WM_BEAUTIFY_FLAG" val=""/>
</p:tagLst>
</file>

<file path=ppt/tags/tag796.xml><?xml version="1.0" encoding="utf-8"?>
<p:tagLst xmlns:p="http://schemas.openxmlformats.org/presentationml/2006/main">
  <p:tag name="KSO_WM_BEAUTIFY_FLAG" val=""/>
</p:tagLst>
</file>

<file path=ppt/tags/tag797.xml><?xml version="1.0" encoding="utf-8"?>
<p:tagLst xmlns:p="http://schemas.openxmlformats.org/presentationml/2006/main">
  <p:tag name="KSO_WM_BEAUTIFY_FLAG" val=""/>
</p:tagLst>
</file>

<file path=ppt/tags/tag798.xml><?xml version="1.0" encoding="utf-8"?>
<p:tagLst xmlns:p="http://schemas.openxmlformats.org/presentationml/2006/main">
  <p:tag name="KSO_WM_BEAUTIFY_FLAG" val=""/>
</p:tagLst>
</file>

<file path=ppt/tags/tag79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00.xml><?xml version="1.0" encoding="utf-8"?>
<p:tagLst xmlns:p="http://schemas.openxmlformats.org/presentationml/2006/main">
  <p:tag name="KSO_WM_BEAUTIFY_FLAG" val=""/>
</p:tagLst>
</file>

<file path=ppt/tags/tag801.xml><?xml version="1.0" encoding="utf-8"?>
<p:tagLst xmlns:p="http://schemas.openxmlformats.org/presentationml/2006/main">
  <p:tag name="KSO_WM_BEAUTIFY_FLAG" val=""/>
</p:tagLst>
</file>

<file path=ppt/tags/tag802.xml><?xml version="1.0" encoding="utf-8"?>
<p:tagLst xmlns:p="http://schemas.openxmlformats.org/presentationml/2006/main">
  <p:tag name="KSO_WM_BEAUTIFY_FLAG" val=""/>
</p:tagLst>
</file>

<file path=ppt/tags/tag803.xml><?xml version="1.0" encoding="utf-8"?>
<p:tagLst xmlns:p="http://schemas.openxmlformats.org/presentationml/2006/main">
  <p:tag name="KSO_WM_BEAUTIFY_FLAG" val=""/>
</p:tagLst>
</file>

<file path=ppt/tags/tag804.xml><?xml version="1.0" encoding="utf-8"?>
<p:tagLst xmlns:p="http://schemas.openxmlformats.org/presentationml/2006/main">
  <p:tag name="KSO_WM_BEAUTIFY_FLAG" val=""/>
</p:tagLst>
</file>

<file path=ppt/tags/tag805.xml><?xml version="1.0" encoding="utf-8"?>
<p:tagLst xmlns:p="http://schemas.openxmlformats.org/presentationml/2006/main">
  <p:tag name="KSO_WM_BEAUTIFY_FLAG" val=""/>
</p:tagLst>
</file>

<file path=ppt/tags/tag806.xml><?xml version="1.0" encoding="utf-8"?>
<p:tagLst xmlns:p="http://schemas.openxmlformats.org/presentationml/2006/main">
  <p:tag name="KSO_WM_BEAUTIFY_FLAG" val=""/>
</p:tagLst>
</file>

<file path=ppt/tags/tag807.xml><?xml version="1.0" encoding="utf-8"?>
<p:tagLst xmlns:p="http://schemas.openxmlformats.org/presentationml/2006/main">
  <p:tag name="KSO_WM_BEAUTIFY_FLAG" val=""/>
</p:tagLst>
</file>

<file path=ppt/tags/tag808.xml><?xml version="1.0" encoding="utf-8"?>
<p:tagLst xmlns:p="http://schemas.openxmlformats.org/presentationml/2006/main">
  <p:tag name="KSO_WM_BEAUTIFY_FLAG" val=""/>
</p:tagLst>
</file>

<file path=ppt/tags/tag809.xml><?xml version="1.0" encoding="utf-8"?>
<p:tagLst xmlns:p="http://schemas.openxmlformats.org/presentationml/2006/main">
  <p:tag name="TIMING" val="|0.6|0.8|1.2|0.9|0.6|1.1|0.7|0.6|0.8|0.4|1"/>
</p:tagLst>
</file>

<file path=ppt/tags/tag81.xml><?xml version="1.0" encoding="utf-8"?>
<p:tagLst xmlns:p="http://schemas.openxmlformats.org/presentationml/2006/main">
  <p:tag name="KSO_WM_BEAUTIFY_FLAG" val=""/>
</p:tagLst>
</file>

<file path=ppt/tags/tag810.xml><?xml version="1.0" encoding="utf-8"?>
<p:tagLst xmlns:p="http://schemas.openxmlformats.org/presentationml/2006/main">
  <p:tag name="TABLE_ENDDRAG_ORIGIN_RECT" val="191*487"/>
  <p:tag name="TABLE_ENDDRAG_RECT" val="768*53*191*487"/>
</p:tagLst>
</file>

<file path=ppt/tags/tag811.xml><?xml version="1.0" encoding="utf-8"?>
<p:tagLst xmlns:p="http://schemas.openxmlformats.org/presentationml/2006/main">
  <p:tag name="KSO_WM_UNIT_TABLE_BEAUTIFY" val="smartTable{a8b21506-2bba-49b1-9e39-8012d08ce0ce}"/>
  <p:tag name="TABLE_ENDDRAG_ORIGIN_RECT" val="657*236"/>
  <p:tag name="TABLE_ENDDRAG_RECT" val="56*238*657*236"/>
</p:tagLst>
</file>

<file path=ppt/tags/tag812.xml><?xml version="1.0" encoding="utf-8"?>
<p:tagLst xmlns:p="http://schemas.openxmlformats.org/presentationml/2006/main">
  <p:tag name="TIMING" val="|0.6|0.8|1.2|0.9|0.6|1.1|0.7|0.6|0.8|0.4|1"/>
</p:tagLst>
</file>

<file path=ppt/tags/tag813.xml><?xml version="1.0" encoding="utf-8"?>
<p:tagLst xmlns:p="http://schemas.openxmlformats.org/presentationml/2006/main">
  <p:tag name="TABLE_ENDDRAG_ORIGIN_RECT" val="191*487"/>
  <p:tag name="TABLE_ENDDRAG_RECT" val="768*53*191*487"/>
</p:tagLst>
</file>

<file path=ppt/tags/tag814.xml><?xml version="1.0" encoding="utf-8"?>
<p:tagLst xmlns:p="http://schemas.openxmlformats.org/presentationml/2006/main">
  <p:tag name="KSO_WM_UNIT_TABLE_BEAUTIFY" val="smartTable{a8b21506-2bba-49b1-9e39-8012d08ce0ce}"/>
  <p:tag name="TABLE_ENDDRAG_ORIGIN_RECT" val="657*260"/>
  <p:tag name="TABLE_ENDDRAG_RECT" val="43*214*657*260"/>
  <p:tag name="KSO_WM_BEAUTIFY_FLAG" val=""/>
</p:tagLst>
</file>

<file path=ppt/tags/tag815.xml><?xml version="1.0" encoding="utf-8"?>
<p:tagLst xmlns:p="http://schemas.openxmlformats.org/presentationml/2006/main">
  <p:tag name="KSO_WM_UNIT_TABLE_BEAUTIFY" val="smartTable{e88d3707-69dc-4aa7-9e07-d238cdef4715}"/>
  <p:tag name="TABLE_ENDDRAG_ORIGIN_RECT" val="657*260"/>
  <p:tag name="TABLE_ENDDRAG_RECT" val="43*214*657*260"/>
  <p:tag name="KSO_WM_BEAUTIFY_FLAG" val=""/>
</p:tagLst>
</file>

<file path=ppt/tags/tag816.xml><?xml version="1.0" encoding="utf-8"?>
<p:tagLst xmlns:p="http://schemas.openxmlformats.org/presentationml/2006/main">
  <p:tag name="KSO_WM_UNIT_TABLE_BEAUTIFY" val="smartTable{a8b21506-2bba-49b1-9e39-8012d08ce0ce}"/>
  <p:tag name="TABLE_ENDDRAG_ORIGIN_RECT" val="657*260"/>
  <p:tag name="TABLE_ENDDRAG_RECT" val="43*214*657*260"/>
  <p:tag name="KSO_WM_BEAUTIFY_FLAG" val=""/>
</p:tagLst>
</file>

<file path=ppt/tags/tag817.xml><?xml version="1.0" encoding="utf-8"?>
<p:tagLst xmlns:p="http://schemas.openxmlformats.org/presentationml/2006/main">
  <p:tag name="KSO_WM_UNIT_TABLE_BEAUTIFY" val="smartTable{8c823a03-dcd9-495b-8cd3-af085bcf3bb6}"/>
  <p:tag name="TABLE_ENDDRAG_ORIGIN_RECT" val="657*260"/>
  <p:tag name="TABLE_ENDDRAG_RECT" val="43*214*657*260"/>
  <p:tag name="KSO_WM_BEAUTIFY_FLAG" val=""/>
</p:tagLst>
</file>

<file path=ppt/tags/tag818.xml><?xml version="1.0" encoding="utf-8"?>
<p:tagLst xmlns:p="http://schemas.openxmlformats.org/presentationml/2006/main">
  <p:tag name="TIMING" val="|0.6|0.8|1.2|0.9|0.6|1.1|0.7|0.6|0.8|0.4|1"/>
</p:tagLst>
</file>

<file path=ppt/tags/tag819.xml><?xml version="1.0" encoding="utf-8"?>
<p:tagLst xmlns:p="http://schemas.openxmlformats.org/presentationml/2006/main">
  <p:tag name="TABLE_ENDDRAG_ORIGIN_RECT" val="191*487"/>
  <p:tag name="TABLE_ENDDRAG_RECT" val="768*53*191*487"/>
</p:tagLst>
</file>

<file path=ppt/tags/tag82.xml><?xml version="1.0" encoding="utf-8"?>
<p:tagLst xmlns:p="http://schemas.openxmlformats.org/presentationml/2006/main">
  <p:tag name="KSO_WM_BEAUTIFY_FLAG" val=""/>
</p:tagLst>
</file>

<file path=ppt/tags/tag820.xml><?xml version="1.0" encoding="utf-8"?>
<p:tagLst xmlns:p="http://schemas.openxmlformats.org/presentationml/2006/main">
  <p:tag name="KSO_WM_UNIT_TABLE_BEAUTIFY" val="smartTable{a8b21506-2bba-49b1-9e39-8012d08ce0ce}"/>
  <p:tag name="TABLE_ENDDRAG_ORIGIN_RECT" val="657*260"/>
  <p:tag name="TABLE_ENDDRAG_RECT" val="43*214*657*260"/>
  <p:tag name="KSO_WM_BEAUTIFY_FLAG" val=""/>
</p:tagLst>
</file>

<file path=ppt/tags/tag821.xml><?xml version="1.0" encoding="utf-8"?>
<p:tagLst xmlns:p="http://schemas.openxmlformats.org/presentationml/2006/main">
  <p:tag name="KSO_WM_UNIT_TABLE_BEAUTIFY" val="smartTable{e88d3707-69dc-4aa7-9e07-d238cdef4715}"/>
  <p:tag name="TABLE_ENDDRAG_ORIGIN_RECT" val="657*260"/>
  <p:tag name="TABLE_ENDDRAG_RECT" val="43*214*657*260"/>
  <p:tag name="KSO_WM_BEAUTIFY_FLAG" val=""/>
</p:tagLst>
</file>

<file path=ppt/tags/tag822.xml><?xml version="1.0" encoding="utf-8"?>
<p:tagLst xmlns:p="http://schemas.openxmlformats.org/presentationml/2006/main">
  <p:tag name="KSO_WM_UNIT_TABLE_BEAUTIFY" val="smartTable{a8b21506-2bba-49b1-9e39-8012d08ce0ce}"/>
  <p:tag name="TABLE_ENDDRAG_ORIGIN_RECT" val="657*260"/>
  <p:tag name="TABLE_ENDDRAG_RECT" val="43*214*657*260"/>
  <p:tag name="KSO_WM_BEAUTIFY_FLAG" val=""/>
</p:tagLst>
</file>

<file path=ppt/tags/tag823.xml><?xml version="1.0" encoding="utf-8"?>
<p:tagLst xmlns:p="http://schemas.openxmlformats.org/presentationml/2006/main">
  <p:tag name="KSO_WM_UNIT_TABLE_BEAUTIFY" val="smartTable{8c823a03-dcd9-495b-8cd3-af085bcf3bb6}"/>
  <p:tag name="TABLE_ENDDRAG_ORIGIN_RECT" val="657*260"/>
  <p:tag name="TABLE_ENDDRAG_RECT" val="43*214*657*260"/>
  <p:tag name="KSO_WM_BEAUTIFY_FLAG" val=""/>
</p:tagLst>
</file>

<file path=ppt/tags/tag824.xml><?xml version="1.0" encoding="utf-8"?>
<p:tagLst xmlns:p="http://schemas.openxmlformats.org/presentationml/2006/main">
  <p:tag name="TIMING" val="|0.6|0.8|1.2|0.9|0.6|1.1|0.7|0.6|0.8|0.4|1"/>
</p:tagLst>
</file>

<file path=ppt/tags/tag825.xml><?xml version="1.0" encoding="utf-8"?>
<p:tagLst xmlns:p="http://schemas.openxmlformats.org/presentationml/2006/main">
  <p:tag name="TABLE_ENDDRAG_ORIGIN_RECT" val="191*487"/>
  <p:tag name="TABLE_ENDDRAG_RECT" val="768*53*191*487"/>
</p:tagLst>
</file>

<file path=ppt/tags/tag826.xml><?xml version="1.0" encoding="utf-8"?>
<p:tagLst xmlns:p="http://schemas.openxmlformats.org/presentationml/2006/main">
  <p:tag name="KSO_WM_UNIT_TABLE_BEAUTIFY" val="smartTable{a8b21506-2bba-49b1-9e39-8012d08ce0ce}"/>
  <p:tag name="TABLE_ENDDRAG_ORIGIN_RECT" val="657*260"/>
  <p:tag name="TABLE_ENDDRAG_RECT" val="43*214*657*260"/>
  <p:tag name="KSO_WM_BEAUTIFY_FLAG" val=""/>
</p:tagLst>
</file>

<file path=ppt/tags/tag827.xml><?xml version="1.0" encoding="utf-8"?>
<p:tagLst xmlns:p="http://schemas.openxmlformats.org/presentationml/2006/main">
  <p:tag name="KSO_WM_UNIT_TABLE_BEAUTIFY" val="smartTable{e88d3707-69dc-4aa7-9e07-d238cdef4715}"/>
  <p:tag name="TABLE_ENDDRAG_ORIGIN_RECT" val="657*260"/>
  <p:tag name="TABLE_ENDDRAG_RECT" val="43*214*657*260"/>
  <p:tag name="KSO_WM_BEAUTIFY_FLAG" val=""/>
</p:tagLst>
</file>

<file path=ppt/tags/tag828.xml><?xml version="1.0" encoding="utf-8"?>
<p:tagLst xmlns:p="http://schemas.openxmlformats.org/presentationml/2006/main">
  <p:tag name="KSO_WM_UNIT_TABLE_BEAUTIFY" val="smartTable{a8b21506-2bba-49b1-9e39-8012d08ce0ce}"/>
  <p:tag name="TABLE_ENDDRAG_ORIGIN_RECT" val="657*260"/>
  <p:tag name="TABLE_ENDDRAG_RECT" val="43*214*657*260"/>
  <p:tag name="KSO_WM_BEAUTIFY_FLAG" val=""/>
</p:tagLst>
</file>

<file path=ppt/tags/tag829.xml><?xml version="1.0" encoding="utf-8"?>
<p:tagLst xmlns:p="http://schemas.openxmlformats.org/presentationml/2006/main">
  <p:tag name="KSO_WM_UNIT_TABLE_BEAUTIFY" val="smartTable{8c823a03-dcd9-495b-8cd3-af085bcf3bb6}"/>
  <p:tag name="TABLE_ENDDRAG_ORIGIN_RECT" val="657*260"/>
  <p:tag name="TABLE_ENDDRAG_RECT" val="43*214*657*260"/>
  <p:tag name="KSO_WM_BEAUTIFY_FLAG" val=""/>
</p:tagLst>
</file>

<file path=ppt/tags/tag83.xml><?xml version="1.0" encoding="utf-8"?>
<p:tagLst xmlns:p="http://schemas.openxmlformats.org/presentationml/2006/main">
  <p:tag name="KSO_WM_BEAUTIFY_FLAG" val=""/>
</p:tagLst>
</file>

<file path=ppt/tags/tag830.xml><?xml version="1.0" encoding="utf-8"?>
<p:tagLst xmlns:p="http://schemas.openxmlformats.org/presentationml/2006/main">
  <p:tag name="KSO_WM_UNIT_TABLE_BEAUTIFY" val="smartTable{cc85ca85-7625-421e-a5c4-82e66c9cddf7}"/>
  <p:tag name="TABLE_ENDDRAG_ORIGIN_RECT" val="657*149"/>
  <p:tag name="TABLE_ENDDRAG_RECT" val="65*110*657*149"/>
  <p:tag name="KSO_WM_BEAUTIFY_FLAG" val=""/>
</p:tagLst>
</file>

<file path=ppt/tags/tag831.xml><?xml version="1.0" encoding="utf-8"?>
<p:tagLst xmlns:p="http://schemas.openxmlformats.org/presentationml/2006/main">
  <p:tag name="TIMING" val="|0.6|0.8|1.2|0.9|0.6|1.1|0.7|0.6|0.8|0.4|1"/>
</p:tagLst>
</file>

<file path=ppt/tags/tag832.xml><?xml version="1.0" encoding="utf-8"?>
<p:tagLst xmlns:p="http://schemas.openxmlformats.org/presentationml/2006/main">
  <p:tag name="TABLE_ENDDRAG_ORIGIN_RECT" val="191*487"/>
  <p:tag name="TABLE_ENDDRAG_RECT" val="768*53*191*487"/>
</p:tagLst>
</file>

<file path=ppt/tags/tag833.xml><?xml version="1.0" encoding="utf-8"?>
<p:tagLst xmlns:p="http://schemas.openxmlformats.org/presentationml/2006/main">
  <p:tag name="TIMING" val="|0.6|0.8|1.2|0.9|0.6|1.1|0.7|0.6|0.8|0.4|1"/>
</p:tagLst>
</file>

<file path=ppt/tags/tag834.xml><?xml version="1.0" encoding="utf-8"?>
<p:tagLst xmlns:p="http://schemas.openxmlformats.org/presentationml/2006/main">
  <p:tag name="TABLE_ENDDRAG_ORIGIN_RECT" val="191*487"/>
  <p:tag name="TABLE_ENDDRAG_RECT" val="768*53*191*487"/>
</p:tagLst>
</file>

<file path=ppt/tags/tag835.xml><?xml version="1.0" encoding="utf-8"?>
<p:tagLst xmlns:p="http://schemas.openxmlformats.org/presentationml/2006/main">
  <p:tag name="TIMING" val="|0.6|0.8|1.2|0.9|0.6|1.1|0.7|0.6|0.8|0.4|1"/>
</p:tagLst>
</file>

<file path=ppt/tags/tag836.xml><?xml version="1.0" encoding="utf-8"?>
<p:tagLst xmlns:p="http://schemas.openxmlformats.org/presentationml/2006/main">
  <p:tag name="TABLE_ENDDRAG_ORIGIN_RECT" val="191*487"/>
  <p:tag name="TABLE_ENDDRAG_RECT" val="768*53*191*487"/>
</p:tagLst>
</file>

<file path=ppt/tags/tag837.xml><?xml version="1.0" encoding="utf-8"?>
<p:tagLst xmlns:p="http://schemas.openxmlformats.org/presentationml/2006/main">
  <p:tag name="KSO_WM_UNIT_TABLE_BEAUTIFY" val="smartTable{a8b21506-2bba-49b1-9e39-8012d08ce0ce}"/>
  <p:tag name="TABLE_ENDDRAG_ORIGIN_RECT" val="657*260"/>
  <p:tag name="TABLE_ENDDRAG_RECT" val="43*214*657*260"/>
  <p:tag name="KSO_WM_BEAUTIFY_FLAG" val=""/>
</p:tagLst>
</file>

<file path=ppt/tags/tag838.xml><?xml version="1.0" encoding="utf-8"?>
<p:tagLst xmlns:p="http://schemas.openxmlformats.org/presentationml/2006/main">
  <p:tag name="KSO_WM_UNIT_TABLE_BEAUTIFY" val="smartTable{e88d3707-69dc-4aa7-9e07-d238cdef4715}"/>
  <p:tag name="TABLE_ENDDRAG_ORIGIN_RECT" val="657*260"/>
  <p:tag name="TABLE_ENDDRAG_RECT" val="43*214*657*260"/>
  <p:tag name="KSO_WM_BEAUTIFY_FLAG" val=""/>
</p:tagLst>
</file>

<file path=ppt/tags/tag839.xml><?xml version="1.0" encoding="utf-8"?>
<p:tagLst xmlns:p="http://schemas.openxmlformats.org/presentationml/2006/main">
  <p:tag name="KSO_WM_UNIT_TABLE_BEAUTIFY" val="smartTable{a8b21506-2bba-49b1-9e39-8012d08ce0ce}"/>
  <p:tag name="TABLE_ENDDRAG_ORIGIN_RECT" val="657*260"/>
  <p:tag name="TABLE_ENDDRAG_RECT" val="43*214*657*260"/>
  <p:tag name="KSO_WM_BEAUTIFY_FLAG" val=""/>
</p:tagLst>
</file>

<file path=ppt/tags/tag84.xml><?xml version="1.0" encoding="utf-8"?>
<p:tagLst xmlns:p="http://schemas.openxmlformats.org/presentationml/2006/main">
  <p:tag name="KSO_WM_BEAUTIFY_FLAG" val=""/>
</p:tagLst>
</file>

<file path=ppt/tags/tag840.xml><?xml version="1.0" encoding="utf-8"?>
<p:tagLst xmlns:p="http://schemas.openxmlformats.org/presentationml/2006/main">
  <p:tag name="KSO_WM_UNIT_TABLE_BEAUTIFY" val="smartTable{8c823a03-dcd9-495b-8cd3-af085bcf3bb6}"/>
  <p:tag name="TABLE_ENDDRAG_ORIGIN_RECT" val="657*260"/>
  <p:tag name="TABLE_ENDDRAG_RECT" val="43*214*657*260"/>
  <p:tag name="KSO_WM_BEAUTIFY_FLAG" val=""/>
</p:tagLst>
</file>

<file path=ppt/tags/tag841.xml><?xml version="1.0" encoding="utf-8"?>
<p:tagLst xmlns:p="http://schemas.openxmlformats.org/presentationml/2006/main">
  <p:tag name="TIMING" val="|0.6|0.8|1.2|0.9|0.6|1.1|0.7|0.6|0.8|0.4|1"/>
</p:tagLst>
</file>

<file path=ppt/tags/tag842.xml><?xml version="1.0" encoding="utf-8"?>
<p:tagLst xmlns:p="http://schemas.openxmlformats.org/presentationml/2006/main">
  <p:tag name="TABLE_ENDDRAG_ORIGIN_RECT" val="191*487"/>
  <p:tag name="TABLE_ENDDRAG_RECT" val="768*53*191*487"/>
</p:tagLst>
</file>

<file path=ppt/tags/tag843.xml><?xml version="1.0" encoding="utf-8"?>
<p:tagLst xmlns:p="http://schemas.openxmlformats.org/presentationml/2006/main">
  <p:tag name="TIMING" val="|0.6|0.8|1.2|0.9|0.6|1.1|0.7|0.6|0.8|0.4|1"/>
</p:tagLst>
</file>

<file path=ppt/tags/tag844.xml><?xml version="1.0" encoding="utf-8"?>
<p:tagLst xmlns:p="http://schemas.openxmlformats.org/presentationml/2006/main">
  <p:tag name="TABLE_ENDDRAG_ORIGIN_RECT" val="191*487"/>
  <p:tag name="TABLE_ENDDRAG_RECT" val="768*53*191*487"/>
</p:tagLst>
</file>

<file path=ppt/tags/tag845.xml><?xml version="1.0" encoding="utf-8"?>
<p:tagLst xmlns:p="http://schemas.openxmlformats.org/presentationml/2006/main">
  <p:tag name="KSO_WM_BEAUTIFY_FLAG" val=""/>
</p:tagLst>
</file>

<file path=ppt/tags/tag846.xml><?xml version="1.0" encoding="utf-8"?>
<p:tagLst xmlns:p="http://schemas.openxmlformats.org/presentationml/2006/main">
  <p:tag name="KSO_WM_BEAUTIFY_FLAG" val=""/>
</p:tagLst>
</file>

<file path=ppt/tags/tag847.xml><?xml version="1.0" encoding="utf-8"?>
<p:tagLst xmlns:p="http://schemas.openxmlformats.org/presentationml/2006/main">
  <p:tag name="TIMING" val="|0.6|0.8|1.2|0.9|0.6|1.1|0.7|0.6|0.8|0.4|1"/>
</p:tagLst>
</file>

<file path=ppt/tags/tag848.xml><?xml version="1.0" encoding="utf-8"?>
<p:tagLst xmlns:p="http://schemas.openxmlformats.org/presentationml/2006/main">
  <p:tag name="TABLE_ENDDRAG_ORIGIN_RECT" val="191*487"/>
  <p:tag name="TABLE_ENDDRAG_RECT" val="768*53*191*487"/>
</p:tagLst>
</file>

<file path=ppt/tags/tag849.xml><?xml version="1.0" encoding="utf-8"?>
<p:tagLst xmlns:p="http://schemas.openxmlformats.org/presentationml/2006/main">
  <p:tag name="KSO_WM_UNIT_PLACING_PICTURE_USER_VIEWPORT" val="{&quot;height&quot;:628,&quot;width&quot;:14064}"/>
</p:tagLst>
</file>

<file path=ppt/tags/tag85.xml><?xml version="1.0" encoding="utf-8"?>
<p:tagLst xmlns:p="http://schemas.openxmlformats.org/presentationml/2006/main">
  <p:tag name="KSO_WM_BEAUTIFY_FLAG" val=""/>
</p:tagLst>
</file>

<file path=ppt/tags/tag850.xml><?xml version="1.0" encoding="utf-8"?>
<p:tagLst xmlns:p="http://schemas.openxmlformats.org/presentationml/2006/main">
  <p:tag name="TIMING" val="|0.6|0.8|1.2|0.9|0.6|1.1|0.7|0.6|0.8|0.4|1"/>
</p:tagLst>
</file>

<file path=ppt/tags/tag851.xml><?xml version="1.0" encoding="utf-8"?>
<p:tagLst xmlns:p="http://schemas.openxmlformats.org/presentationml/2006/main">
  <p:tag name="TABLE_ENDDRAG_ORIGIN_RECT" val="191*487"/>
  <p:tag name="TABLE_ENDDRAG_RECT" val="768*53*191*487"/>
</p:tagLst>
</file>

<file path=ppt/tags/tag852.xml><?xml version="1.0" encoding="utf-8"?>
<p:tagLst xmlns:p="http://schemas.openxmlformats.org/presentationml/2006/main">
  <p:tag name="KSO_WM_UNIT_PLACING_PICTURE_USER_VIEWPORT" val="{&quot;height&quot;:628,&quot;width&quot;:14064}"/>
</p:tagLst>
</file>

<file path=ppt/tags/tag853.xml><?xml version="1.0" encoding="utf-8"?>
<p:tagLst xmlns:p="http://schemas.openxmlformats.org/presentationml/2006/main">
  <p:tag name="TIMING" val="|0.6|0.8|1.2|0.9|0.6|1.1|0.7|0.6|0.8|0.4|1"/>
</p:tagLst>
</file>

<file path=ppt/tags/tag854.xml><?xml version="1.0" encoding="utf-8"?>
<p:tagLst xmlns:p="http://schemas.openxmlformats.org/presentationml/2006/main">
  <p:tag name="TABLE_ENDDRAG_ORIGIN_RECT" val="191*487"/>
  <p:tag name="TABLE_ENDDRAG_RECT" val="768*53*191*487"/>
</p:tagLst>
</file>

<file path=ppt/tags/tag855.xml><?xml version="1.0" encoding="utf-8"?>
<p:tagLst xmlns:p="http://schemas.openxmlformats.org/presentationml/2006/main">
  <p:tag name="KSO_WM_UNIT_PLACING_PICTURE_USER_VIEWPORT" val="{&quot;height&quot;:628,&quot;width&quot;:14064}"/>
</p:tagLst>
</file>

<file path=ppt/tags/tag856.xml><?xml version="1.0" encoding="utf-8"?>
<p:tagLst xmlns:p="http://schemas.openxmlformats.org/presentationml/2006/main">
  <p:tag name="TIMING" val="|0.6|0.8|1.2|0.9|0.6|1.1|0.7|0.6|0.8|0.4|1"/>
</p:tagLst>
</file>

<file path=ppt/tags/tag857.xml><?xml version="1.0" encoding="utf-8"?>
<p:tagLst xmlns:p="http://schemas.openxmlformats.org/presentationml/2006/main">
  <p:tag name="TABLE_ENDDRAG_ORIGIN_RECT" val="191*487"/>
  <p:tag name="TABLE_ENDDRAG_RECT" val="768*53*191*487"/>
</p:tagLst>
</file>

<file path=ppt/tags/tag858.xml><?xml version="1.0" encoding="utf-8"?>
<p:tagLst xmlns:p="http://schemas.openxmlformats.org/presentationml/2006/main">
  <p:tag name="TIMING" val="|0.6|0.8|1.2|0.9|0.6|1.1|0.7|0.6|0.8|0.4|1"/>
</p:tagLst>
</file>

<file path=ppt/tags/tag859.xml><?xml version="1.0" encoding="utf-8"?>
<p:tagLst xmlns:p="http://schemas.openxmlformats.org/presentationml/2006/main">
  <p:tag name="TABLE_ENDDRAG_ORIGIN_RECT" val="191*487"/>
  <p:tag name="TABLE_ENDDRAG_RECT" val="768*53*191*487"/>
</p:tagLst>
</file>

<file path=ppt/tags/tag86.xml><?xml version="1.0" encoding="utf-8"?>
<p:tagLst xmlns:p="http://schemas.openxmlformats.org/presentationml/2006/main">
  <p:tag name="KSO_WM_BEAUTIFY_FLAG" val=""/>
</p:tagLst>
</file>

<file path=ppt/tags/tag860.xml><?xml version="1.0" encoding="utf-8"?>
<p:tagLst xmlns:p="http://schemas.openxmlformats.org/presentationml/2006/main">
  <p:tag name="TIMING" val="|0.6|0.8|1.2|0.9|0.6|1.1|0.7|0.6|0.8|0.4|1"/>
</p:tagLst>
</file>

<file path=ppt/tags/tag861.xml><?xml version="1.0" encoding="utf-8"?>
<p:tagLst xmlns:p="http://schemas.openxmlformats.org/presentationml/2006/main">
  <p:tag name="TABLE_ENDDRAG_ORIGIN_RECT" val="191*487"/>
  <p:tag name="TABLE_ENDDRAG_RECT" val="768*53*191*487"/>
</p:tagLst>
</file>

<file path=ppt/tags/tag862.xml><?xml version="1.0" encoding="utf-8"?>
<p:tagLst xmlns:p="http://schemas.openxmlformats.org/presentationml/2006/main">
  <p:tag name="KSO_WM_BEAUTIFY_FLAG" val=""/>
</p:tagLst>
</file>

<file path=ppt/tags/tag863.xml><?xml version="1.0" encoding="utf-8"?>
<p:tagLst xmlns:p="http://schemas.openxmlformats.org/presentationml/2006/main">
  <p:tag name="KSO_WM_BEAUTIFY_FLAG" val=""/>
</p:tagLst>
</file>

<file path=ppt/tags/tag864.xml><?xml version="1.0" encoding="utf-8"?>
<p:tagLst xmlns:p="http://schemas.openxmlformats.org/presentationml/2006/main">
  <p:tag name="KSO_WM_BEAUTIFY_FLAG" val=""/>
</p:tagLst>
</file>

<file path=ppt/tags/tag865.xml><?xml version="1.0" encoding="utf-8"?>
<p:tagLst xmlns:p="http://schemas.openxmlformats.org/presentationml/2006/main">
  <p:tag name="KSO_WM_BEAUTIFY_FLAG" val=""/>
</p:tagLst>
</file>

<file path=ppt/tags/tag866.xml><?xml version="1.0" encoding="utf-8"?>
<p:tagLst xmlns:p="http://schemas.openxmlformats.org/presentationml/2006/main">
  <p:tag name="KSO_WM_BEAUTIFY_FLAG" val=""/>
</p:tagLst>
</file>

<file path=ppt/tags/tag867.xml><?xml version="1.0" encoding="utf-8"?>
<p:tagLst xmlns:p="http://schemas.openxmlformats.org/presentationml/2006/main">
  <p:tag name="KSO_WM_BEAUTIFY_FLAG" val=""/>
</p:tagLst>
</file>

<file path=ppt/tags/tag868.xml><?xml version="1.0" encoding="utf-8"?>
<p:tagLst xmlns:p="http://schemas.openxmlformats.org/presentationml/2006/main">
  <p:tag name="KSO_WM_BEAUTIFY_FLAG" val=""/>
</p:tagLst>
</file>

<file path=ppt/tags/tag869.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70.xml><?xml version="1.0" encoding="utf-8"?>
<p:tagLst xmlns:p="http://schemas.openxmlformats.org/presentationml/2006/main">
  <p:tag name="KSO_WM_BEAUTIFY_FLAG" val=""/>
</p:tagLst>
</file>

<file path=ppt/tags/tag871.xml><?xml version="1.0" encoding="utf-8"?>
<p:tagLst xmlns:p="http://schemas.openxmlformats.org/presentationml/2006/main">
  <p:tag name="KSO_WM_BEAUTIFY_FLAG" val=""/>
</p:tagLst>
</file>

<file path=ppt/tags/tag872.xml><?xml version="1.0" encoding="utf-8"?>
<p:tagLst xmlns:p="http://schemas.openxmlformats.org/presentationml/2006/main">
  <p:tag name="KSO_WM_BEAUTIFY_FLAG" val=""/>
</p:tagLst>
</file>

<file path=ppt/tags/tag873.xml><?xml version="1.0" encoding="utf-8"?>
<p:tagLst xmlns:p="http://schemas.openxmlformats.org/presentationml/2006/main">
  <p:tag name="KSO_WM_BEAUTIFY_FLAG" val=""/>
</p:tagLst>
</file>

<file path=ppt/tags/tag874.xml><?xml version="1.0" encoding="utf-8"?>
<p:tagLst xmlns:p="http://schemas.openxmlformats.org/presentationml/2006/main">
  <p:tag name="KSO_WM_BEAUTIFY_FLAG" val=""/>
</p:tagLst>
</file>

<file path=ppt/tags/tag875.xml><?xml version="1.0" encoding="utf-8"?>
<p:tagLst xmlns:p="http://schemas.openxmlformats.org/presentationml/2006/main">
  <p:tag name="KSO_WM_BEAUTIFY_FLAG" val=""/>
</p:tagLst>
</file>

<file path=ppt/tags/tag876.xml><?xml version="1.0" encoding="utf-8"?>
<p:tagLst xmlns:p="http://schemas.openxmlformats.org/presentationml/2006/main">
  <p:tag name="KSO_WM_BEAUTIFY_FLAG" val=""/>
</p:tagLst>
</file>

<file path=ppt/tags/tag877.xml><?xml version="1.0" encoding="utf-8"?>
<p:tagLst xmlns:p="http://schemas.openxmlformats.org/presentationml/2006/main">
  <p:tag name="KSO_WM_BEAUTIFY_FLAG" val=""/>
</p:tagLst>
</file>

<file path=ppt/tags/tag878.xml><?xml version="1.0" encoding="utf-8"?>
<p:tagLst xmlns:p="http://schemas.openxmlformats.org/presentationml/2006/main">
  <p:tag name="KSO_WM_BEAUTIFY_FLAG" val=""/>
</p:tagLst>
</file>

<file path=ppt/tags/tag879.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80.xml><?xml version="1.0" encoding="utf-8"?>
<p:tagLst xmlns:p="http://schemas.openxmlformats.org/presentationml/2006/main">
  <p:tag name="KSO_WM_BEAUTIFY_FLAG" val=""/>
</p:tagLst>
</file>

<file path=ppt/tags/tag881.xml><?xml version="1.0" encoding="utf-8"?>
<p:tagLst xmlns:p="http://schemas.openxmlformats.org/presentationml/2006/main">
  <p:tag name="KSO_WM_BEAUTIFY_FLAG" val=""/>
</p:tagLst>
</file>

<file path=ppt/tags/tag882.xml><?xml version="1.0" encoding="utf-8"?>
<p:tagLst xmlns:p="http://schemas.openxmlformats.org/presentationml/2006/main">
  <p:tag name="KSO_WM_BEAUTIFY_FLAG" val=""/>
</p:tagLst>
</file>

<file path=ppt/tags/tag883.xml><?xml version="1.0" encoding="utf-8"?>
<p:tagLst xmlns:p="http://schemas.openxmlformats.org/presentationml/2006/main">
  <p:tag name="KSO_WM_BEAUTIFY_FLAG" val=""/>
</p:tagLst>
</file>

<file path=ppt/tags/tag884.xml><?xml version="1.0" encoding="utf-8"?>
<p:tagLst xmlns:p="http://schemas.openxmlformats.org/presentationml/2006/main">
  <p:tag name="KSO_WM_BEAUTIFY_FLAG" val=""/>
</p:tagLst>
</file>

<file path=ppt/tags/tag885.xml><?xml version="1.0" encoding="utf-8"?>
<p:tagLst xmlns:p="http://schemas.openxmlformats.org/presentationml/2006/main">
  <p:tag name="KSO_WM_BEAUTIFY_FLAG" val=""/>
</p:tagLst>
</file>

<file path=ppt/tags/tag886.xml><?xml version="1.0" encoding="utf-8"?>
<p:tagLst xmlns:p="http://schemas.openxmlformats.org/presentationml/2006/main">
  <p:tag name="KSO_WM_BEAUTIFY_FLAG" val=""/>
</p:tagLst>
</file>

<file path=ppt/tags/tag887.xml><?xml version="1.0" encoding="utf-8"?>
<p:tagLst xmlns:p="http://schemas.openxmlformats.org/presentationml/2006/main">
  <p:tag name="KSO_WM_BEAUTIFY_FLAG" val=""/>
</p:tagLst>
</file>

<file path=ppt/tags/tag888.xml><?xml version="1.0" encoding="utf-8"?>
<p:tagLst xmlns:p="http://schemas.openxmlformats.org/presentationml/2006/main">
  <p:tag name="TIMING" val="|0.6|0.8|1.2|0.9|0.6|1.1|0.7|0.6|0.8|0.4|1"/>
</p:tagLst>
</file>

<file path=ppt/tags/tag889.xml><?xml version="1.0" encoding="utf-8"?>
<p:tagLst xmlns:p="http://schemas.openxmlformats.org/presentationml/2006/main">
  <p:tag name="TABLE_ENDDRAG_ORIGIN_RECT" val="191*487"/>
  <p:tag name="TABLE_ENDDRAG_RECT" val="768*53*191*487"/>
</p:tagLst>
</file>

<file path=ppt/tags/tag89.xml><?xml version="1.0" encoding="utf-8"?>
<p:tagLst xmlns:p="http://schemas.openxmlformats.org/presentationml/2006/main">
  <p:tag name="KSO_WM_BEAUTIFY_FLAG" val=""/>
</p:tagLst>
</file>

<file path=ppt/tags/tag890.xml><?xml version="1.0" encoding="utf-8"?>
<p:tagLst xmlns:p="http://schemas.openxmlformats.org/presentationml/2006/main">
  <p:tag name="KSO_WM_BEAUTIFY_FLAG" val=""/>
</p:tagLst>
</file>

<file path=ppt/tags/tag891.xml><?xml version="1.0" encoding="utf-8"?>
<p:tagLst xmlns:p="http://schemas.openxmlformats.org/presentationml/2006/main">
  <p:tag name="KSO_WM_BEAUTIFY_FLAG" val=""/>
</p:tagLst>
</file>

<file path=ppt/tags/tag892.xml><?xml version="1.0" encoding="utf-8"?>
<p:tagLst xmlns:p="http://schemas.openxmlformats.org/presentationml/2006/main">
  <p:tag name="KSO_WM_BEAUTIFY_FLAG" val=""/>
</p:tagLst>
</file>

<file path=ppt/tags/tag893.xml><?xml version="1.0" encoding="utf-8"?>
<p:tagLst xmlns:p="http://schemas.openxmlformats.org/presentationml/2006/main">
  <p:tag name="KSO_WM_BEAUTIFY_FLAG" val=""/>
</p:tagLst>
</file>

<file path=ppt/tags/tag894.xml><?xml version="1.0" encoding="utf-8"?>
<p:tagLst xmlns:p="http://schemas.openxmlformats.org/presentationml/2006/main">
  <p:tag name="KSO_WM_BEAUTIFY_FLAG" val=""/>
</p:tagLst>
</file>

<file path=ppt/tags/tag895.xml><?xml version="1.0" encoding="utf-8"?>
<p:tagLst xmlns:p="http://schemas.openxmlformats.org/presentationml/2006/main">
  <p:tag name="KSO_WM_BEAUTIFY_FLAG" val=""/>
</p:tagLst>
</file>

<file path=ppt/tags/tag896.xml><?xml version="1.0" encoding="utf-8"?>
<p:tagLst xmlns:p="http://schemas.openxmlformats.org/presentationml/2006/main">
  <p:tag name="KSO_WM_BEAUTIFY_FLAG" val=""/>
</p:tagLst>
</file>

<file path=ppt/tags/tag897.xml><?xml version="1.0" encoding="utf-8"?>
<p:tagLst xmlns:p="http://schemas.openxmlformats.org/presentationml/2006/main">
  <p:tag name="KSO_WM_BEAUTIFY_FLAG" val=""/>
</p:tagLst>
</file>

<file path=ppt/tags/tag898.xml><?xml version="1.0" encoding="utf-8"?>
<p:tagLst xmlns:p="http://schemas.openxmlformats.org/presentationml/2006/main">
  <p:tag name="KSO_WM_BEAUTIFY_FLAG" val=""/>
</p:tagLst>
</file>

<file path=ppt/tags/tag89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00.xml><?xml version="1.0" encoding="utf-8"?>
<p:tagLst xmlns:p="http://schemas.openxmlformats.org/presentationml/2006/main">
  <p:tag name="KSO_WM_BEAUTIFY_FLAG" val=""/>
</p:tagLst>
</file>

<file path=ppt/tags/tag901.xml><?xml version="1.0" encoding="utf-8"?>
<p:tagLst xmlns:p="http://schemas.openxmlformats.org/presentationml/2006/main">
  <p:tag name="KSO_WM_BEAUTIFY_FLAG" val=""/>
</p:tagLst>
</file>

<file path=ppt/tags/tag902.xml><?xml version="1.0" encoding="utf-8"?>
<p:tagLst xmlns:p="http://schemas.openxmlformats.org/presentationml/2006/main">
  <p:tag name="KSO_WM_BEAUTIFY_FLAG" val=""/>
</p:tagLst>
</file>

<file path=ppt/tags/tag903.xml><?xml version="1.0" encoding="utf-8"?>
<p:tagLst xmlns:p="http://schemas.openxmlformats.org/presentationml/2006/main">
  <p:tag name="KSO_WM_BEAUTIFY_FLAG" val=""/>
</p:tagLst>
</file>

<file path=ppt/tags/tag904.xml><?xml version="1.0" encoding="utf-8"?>
<p:tagLst xmlns:p="http://schemas.openxmlformats.org/presentationml/2006/main">
  <p:tag name="KSO_WM_BEAUTIFY_FLAG" val=""/>
</p:tagLst>
</file>

<file path=ppt/tags/tag905.xml><?xml version="1.0" encoding="utf-8"?>
<p:tagLst xmlns:p="http://schemas.openxmlformats.org/presentationml/2006/main">
  <p:tag name="KSO_WM_BEAUTIFY_FLAG" val=""/>
</p:tagLst>
</file>

<file path=ppt/tags/tag906.xml><?xml version="1.0" encoding="utf-8"?>
<p:tagLst xmlns:p="http://schemas.openxmlformats.org/presentationml/2006/main">
  <p:tag name="TIMING" val="|0.6|0.8|1.2|0.9|0.6|1.1|0.7|0.6|0.8|0.4|1"/>
</p:tagLst>
</file>

<file path=ppt/tags/tag907.xml><?xml version="1.0" encoding="utf-8"?>
<p:tagLst xmlns:p="http://schemas.openxmlformats.org/presentationml/2006/main">
  <p:tag name="COMMONDATA" val="eyJoZGlkIjoiMjczNDQ0MjBjMTBhNzA5NGJiNTA4YWE4OGU5MGVhMDMifQ=="/>
  <p:tag name="KSO_WPP_MARK_KEY" val="84ea119d-017f-4a77-9d3e-98e6407e7b4a"/>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02F3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26932</Words>
  <Application>WPS 演示</Application>
  <PresentationFormat>宽屏</PresentationFormat>
  <Paragraphs>4126</Paragraphs>
  <Slides>67</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67</vt:i4>
      </vt:variant>
    </vt:vector>
  </HeadingPairs>
  <TitlesOfParts>
    <vt:vector size="79" baseType="lpstr">
      <vt:lpstr>Arial</vt:lpstr>
      <vt:lpstr>宋体</vt:lpstr>
      <vt:lpstr>Wingdings</vt:lpstr>
      <vt:lpstr>Calibri</vt:lpstr>
      <vt:lpstr>等线</vt:lpstr>
      <vt:lpstr>华文楷体</vt:lpstr>
      <vt:lpstr>思源黑体 CN Regular</vt:lpstr>
      <vt:lpstr>黑体</vt:lpstr>
      <vt:lpstr>纤黑体</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Think</dc:creator>
  <cp:lastModifiedBy>不知道起什么名</cp:lastModifiedBy>
  <cp:revision>2510</cp:revision>
  <dcterms:created xsi:type="dcterms:W3CDTF">2020-07-23T10:11:00Z</dcterms:created>
  <dcterms:modified xsi:type="dcterms:W3CDTF">2023-06-17T12:43:02Z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5A1EE12111F04212A09581045797DBEA</vt:lpwstr>
  </property>
</Properties>
</file>